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3.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754" r:id="rId5"/>
    <p:sldMasterId id="2147483695" r:id="rId6"/>
    <p:sldMasterId id="2147483758" r:id="rId7"/>
  </p:sldMasterIdLst>
  <p:notesMasterIdLst>
    <p:notesMasterId r:id="rId38"/>
  </p:notesMasterIdLst>
  <p:handoutMasterIdLst>
    <p:handoutMasterId r:id="rId39"/>
  </p:handoutMasterIdLst>
  <p:sldIdLst>
    <p:sldId id="329" r:id="rId8"/>
    <p:sldId id="414" r:id="rId9"/>
    <p:sldId id="413" r:id="rId10"/>
    <p:sldId id="401" r:id="rId11"/>
    <p:sldId id="399" r:id="rId12"/>
    <p:sldId id="409" r:id="rId13"/>
    <p:sldId id="412" r:id="rId14"/>
    <p:sldId id="410" r:id="rId15"/>
    <p:sldId id="411" r:id="rId16"/>
    <p:sldId id="403" r:id="rId17"/>
    <p:sldId id="408" r:id="rId18"/>
    <p:sldId id="419" r:id="rId19"/>
    <p:sldId id="405" r:id="rId20"/>
    <p:sldId id="406" r:id="rId21"/>
    <p:sldId id="407" r:id="rId22"/>
    <p:sldId id="417" r:id="rId23"/>
    <p:sldId id="418" r:id="rId24"/>
    <p:sldId id="415" r:id="rId25"/>
    <p:sldId id="416" r:id="rId26"/>
    <p:sldId id="420" r:id="rId27"/>
    <p:sldId id="422" r:id="rId28"/>
    <p:sldId id="421" r:id="rId29"/>
    <p:sldId id="423" r:id="rId30"/>
    <p:sldId id="430" r:id="rId31"/>
    <p:sldId id="429" r:id="rId32"/>
    <p:sldId id="428" r:id="rId33"/>
    <p:sldId id="427" r:id="rId34"/>
    <p:sldId id="426" r:id="rId35"/>
    <p:sldId id="425" r:id="rId36"/>
    <p:sldId id="424" r:id="rId37"/>
  </p:sldIdLst>
  <p:sldSz cx="9144000" cy="5143500" type="screen16x9"/>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colas Muscat" initials="NM" lastIdx="1" clrIdx="0"/>
  <p:cmAuthor id="2" name="Adrien Finance" initials="AF" lastIdx="1" clrIdx="1">
    <p:extLst>
      <p:ext uri="{19B8F6BF-5375-455C-9EA6-DF929625EA0E}">
        <p15:presenceInfo xmlns:p15="http://schemas.microsoft.com/office/powerpoint/2012/main" userId="Adrien Financ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B9A8772-E34E-45D7-B8C6-8A13E17CBB58}" v="7" dt="2022-05-19T06:52:55.833"/>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Style moyen 1 - Accentuation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Style moyen 1 - Accentuation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EC20E35-A176-4012-BC5E-935CFFF8708E}" styleName="Style moyen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7DF18680-E054-41AD-8BC1-D1AEF772440D}" styleName="Style moyen 2 - Accentuation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5758FB7-9AC5-4552-8A53-C91805E547FA}" styleName="Style à thème 1 - Accentuation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3" d="100"/>
          <a:sy n="103" d="100"/>
        </p:scale>
        <p:origin x="802" y="58"/>
      </p:cViewPr>
      <p:guideLst>
        <p:guide orient="horz" pos="1620"/>
        <p:guide pos="2880"/>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handoutMaster" Target="handoutMasters/handoutMaster1.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commentAuthors" Target="commentAuthors.xml"/><Relationship Id="rId45"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theme" Target="theme/theme1.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notesMaster" Target="notesMasters/notesMaster1.xml"/><Relationship Id="rId20" Type="http://schemas.openxmlformats.org/officeDocument/2006/relationships/slide" Target="slides/slide13.xml"/><Relationship Id="rId41"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image" Target="../media/image4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83F7692-C81E-D848-BB15-BF3D2E8FD893}" type="datetimeFigureOut">
              <a:rPr lang="fr-FR" smtClean="0"/>
              <a:t>19/05/2022</a:t>
            </a:fld>
            <a:endParaRPr lang="fr-FR"/>
          </a:p>
        </p:txBody>
      </p:sp>
      <p:sp>
        <p:nvSpPr>
          <p:cNvPr id="4" name="Espace réservé du pied de pa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A5391D3-8640-0B45-97A5-71CBA7D3C1DE}" type="slidenum">
              <a:rPr lang="fr-FR" smtClean="0"/>
              <a:t>‹#›</a:t>
            </a:fld>
            <a:endParaRPr lang="fr-FR"/>
          </a:p>
        </p:txBody>
      </p:sp>
    </p:spTree>
    <p:extLst>
      <p:ext uri="{BB962C8B-B14F-4D97-AF65-F5344CB8AC3E}">
        <p14:creationId xmlns:p14="http://schemas.microsoft.com/office/powerpoint/2010/main" val="53169015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3C4DB7E-5B3D-46E4-94A9-C747D62AE00E}" type="datetimeFigureOut">
              <a:rPr lang="fr-FR" smtClean="0"/>
              <a:t>19/05/2022</a:t>
            </a:fld>
            <a:endParaRPr lang="fr-FR"/>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FD424DE-0D7B-49A8-9277-0FADE06A7D3E}" type="slidenum">
              <a:rPr lang="fr-FR" smtClean="0"/>
              <a:t>‹#›</a:t>
            </a:fld>
            <a:endParaRPr lang="fr-FR"/>
          </a:p>
        </p:txBody>
      </p:sp>
    </p:spTree>
    <p:extLst>
      <p:ext uri="{BB962C8B-B14F-4D97-AF65-F5344CB8AC3E}">
        <p14:creationId xmlns:p14="http://schemas.microsoft.com/office/powerpoint/2010/main" val="77746935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ea typeface="Calibri"/>
                <a:cs typeface="Calibri"/>
              </a:rPr>
              <a:t>Présentation</a:t>
            </a:r>
            <a:r>
              <a:rPr lang="en-US">
                <a:ea typeface="Calibri"/>
                <a:cs typeface="Calibri"/>
              </a:rPr>
              <a:t>, le </a:t>
            </a:r>
            <a:r>
              <a:rPr lang="en-US" err="1">
                <a:ea typeface="Calibri"/>
                <a:cs typeface="Calibri"/>
              </a:rPr>
              <a:t>responsable</a:t>
            </a:r>
            <a:r>
              <a:rPr lang="en-US">
                <a:ea typeface="Calibri"/>
                <a:cs typeface="Calibri"/>
              </a:rPr>
              <a:t> de la mission Mustapha Meftah non </a:t>
            </a:r>
            <a:r>
              <a:rPr lang="en-US" err="1">
                <a:ea typeface="Calibri"/>
                <a:cs typeface="Calibri"/>
              </a:rPr>
              <a:t>présent</a:t>
            </a:r>
            <a:r>
              <a:rPr lang="en-US">
                <a:ea typeface="Calibri"/>
                <a:cs typeface="Calibri"/>
              </a:rPr>
              <a:t>. Plan (</a:t>
            </a:r>
            <a:r>
              <a:rPr lang="en-US" err="1">
                <a:ea typeface="Calibri"/>
                <a:cs typeface="Calibri"/>
              </a:rPr>
              <a:t>Présentation</a:t>
            </a:r>
            <a:r>
              <a:rPr lang="en-US">
                <a:ea typeface="Calibri"/>
                <a:cs typeface="Calibri"/>
              </a:rPr>
              <a:t> de la </a:t>
            </a:r>
            <a:r>
              <a:rPr lang="en-US" err="1">
                <a:ea typeface="Calibri"/>
                <a:cs typeface="Calibri"/>
              </a:rPr>
              <a:t>pbmatique</a:t>
            </a:r>
            <a:r>
              <a:rPr lang="en-US">
                <a:ea typeface="Calibri"/>
                <a:cs typeface="Calibri"/>
              </a:rPr>
              <a:t> de la </a:t>
            </a:r>
            <a:r>
              <a:rPr lang="en-US" err="1">
                <a:ea typeface="Calibri"/>
                <a:cs typeface="Calibri"/>
              </a:rPr>
              <a:t>mesure</a:t>
            </a:r>
            <a:r>
              <a:rPr lang="en-US">
                <a:ea typeface="Calibri"/>
                <a:cs typeface="Calibri"/>
              </a:rPr>
              <a:t> de </a:t>
            </a:r>
            <a:r>
              <a:rPr lang="en-US" err="1">
                <a:ea typeface="Calibri"/>
                <a:cs typeface="Calibri"/>
              </a:rPr>
              <a:t>l'EEI</a:t>
            </a:r>
            <a:r>
              <a:rPr lang="en-US">
                <a:ea typeface="Calibri"/>
                <a:cs typeface="Calibri"/>
              </a:rPr>
              <a:t> </a:t>
            </a:r>
            <a:r>
              <a:rPr lang="en-US" err="1">
                <a:ea typeface="Calibri"/>
                <a:cs typeface="Calibri"/>
              </a:rPr>
              <a:t>l'objectif</a:t>
            </a:r>
            <a:r>
              <a:rPr lang="en-US">
                <a:ea typeface="Calibri"/>
                <a:cs typeface="Calibri"/>
              </a:rPr>
              <a:t> principal de la mission UVSQ-SAT, les </a:t>
            </a:r>
            <a:r>
              <a:rPr lang="en-US" err="1">
                <a:ea typeface="Calibri"/>
                <a:cs typeface="Calibri"/>
              </a:rPr>
              <a:t>differentes</a:t>
            </a:r>
            <a:r>
              <a:rPr lang="en-US">
                <a:ea typeface="Calibri"/>
                <a:cs typeface="Calibri"/>
              </a:rPr>
              <a:t> </a:t>
            </a:r>
            <a:r>
              <a:rPr lang="en-US" err="1">
                <a:ea typeface="Calibri"/>
                <a:cs typeface="Calibri"/>
              </a:rPr>
              <a:t>méthodes</a:t>
            </a:r>
            <a:r>
              <a:rPr lang="en-US">
                <a:ea typeface="Calibri"/>
                <a:cs typeface="Calibri"/>
              </a:rPr>
              <a:t> de </a:t>
            </a:r>
            <a:r>
              <a:rPr lang="en-US" err="1">
                <a:ea typeface="Calibri"/>
                <a:cs typeface="Calibri"/>
              </a:rPr>
              <a:t>mesures</a:t>
            </a:r>
            <a:r>
              <a:rPr lang="en-US">
                <a:ea typeface="Calibri"/>
                <a:cs typeface="Calibri"/>
              </a:rPr>
              <a:t>, la mission </a:t>
            </a:r>
            <a:r>
              <a:rPr lang="en-US" err="1">
                <a:ea typeface="Calibri"/>
                <a:cs typeface="Calibri"/>
              </a:rPr>
              <a:t>uvsqsat</a:t>
            </a:r>
            <a:r>
              <a:rPr lang="en-US">
                <a:ea typeface="Calibri"/>
                <a:cs typeface="Calibri"/>
              </a:rPr>
              <a:t> </a:t>
            </a:r>
            <a:r>
              <a:rPr lang="en-US" err="1">
                <a:ea typeface="Calibri"/>
                <a:cs typeface="Calibri"/>
              </a:rPr>
              <a:t>repondant</a:t>
            </a:r>
            <a:r>
              <a:rPr lang="en-US">
                <a:ea typeface="Calibri"/>
                <a:cs typeface="Calibri"/>
              </a:rPr>
              <a:t> a </a:t>
            </a:r>
            <a:r>
              <a:rPr lang="en-US" err="1">
                <a:ea typeface="Calibri"/>
                <a:cs typeface="Calibri"/>
              </a:rPr>
              <a:t>ce</a:t>
            </a:r>
            <a:r>
              <a:rPr lang="en-US">
                <a:ea typeface="Calibri"/>
                <a:cs typeface="Calibri"/>
              </a:rPr>
              <a:t> </a:t>
            </a:r>
            <a:r>
              <a:rPr lang="en-US" err="1">
                <a:ea typeface="Calibri"/>
                <a:cs typeface="Calibri"/>
              </a:rPr>
              <a:t>besoin</a:t>
            </a:r>
            <a:r>
              <a:rPr lang="en-US">
                <a:ea typeface="Calibri"/>
                <a:cs typeface="Calibri"/>
              </a:rPr>
              <a:t>, la </a:t>
            </a:r>
            <a:r>
              <a:rPr lang="en-US" err="1">
                <a:ea typeface="Calibri"/>
                <a:cs typeface="Calibri"/>
              </a:rPr>
              <a:t>pbmatique</a:t>
            </a:r>
            <a:r>
              <a:rPr lang="en-US">
                <a:ea typeface="Calibri"/>
                <a:cs typeface="Calibri"/>
              </a:rPr>
              <a:t> de determination </a:t>
            </a:r>
            <a:r>
              <a:rPr lang="en-US" err="1">
                <a:ea typeface="Calibri"/>
                <a:cs typeface="Calibri"/>
              </a:rPr>
              <a:t>d'attitude</a:t>
            </a:r>
            <a:r>
              <a:rPr lang="en-US">
                <a:ea typeface="Calibri"/>
                <a:cs typeface="Calibri"/>
              </a:rPr>
              <a:t>, les </a:t>
            </a:r>
            <a:r>
              <a:rPr lang="en-US" err="1">
                <a:ea typeface="Calibri"/>
                <a:cs typeface="Calibri"/>
              </a:rPr>
              <a:t>methodes</a:t>
            </a:r>
            <a:r>
              <a:rPr lang="en-US">
                <a:ea typeface="Calibri"/>
                <a:cs typeface="Calibri"/>
              </a:rPr>
              <a:t>, </a:t>
            </a:r>
            <a:r>
              <a:rPr lang="en-US" err="1">
                <a:ea typeface="Calibri"/>
                <a:cs typeface="Calibri"/>
              </a:rPr>
              <a:t>resultats</a:t>
            </a:r>
            <a:r>
              <a:rPr lang="en-US">
                <a:ea typeface="Calibri"/>
                <a:cs typeface="Calibri"/>
              </a:rPr>
              <a:t>, cartographies </a:t>
            </a:r>
            <a:r>
              <a:rPr lang="en-US" err="1">
                <a:ea typeface="Calibri"/>
                <a:cs typeface="Calibri"/>
              </a:rPr>
              <a:t>apres</a:t>
            </a:r>
            <a:r>
              <a:rPr lang="en-US">
                <a:ea typeface="Calibri"/>
                <a:cs typeface="Calibri"/>
              </a:rPr>
              <a:t> 15 </a:t>
            </a:r>
            <a:r>
              <a:rPr lang="en-US" err="1">
                <a:ea typeface="Calibri"/>
                <a:cs typeface="Calibri"/>
              </a:rPr>
              <a:t>mois</a:t>
            </a:r>
            <a:r>
              <a:rPr lang="en-US">
                <a:ea typeface="Calibri"/>
                <a:cs typeface="Calibri"/>
              </a:rPr>
              <a:t> de missions)</a:t>
            </a:r>
          </a:p>
        </p:txBody>
      </p:sp>
      <p:sp>
        <p:nvSpPr>
          <p:cNvPr id="4" name="Slide Number Placeholder 3"/>
          <p:cNvSpPr>
            <a:spLocks noGrp="1"/>
          </p:cNvSpPr>
          <p:nvPr>
            <p:ph type="sldNum" sz="quarter" idx="5"/>
          </p:nvPr>
        </p:nvSpPr>
        <p:spPr/>
        <p:txBody>
          <a:bodyPr/>
          <a:lstStyle/>
          <a:p>
            <a:fld id="{8FD424DE-0D7B-49A8-9277-0FADE06A7D3E}" type="slidenum">
              <a:rPr lang="fr-FR" smtClean="0"/>
              <a:t>1</a:t>
            </a:fld>
            <a:endParaRPr lang="fr-FR"/>
          </a:p>
        </p:txBody>
      </p:sp>
    </p:spTree>
    <p:extLst>
      <p:ext uri="{BB962C8B-B14F-4D97-AF65-F5344CB8AC3E}">
        <p14:creationId xmlns:p14="http://schemas.microsoft.com/office/powerpoint/2010/main" val="602224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 satellite ne dispose pas d'un </a:t>
            </a:r>
            <a:r>
              <a:rPr lang="en-US" err="1"/>
              <a:t>système</a:t>
            </a:r>
            <a:r>
              <a:rPr lang="en-US"/>
              <a:t> de </a:t>
            </a:r>
            <a:r>
              <a:rPr lang="en-US" err="1"/>
              <a:t>pointage</a:t>
            </a:r>
            <a:r>
              <a:rPr lang="en-US"/>
              <a:t> </a:t>
            </a:r>
            <a:r>
              <a:rPr lang="en-US" err="1"/>
              <a:t>actif</a:t>
            </a:r>
            <a:r>
              <a:rPr lang="en-US"/>
              <a:t>. Pour </a:t>
            </a:r>
            <a:r>
              <a:rPr lang="en-US" err="1"/>
              <a:t>améliorer</a:t>
            </a:r>
            <a:r>
              <a:rPr lang="en-US"/>
              <a:t> la </a:t>
            </a:r>
            <a:r>
              <a:rPr lang="en-US" err="1"/>
              <a:t>précision</a:t>
            </a:r>
            <a:r>
              <a:rPr lang="en-US"/>
              <a:t> des </a:t>
            </a:r>
            <a:r>
              <a:rPr lang="en-US" err="1"/>
              <a:t>mesures</a:t>
            </a:r>
            <a:r>
              <a:rPr lang="en-US"/>
              <a:t> </a:t>
            </a:r>
            <a:r>
              <a:rPr lang="en-US" err="1"/>
              <a:t>radiatives</a:t>
            </a:r>
            <a:r>
              <a:rPr lang="en-US"/>
              <a:t> de la Terre et </a:t>
            </a:r>
            <a:r>
              <a:rPr lang="en-US" err="1"/>
              <a:t>résoudre</a:t>
            </a:r>
            <a:r>
              <a:rPr lang="en-US"/>
              <a:t> </a:t>
            </a:r>
            <a:r>
              <a:rPr lang="en-US" err="1"/>
              <a:t>autant</a:t>
            </a:r>
            <a:r>
              <a:rPr lang="en-US"/>
              <a:t> que possible les fluctuations </a:t>
            </a:r>
            <a:r>
              <a:rPr lang="en-US" err="1"/>
              <a:t>spatio-temporelles</a:t>
            </a:r>
            <a:r>
              <a:rPr lang="en-US"/>
              <a:t>, il </a:t>
            </a:r>
            <a:r>
              <a:rPr lang="en-US" err="1"/>
              <a:t>est</a:t>
            </a:r>
            <a:r>
              <a:rPr lang="en-US"/>
              <a:t> </a:t>
            </a:r>
            <a:r>
              <a:rPr lang="en-US" err="1"/>
              <a:t>nécessaire</a:t>
            </a:r>
            <a:r>
              <a:rPr lang="en-US"/>
              <a:t> </a:t>
            </a:r>
            <a:r>
              <a:rPr lang="en-US" err="1"/>
              <a:t>d'avoir</a:t>
            </a:r>
            <a:r>
              <a:rPr lang="en-US"/>
              <a:t> </a:t>
            </a:r>
            <a:r>
              <a:rPr lang="en-US" err="1"/>
              <a:t>une</a:t>
            </a:r>
            <a:r>
              <a:rPr lang="en-US"/>
              <a:t> bonne </a:t>
            </a:r>
            <a:r>
              <a:rPr lang="en-US" err="1"/>
              <a:t>connaissance</a:t>
            </a:r>
            <a:r>
              <a:rPr lang="en-US"/>
              <a:t> de </a:t>
            </a:r>
            <a:r>
              <a:rPr lang="en-US" err="1"/>
              <a:t>l'attitude</a:t>
            </a:r>
            <a:r>
              <a:rPr lang="en-US"/>
              <a:t> du CubeSat UVSQ-SAT. La </a:t>
            </a:r>
            <a:r>
              <a:rPr lang="en-US" err="1"/>
              <a:t>détermination</a:t>
            </a:r>
            <a:r>
              <a:rPr lang="en-US"/>
              <a:t> de </a:t>
            </a:r>
            <a:r>
              <a:rPr lang="en-US" err="1"/>
              <a:t>l'attitude</a:t>
            </a:r>
            <a:r>
              <a:rPr lang="en-US"/>
              <a:t> des petits satellites </a:t>
            </a:r>
            <a:r>
              <a:rPr lang="en-US" err="1"/>
              <a:t>reste</a:t>
            </a:r>
            <a:r>
              <a:rPr lang="en-US"/>
              <a:t> un </a:t>
            </a:r>
            <a:r>
              <a:rPr lang="en-US" err="1"/>
              <a:t>défi</a:t>
            </a:r>
            <a:r>
              <a:rPr lang="en-US"/>
              <a:t>, et UVSQ-SAT </a:t>
            </a:r>
            <a:r>
              <a:rPr lang="en-US" err="1"/>
              <a:t>représente</a:t>
            </a:r>
            <a:r>
              <a:rPr lang="en-US"/>
              <a:t> un </a:t>
            </a:r>
            <a:r>
              <a:rPr lang="en-US" err="1"/>
              <a:t>exemple</a:t>
            </a:r>
            <a:r>
              <a:rPr lang="en-US"/>
              <a:t> </a:t>
            </a:r>
            <a:r>
              <a:rPr lang="en-US" err="1"/>
              <a:t>réel</a:t>
            </a:r>
            <a:r>
              <a:rPr lang="en-US"/>
              <a:t> et unique à </a:t>
            </a:r>
            <a:r>
              <a:rPr lang="en-US" err="1"/>
              <a:t>ce</a:t>
            </a:r>
            <a:r>
              <a:rPr lang="en-US"/>
              <a:t> jour pour tester et </a:t>
            </a:r>
            <a:r>
              <a:rPr lang="en-US" err="1"/>
              <a:t>valider</a:t>
            </a:r>
            <a:r>
              <a:rPr lang="en-US"/>
              <a:t> </a:t>
            </a:r>
            <a:r>
              <a:rPr lang="en-US" err="1"/>
              <a:t>différentes</a:t>
            </a:r>
            <a:r>
              <a:rPr lang="en-US"/>
              <a:t> </a:t>
            </a:r>
            <a:r>
              <a:rPr lang="en-US" err="1"/>
              <a:t>méthodes</a:t>
            </a:r>
            <a:r>
              <a:rPr lang="en-US"/>
              <a:t> pour </a:t>
            </a:r>
            <a:r>
              <a:rPr lang="en-US" err="1"/>
              <a:t>améliorer</a:t>
            </a:r>
            <a:r>
              <a:rPr lang="en-US"/>
              <a:t> la </a:t>
            </a:r>
            <a:r>
              <a:rPr lang="en-US" err="1"/>
              <a:t>détermination</a:t>
            </a:r>
            <a:r>
              <a:rPr lang="en-US"/>
              <a:t> de </a:t>
            </a:r>
            <a:r>
              <a:rPr lang="en-US" err="1"/>
              <a:t>l'attitude</a:t>
            </a:r>
            <a:r>
              <a:rPr lang="en-US"/>
              <a:t> </a:t>
            </a:r>
            <a:r>
              <a:rPr lang="en-US" err="1"/>
              <a:t>en</a:t>
            </a:r>
            <a:r>
              <a:rPr lang="en-US"/>
              <a:t> </a:t>
            </a:r>
            <a:r>
              <a:rPr lang="en-US" err="1"/>
              <a:t>orbite</a:t>
            </a:r>
            <a:r>
              <a:rPr lang="en-US"/>
              <a:t> d'un CubeSat.</a:t>
            </a:r>
          </a:p>
          <a:p>
            <a:r>
              <a:rPr lang="en-US">
                <a:ea typeface="Calibri"/>
                <a:cs typeface="Calibri"/>
              </a:rPr>
              <a:t>Pour </a:t>
            </a:r>
            <a:r>
              <a:rPr lang="en-US" err="1">
                <a:ea typeface="Calibri"/>
                <a:cs typeface="Calibri"/>
              </a:rPr>
              <a:t>realiser</a:t>
            </a:r>
            <a:r>
              <a:rPr lang="en-US">
                <a:ea typeface="Calibri"/>
                <a:cs typeface="Calibri"/>
              </a:rPr>
              <a:t> </a:t>
            </a:r>
            <a:r>
              <a:rPr lang="en-US" err="1">
                <a:ea typeface="Calibri"/>
                <a:cs typeface="Calibri"/>
              </a:rPr>
              <a:t>cela</a:t>
            </a:r>
            <a:r>
              <a:rPr lang="en-US">
                <a:ea typeface="Calibri"/>
                <a:cs typeface="Calibri"/>
              </a:rPr>
              <a:t>, les </a:t>
            </a:r>
            <a:r>
              <a:rPr lang="en-US" err="1">
                <a:ea typeface="Calibri"/>
                <a:cs typeface="Calibri"/>
              </a:rPr>
              <a:t>données</a:t>
            </a:r>
            <a:r>
              <a:rPr lang="en-US">
                <a:ea typeface="Calibri"/>
                <a:cs typeface="Calibri"/>
              </a:rPr>
              <a:t> des </a:t>
            </a:r>
            <a:r>
              <a:rPr lang="en-US" err="1">
                <a:ea typeface="Calibri"/>
                <a:cs typeface="Calibri"/>
              </a:rPr>
              <a:t>capteurs</a:t>
            </a:r>
            <a:r>
              <a:rPr lang="en-US">
                <a:ea typeface="Calibri"/>
                <a:cs typeface="Calibri"/>
              </a:rPr>
              <a:t> </a:t>
            </a:r>
            <a:r>
              <a:rPr lang="en-US" err="1">
                <a:ea typeface="Calibri"/>
                <a:cs typeface="Calibri"/>
              </a:rPr>
              <a:t>scientfiques</a:t>
            </a:r>
            <a:r>
              <a:rPr lang="en-US">
                <a:ea typeface="Calibri"/>
                <a:cs typeface="Calibri"/>
              </a:rPr>
              <a:t> et </a:t>
            </a:r>
            <a:r>
              <a:rPr lang="en-US" err="1">
                <a:ea typeface="Calibri"/>
                <a:cs typeface="Calibri"/>
              </a:rPr>
              <a:t>capteurs</a:t>
            </a:r>
            <a:r>
              <a:rPr lang="en-US">
                <a:ea typeface="Calibri"/>
                <a:cs typeface="Calibri"/>
              </a:rPr>
              <a:t> de bonne </a:t>
            </a:r>
            <a:r>
              <a:rPr lang="en-US" err="1">
                <a:ea typeface="Calibri"/>
                <a:cs typeface="Calibri"/>
              </a:rPr>
              <a:t>santé</a:t>
            </a:r>
            <a:r>
              <a:rPr lang="en-US">
                <a:ea typeface="Calibri"/>
                <a:cs typeface="Calibri"/>
              </a:rPr>
              <a:t> </a:t>
            </a:r>
            <a:r>
              <a:rPr lang="en-US" err="1">
                <a:ea typeface="Calibri"/>
                <a:cs typeface="Calibri"/>
              </a:rPr>
              <a:t>seront</a:t>
            </a:r>
            <a:r>
              <a:rPr lang="en-US">
                <a:ea typeface="Calibri"/>
                <a:cs typeface="Calibri"/>
              </a:rPr>
              <a:t> </a:t>
            </a:r>
            <a:r>
              <a:rPr lang="en-US" err="1">
                <a:ea typeface="Calibri"/>
                <a:cs typeface="Calibri"/>
              </a:rPr>
              <a:t>utilisés</a:t>
            </a:r>
            <a:r>
              <a:rPr lang="en-US">
                <a:ea typeface="Calibri"/>
                <a:cs typeface="Calibri"/>
              </a:rPr>
              <a:t>.</a:t>
            </a:r>
          </a:p>
        </p:txBody>
      </p:sp>
      <p:sp>
        <p:nvSpPr>
          <p:cNvPr id="4" name="Slide Number Placeholder 3"/>
          <p:cNvSpPr>
            <a:spLocks noGrp="1"/>
          </p:cNvSpPr>
          <p:nvPr>
            <p:ph type="sldNum" sz="quarter" idx="5"/>
          </p:nvPr>
        </p:nvSpPr>
        <p:spPr/>
        <p:txBody>
          <a:bodyPr/>
          <a:lstStyle/>
          <a:p>
            <a:fld id="{8FD424DE-0D7B-49A8-9277-0FADE06A7D3E}" type="slidenum">
              <a:rPr lang="fr-FR" smtClean="0"/>
              <a:t>10</a:t>
            </a:fld>
            <a:endParaRPr lang="fr-FR"/>
          </a:p>
        </p:txBody>
      </p:sp>
    </p:spTree>
    <p:extLst>
      <p:ext uri="{BB962C8B-B14F-4D97-AF65-F5344CB8AC3E}">
        <p14:creationId xmlns:p14="http://schemas.microsoft.com/office/powerpoint/2010/main" val="1172182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L'algorithme</a:t>
            </a:r>
            <a:r>
              <a:rPr lang="en-US"/>
              <a:t> TRIAD vise à </a:t>
            </a:r>
            <a:r>
              <a:rPr lang="en-US" err="1"/>
              <a:t>déterminer</a:t>
            </a:r>
            <a:r>
              <a:rPr lang="en-US"/>
              <a:t> </a:t>
            </a:r>
            <a:r>
              <a:rPr lang="en-US" err="1"/>
              <a:t>l'attitude</a:t>
            </a:r>
            <a:r>
              <a:rPr lang="en-US"/>
              <a:t> du CubeSat. Le </a:t>
            </a:r>
            <a:r>
              <a:rPr lang="en-US" err="1"/>
              <a:t>résultat</a:t>
            </a:r>
            <a:r>
              <a:rPr lang="en-US"/>
              <a:t> de </a:t>
            </a:r>
            <a:r>
              <a:rPr lang="en-US" err="1"/>
              <a:t>l'algorithme</a:t>
            </a:r>
            <a:r>
              <a:rPr lang="en-US"/>
              <a:t> </a:t>
            </a:r>
            <a:r>
              <a:rPr lang="en-US" err="1"/>
              <a:t>est</a:t>
            </a:r>
            <a:r>
              <a:rPr lang="en-US"/>
              <a:t> la </a:t>
            </a:r>
            <a:r>
              <a:rPr lang="en-US" err="1"/>
              <a:t>matrice</a:t>
            </a:r>
            <a:r>
              <a:rPr lang="en-US"/>
              <a:t> de rotation du </a:t>
            </a:r>
            <a:r>
              <a:rPr lang="en-US" err="1"/>
              <a:t>référentiel</a:t>
            </a:r>
            <a:r>
              <a:rPr lang="en-US"/>
              <a:t> de </a:t>
            </a:r>
            <a:r>
              <a:rPr lang="en-US" err="1"/>
              <a:t>l'orbite</a:t>
            </a:r>
            <a:r>
              <a:rPr lang="en-US"/>
              <a:t> (O) au </a:t>
            </a:r>
            <a:r>
              <a:rPr lang="en-US" err="1"/>
              <a:t>referentiel</a:t>
            </a:r>
            <a:r>
              <a:rPr lang="en-US"/>
              <a:t> du satellite (B). Cette </a:t>
            </a:r>
            <a:r>
              <a:rPr lang="en-US" err="1"/>
              <a:t>matrice</a:t>
            </a:r>
            <a:r>
              <a:rPr lang="en-US"/>
              <a:t> </a:t>
            </a:r>
            <a:r>
              <a:rPr lang="en-US" err="1"/>
              <a:t>est</a:t>
            </a:r>
            <a:r>
              <a:rPr lang="en-US"/>
              <a:t> </a:t>
            </a:r>
            <a:r>
              <a:rPr lang="en-US" err="1"/>
              <a:t>également</a:t>
            </a:r>
            <a:r>
              <a:rPr lang="en-US"/>
              <a:t> </a:t>
            </a:r>
            <a:r>
              <a:rPr lang="en-US" err="1"/>
              <a:t>appelée</a:t>
            </a:r>
            <a:r>
              <a:rPr lang="en-US"/>
              <a:t> </a:t>
            </a:r>
            <a:r>
              <a:rPr lang="en-US" err="1"/>
              <a:t>matrice</a:t>
            </a:r>
            <a:r>
              <a:rPr lang="en-US"/>
              <a:t> </a:t>
            </a:r>
            <a:r>
              <a:rPr lang="en-US" err="1"/>
              <a:t>d'attitude</a:t>
            </a:r>
            <a:r>
              <a:rPr lang="en-US"/>
              <a:t>. Les </a:t>
            </a:r>
            <a:r>
              <a:rPr lang="en-US" err="1"/>
              <a:t>calculs</a:t>
            </a:r>
            <a:r>
              <a:rPr lang="en-US"/>
              <a:t> </a:t>
            </a:r>
            <a:r>
              <a:rPr lang="en-US" err="1"/>
              <a:t>sont</a:t>
            </a:r>
            <a:r>
              <a:rPr lang="en-US"/>
              <a:t> </a:t>
            </a:r>
            <a:r>
              <a:rPr lang="en-US" err="1"/>
              <a:t>instantanément</a:t>
            </a:r>
            <a:r>
              <a:rPr lang="en-US"/>
              <a:t> </a:t>
            </a:r>
            <a:r>
              <a:rPr lang="en-US" err="1"/>
              <a:t>en</a:t>
            </a:r>
            <a:r>
              <a:rPr lang="en-US"/>
              <a:t> </a:t>
            </a:r>
            <a:r>
              <a:rPr lang="en-US" err="1"/>
              <a:t>utilisant</a:t>
            </a:r>
            <a:r>
              <a:rPr lang="en-US"/>
              <a:t> deux </a:t>
            </a:r>
            <a:r>
              <a:rPr lang="en-US" err="1"/>
              <a:t>vecteurs</a:t>
            </a:r>
            <a:r>
              <a:rPr lang="en-US"/>
              <a:t> </a:t>
            </a:r>
            <a:r>
              <a:rPr lang="en-US" err="1"/>
              <a:t>connus</a:t>
            </a:r>
            <a:r>
              <a:rPr lang="en-US"/>
              <a:t> dans les </a:t>
            </a:r>
            <a:r>
              <a:rPr lang="en-US" err="1"/>
              <a:t>référentiels</a:t>
            </a:r>
            <a:r>
              <a:rPr lang="en-US"/>
              <a:t>. Les entrées </a:t>
            </a:r>
            <a:r>
              <a:rPr lang="en-US" err="1"/>
              <a:t>nécessaires</a:t>
            </a:r>
            <a:r>
              <a:rPr lang="en-US"/>
              <a:t> au </a:t>
            </a:r>
            <a:r>
              <a:rPr lang="en-US" err="1"/>
              <a:t>calcul</a:t>
            </a:r>
            <a:r>
              <a:rPr lang="en-US"/>
              <a:t> de la </a:t>
            </a:r>
            <a:r>
              <a:rPr lang="en-US" err="1"/>
              <a:t>matrice</a:t>
            </a:r>
            <a:r>
              <a:rPr lang="en-US"/>
              <a:t> </a:t>
            </a:r>
            <a:r>
              <a:rPr lang="en-US" err="1"/>
              <a:t>d'attitude</a:t>
            </a:r>
            <a:r>
              <a:rPr lang="en-US"/>
              <a:t> </a:t>
            </a:r>
            <a:r>
              <a:rPr lang="en-US" err="1"/>
              <a:t>sont</a:t>
            </a:r>
            <a:r>
              <a:rPr lang="en-US"/>
              <a:t> la position du soleil et le champ </a:t>
            </a:r>
            <a:r>
              <a:rPr lang="en-US" err="1"/>
              <a:t>magnétique</a:t>
            </a:r>
            <a:r>
              <a:rPr lang="en-US"/>
              <a:t> dans les deux référentiels. Dans le ref du sat, les </a:t>
            </a:r>
            <a:r>
              <a:rPr lang="en-US" err="1"/>
              <a:t>vecteurs</a:t>
            </a:r>
            <a:r>
              <a:rPr lang="en-US"/>
              <a:t> </a:t>
            </a:r>
            <a:r>
              <a:rPr lang="en-US" err="1"/>
              <a:t>sont</a:t>
            </a:r>
            <a:r>
              <a:rPr lang="en-US"/>
              <a:t> </a:t>
            </a:r>
            <a:r>
              <a:rPr lang="en-US" err="1"/>
              <a:t>déterminés</a:t>
            </a:r>
            <a:r>
              <a:rPr lang="en-US"/>
              <a:t> à </a:t>
            </a:r>
            <a:r>
              <a:rPr lang="en-US" err="1"/>
              <a:t>partir</a:t>
            </a:r>
            <a:r>
              <a:rPr lang="en-US"/>
              <a:t> des </a:t>
            </a:r>
            <a:r>
              <a:rPr lang="en-US" err="1"/>
              <a:t>mesures</a:t>
            </a:r>
            <a:r>
              <a:rPr lang="en-US"/>
              <a:t> </a:t>
            </a:r>
            <a:r>
              <a:rPr lang="en-US" err="1"/>
              <a:t>d'UVSQ</a:t>
            </a:r>
            <a:r>
              <a:rPr lang="en-US"/>
              <a:t>-SAT. Dans le </a:t>
            </a:r>
            <a:r>
              <a:rPr lang="en-US" err="1"/>
              <a:t>referentiel</a:t>
            </a:r>
            <a:r>
              <a:rPr lang="en-US"/>
              <a:t> de </a:t>
            </a:r>
            <a:r>
              <a:rPr lang="en-US" err="1"/>
              <a:t>l'orbite</a:t>
            </a:r>
            <a:r>
              <a:rPr lang="en-US"/>
              <a:t>, les entrées </a:t>
            </a:r>
            <a:r>
              <a:rPr lang="en-US" err="1"/>
              <a:t>sont</a:t>
            </a:r>
            <a:r>
              <a:rPr lang="en-US"/>
              <a:t> </a:t>
            </a:r>
            <a:r>
              <a:rPr lang="en-US" err="1"/>
              <a:t>calculées</a:t>
            </a:r>
            <a:r>
              <a:rPr lang="en-US"/>
              <a:t> à </a:t>
            </a:r>
            <a:r>
              <a:rPr lang="en-US" err="1"/>
              <a:t>partir</a:t>
            </a:r>
            <a:r>
              <a:rPr lang="en-US"/>
              <a:t> de champ de </a:t>
            </a:r>
            <a:r>
              <a:rPr lang="en-US" err="1"/>
              <a:t>référence</a:t>
            </a:r>
            <a:r>
              <a:rPr lang="en-US"/>
              <a:t> </a:t>
            </a:r>
            <a:r>
              <a:rPr lang="en-US" err="1"/>
              <a:t>géomagnétique</a:t>
            </a:r>
            <a:r>
              <a:rPr lang="en-US"/>
              <a:t> international et des </a:t>
            </a:r>
            <a:r>
              <a:rPr lang="en-US" err="1"/>
              <a:t>modèles</a:t>
            </a:r>
            <a:r>
              <a:rPr lang="en-US"/>
              <a:t> </a:t>
            </a:r>
            <a:r>
              <a:rPr lang="en-US" err="1"/>
              <a:t>orbitaux</a:t>
            </a:r>
            <a:r>
              <a:rPr lang="en-US"/>
              <a:t> à </a:t>
            </a:r>
            <a:r>
              <a:rPr lang="en-US" err="1"/>
              <a:t>l'emplacement</a:t>
            </a:r>
            <a:r>
              <a:rPr lang="en-US"/>
              <a:t> et à </a:t>
            </a:r>
            <a:r>
              <a:rPr lang="en-US" err="1"/>
              <a:t>l'heure</a:t>
            </a:r>
            <a:r>
              <a:rPr lang="en-US"/>
              <a:t> du satellite. Nous </a:t>
            </a:r>
            <a:r>
              <a:rPr lang="en-US" err="1"/>
              <a:t>notons</a:t>
            </a:r>
            <a:r>
              <a:rPr lang="en-US"/>
              <a:t> que </a:t>
            </a:r>
            <a:r>
              <a:rPr lang="en-US" err="1"/>
              <a:t>lors</a:t>
            </a:r>
            <a:r>
              <a:rPr lang="en-US"/>
              <a:t> </a:t>
            </a:r>
            <a:r>
              <a:rPr lang="en-US" err="1"/>
              <a:t>d'une</a:t>
            </a:r>
            <a:r>
              <a:rPr lang="en-US"/>
              <a:t> </a:t>
            </a:r>
            <a:r>
              <a:rPr lang="en-US" err="1"/>
              <a:t>éclipse</a:t>
            </a:r>
            <a:r>
              <a:rPr lang="en-US"/>
              <a:t>, nous </a:t>
            </a:r>
            <a:r>
              <a:rPr lang="en-US" err="1"/>
              <a:t>utilisons</a:t>
            </a:r>
            <a:r>
              <a:rPr lang="en-US"/>
              <a:t> les </a:t>
            </a:r>
            <a:r>
              <a:rPr lang="en-US" err="1"/>
              <a:t>vecteurs</a:t>
            </a:r>
            <a:r>
              <a:rPr lang="en-US"/>
              <a:t> nadir au lieu des </a:t>
            </a:r>
            <a:r>
              <a:rPr lang="en-US" err="1"/>
              <a:t>vecteurs</a:t>
            </a:r>
            <a:r>
              <a:rPr lang="en-US"/>
              <a:t> </a:t>
            </a:r>
            <a:r>
              <a:rPr lang="en-US" err="1"/>
              <a:t>visée</a:t>
            </a:r>
            <a:r>
              <a:rPr lang="en-US"/>
              <a:t> du soleil.</a:t>
            </a:r>
          </a:p>
        </p:txBody>
      </p:sp>
      <p:sp>
        <p:nvSpPr>
          <p:cNvPr id="4" name="Slide Number Placeholder 3"/>
          <p:cNvSpPr>
            <a:spLocks noGrp="1"/>
          </p:cNvSpPr>
          <p:nvPr>
            <p:ph type="sldNum" sz="quarter" idx="5"/>
          </p:nvPr>
        </p:nvSpPr>
        <p:spPr/>
        <p:txBody>
          <a:bodyPr/>
          <a:lstStyle/>
          <a:p>
            <a:fld id="{8FD424DE-0D7B-49A8-9277-0FADE06A7D3E}" type="slidenum">
              <a:rPr lang="fr-FR" smtClean="0"/>
              <a:t>12</a:t>
            </a:fld>
            <a:endParaRPr lang="fr-FR"/>
          </a:p>
        </p:txBody>
      </p:sp>
    </p:spTree>
    <p:extLst>
      <p:ext uri="{BB962C8B-B14F-4D97-AF65-F5344CB8AC3E}">
        <p14:creationId xmlns:p14="http://schemas.microsoft.com/office/powerpoint/2010/main" val="37148855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 </a:t>
            </a:r>
            <a:r>
              <a:rPr lang="en-US" err="1"/>
              <a:t>méthode</a:t>
            </a:r>
            <a:r>
              <a:rPr lang="en-US"/>
              <a:t> MEKF vise à </a:t>
            </a:r>
            <a:r>
              <a:rPr lang="en-US" err="1"/>
              <a:t>améliorer</a:t>
            </a:r>
            <a:r>
              <a:rPr lang="en-US"/>
              <a:t> la </a:t>
            </a:r>
            <a:r>
              <a:rPr lang="en-US" err="1"/>
              <a:t>précision</a:t>
            </a:r>
            <a:r>
              <a:rPr lang="en-US"/>
              <a:t> de la </a:t>
            </a:r>
            <a:r>
              <a:rPr lang="en-US" err="1"/>
              <a:t>détermination</a:t>
            </a:r>
            <a:r>
              <a:rPr lang="en-US"/>
              <a:t> de </a:t>
            </a:r>
            <a:r>
              <a:rPr lang="en-US" err="1"/>
              <a:t>l'attitude</a:t>
            </a:r>
            <a:r>
              <a:rPr lang="en-US"/>
              <a:t> </a:t>
            </a:r>
            <a:r>
              <a:rPr lang="en-US" err="1"/>
              <a:t>en</a:t>
            </a:r>
            <a:r>
              <a:rPr lang="en-US"/>
              <a:t> </a:t>
            </a:r>
            <a:r>
              <a:rPr lang="en-US" err="1"/>
              <a:t>corrigeant</a:t>
            </a:r>
            <a:r>
              <a:rPr lang="en-US"/>
              <a:t> le bruit des instruments et </a:t>
            </a:r>
            <a:r>
              <a:rPr lang="en-US" err="1"/>
              <a:t>en</a:t>
            </a:r>
            <a:r>
              <a:rPr lang="en-US"/>
              <a:t> </a:t>
            </a:r>
            <a:r>
              <a:rPr lang="en-US" err="1"/>
              <a:t>étalonnant</a:t>
            </a:r>
            <a:r>
              <a:rPr lang="en-US"/>
              <a:t> le </a:t>
            </a:r>
            <a:r>
              <a:rPr lang="en-US" err="1"/>
              <a:t>gyromètre</a:t>
            </a:r>
            <a:r>
              <a:rPr lang="en-US"/>
              <a:t> </a:t>
            </a:r>
            <a:r>
              <a:rPr lang="en-US" err="1"/>
              <a:t>en</a:t>
            </a:r>
            <a:r>
              <a:rPr lang="en-US"/>
              <a:t> temps </a:t>
            </a:r>
            <a:r>
              <a:rPr lang="en-US" err="1"/>
              <a:t>réel</a:t>
            </a:r>
            <a:r>
              <a:rPr lang="en-US"/>
              <a:t>. Les variables d'état </a:t>
            </a:r>
            <a:r>
              <a:rPr lang="en-US" err="1"/>
              <a:t>décrivent</a:t>
            </a:r>
            <a:r>
              <a:rPr lang="en-US"/>
              <a:t> le </a:t>
            </a:r>
            <a:r>
              <a:rPr lang="en-US" err="1"/>
              <a:t>système</a:t>
            </a:r>
            <a:r>
              <a:rPr lang="en-US"/>
              <a:t> à </a:t>
            </a:r>
            <a:r>
              <a:rPr lang="en-US" err="1"/>
              <a:t>chaque</a:t>
            </a:r>
            <a:r>
              <a:rPr lang="en-US"/>
              <a:t> instant. </a:t>
            </a:r>
            <a:r>
              <a:rPr lang="en-US" err="1"/>
              <a:t>Ces</a:t>
            </a:r>
            <a:r>
              <a:rPr lang="en-US"/>
              <a:t> variables </a:t>
            </a:r>
            <a:r>
              <a:rPr lang="en-US" err="1"/>
              <a:t>fournissent</a:t>
            </a:r>
            <a:r>
              <a:rPr lang="en-US"/>
              <a:t> des </a:t>
            </a:r>
            <a:r>
              <a:rPr lang="en-US" err="1"/>
              <a:t>informations</a:t>
            </a:r>
            <a:r>
              <a:rPr lang="en-US"/>
              <a:t> sur les corrections à </a:t>
            </a:r>
            <a:r>
              <a:rPr lang="en-US" err="1"/>
              <a:t>apporter</a:t>
            </a:r>
            <a:r>
              <a:rPr lang="en-US"/>
              <a:t> aux instruments </a:t>
            </a:r>
            <a:r>
              <a:rPr lang="en-US" err="1"/>
              <a:t>ainsi</a:t>
            </a:r>
            <a:r>
              <a:rPr lang="en-US"/>
              <a:t> que sur </a:t>
            </a:r>
            <a:r>
              <a:rPr lang="en-US" err="1"/>
              <a:t>l'orientation</a:t>
            </a:r>
            <a:r>
              <a:rPr lang="en-US"/>
              <a:t> du satellite. Elles </a:t>
            </a:r>
            <a:r>
              <a:rPr lang="en-US" err="1"/>
              <a:t>sont</a:t>
            </a:r>
            <a:r>
              <a:rPr lang="en-US"/>
              <a:t> </a:t>
            </a:r>
            <a:r>
              <a:rPr lang="en-US" err="1"/>
              <a:t>d'abord</a:t>
            </a:r>
            <a:r>
              <a:rPr lang="en-US"/>
              <a:t> </a:t>
            </a:r>
            <a:r>
              <a:rPr lang="en-US" err="1"/>
              <a:t>estimées</a:t>
            </a:r>
            <a:r>
              <a:rPr lang="en-US"/>
              <a:t> </a:t>
            </a:r>
            <a:r>
              <a:rPr lang="en-US" err="1"/>
              <a:t>puis</a:t>
            </a:r>
            <a:r>
              <a:rPr lang="en-US"/>
              <a:t> </a:t>
            </a:r>
            <a:r>
              <a:rPr lang="en-US" err="1"/>
              <a:t>corrigées</a:t>
            </a:r>
            <a:r>
              <a:rPr lang="en-US"/>
              <a:t> </a:t>
            </a:r>
            <a:r>
              <a:rPr lang="en-US" err="1"/>
              <a:t>en</a:t>
            </a:r>
            <a:r>
              <a:rPr lang="en-US"/>
              <a:t> </a:t>
            </a:r>
            <a:r>
              <a:rPr lang="en-US" err="1"/>
              <a:t>fonction</a:t>
            </a:r>
            <a:r>
              <a:rPr lang="en-US"/>
              <a:t> de </a:t>
            </a:r>
            <a:r>
              <a:rPr lang="en-US" err="1"/>
              <a:t>l'observation</a:t>
            </a:r>
            <a:r>
              <a:rPr lang="en-US"/>
              <a:t> des instruments. Bien que les </a:t>
            </a:r>
            <a:r>
              <a:rPr lang="en-US" err="1"/>
              <a:t>filtres</a:t>
            </a:r>
            <a:r>
              <a:rPr lang="en-US"/>
              <a:t> de Kalman standard </a:t>
            </a:r>
            <a:r>
              <a:rPr lang="en-US" err="1"/>
              <a:t>soient</a:t>
            </a:r>
            <a:r>
              <a:rPr lang="en-US"/>
              <a:t> </a:t>
            </a:r>
            <a:r>
              <a:rPr lang="en-US" err="1"/>
              <a:t>réellement</a:t>
            </a:r>
            <a:r>
              <a:rPr lang="en-US"/>
              <a:t> </a:t>
            </a:r>
            <a:r>
              <a:rPr lang="en-US" err="1"/>
              <a:t>efficaces</a:t>
            </a:r>
            <a:r>
              <a:rPr lang="en-US"/>
              <a:t> pour les </a:t>
            </a:r>
            <a:r>
              <a:rPr lang="en-US" err="1"/>
              <a:t>systèmes</a:t>
            </a:r>
            <a:r>
              <a:rPr lang="en-US"/>
              <a:t> </a:t>
            </a:r>
            <a:r>
              <a:rPr lang="en-US" err="1"/>
              <a:t>linéaires</a:t>
            </a:r>
            <a:r>
              <a:rPr lang="en-US"/>
              <a:t>, </a:t>
            </a:r>
            <a:r>
              <a:rPr lang="en-US" err="1"/>
              <a:t>ils</a:t>
            </a:r>
            <a:r>
              <a:rPr lang="en-US"/>
              <a:t> ne </a:t>
            </a:r>
            <a:r>
              <a:rPr lang="en-US" err="1"/>
              <a:t>peuvent</a:t>
            </a:r>
            <a:r>
              <a:rPr lang="en-US"/>
              <a:t> </a:t>
            </a:r>
            <a:r>
              <a:rPr lang="en-US" err="1"/>
              <a:t>être</a:t>
            </a:r>
            <a:r>
              <a:rPr lang="en-US"/>
              <a:t> précis pour les </a:t>
            </a:r>
            <a:r>
              <a:rPr lang="en-US" err="1"/>
              <a:t>systèmes</a:t>
            </a:r>
            <a:r>
              <a:rPr lang="en-US"/>
              <a:t> non </a:t>
            </a:r>
            <a:r>
              <a:rPr lang="en-US" err="1"/>
              <a:t>linéaires</a:t>
            </a:r>
            <a:r>
              <a:rPr lang="en-US"/>
              <a:t>. </a:t>
            </a:r>
            <a:r>
              <a:rPr lang="en-US" err="1"/>
              <a:t>C'est</a:t>
            </a:r>
            <a:r>
              <a:rPr lang="en-US"/>
              <a:t> </a:t>
            </a:r>
            <a:r>
              <a:rPr lang="en-US" err="1"/>
              <a:t>pourquoi</a:t>
            </a:r>
            <a:r>
              <a:rPr lang="en-US"/>
              <a:t>, dans </a:t>
            </a:r>
            <a:r>
              <a:rPr lang="en-US" err="1"/>
              <a:t>notre</a:t>
            </a:r>
            <a:r>
              <a:rPr lang="en-US"/>
              <a:t> </a:t>
            </a:r>
            <a:r>
              <a:rPr lang="en-US" err="1"/>
              <a:t>cas</a:t>
            </a:r>
            <a:r>
              <a:rPr lang="en-US"/>
              <a:t>, nous </a:t>
            </a:r>
            <a:r>
              <a:rPr lang="en-US" err="1"/>
              <a:t>utilisons</a:t>
            </a:r>
            <a:r>
              <a:rPr lang="en-US"/>
              <a:t> un </a:t>
            </a:r>
            <a:r>
              <a:rPr lang="en-US" err="1"/>
              <a:t>filtre</a:t>
            </a:r>
            <a:r>
              <a:rPr lang="en-US"/>
              <a:t> de Kalman </a:t>
            </a:r>
            <a:r>
              <a:rPr lang="en-US" err="1"/>
              <a:t>linéarisé</a:t>
            </a:r>
            <a:r>
              <a:rPr lang="en-US"/>
              <a:t> (EKF).</a:t>
            </a:r>
          </a:p>
        </p:txBody>
      </p:sp>
      <p:sp>
        <p:nvSpPr>
          <p:cNvPr id="4" name="Slide Number Placeholder 3"/>
          <p:cNvSpPr>
            <a:spLocks noGrp="1"/>
          </p:cNvSpPr>
          <p:nvPr>
            <p:ph type="sldNum" sz="quarter" idx="5"/>
          </p:nvPr>
        </p:nvSpPr>
        <p:spPr/>
        <p:txBody>
          <a:bodyPr/>
          <a:lstStyle/>
          <a:p>
            <a:fld id="{8FD424DE-0D7B-49A8-9277-0FADE06A7D3E}" type="slidenum">
              <a:rPr lang="fr-FR" smtClean="0"/>
              <a:t>13</a:t>
            </a:fld>
            <a:endParaRPr lang="fr-FR"/>
          </a:p>
        </p:txBody>
      </p:sp>
    </p:spTree>
    <p:extLst>
      <p:ext uri="{BB962C8B-B14F-4D97-AF65-F5344CB8AC3E}">
        <p14:creationId xmlns:p14="http://schemas.microsoft.com/office/powerpoint/2010/main" val="29161302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Incertitudes</a:t>
            </a:r>
            <a:r>
              <a:rPr lang="en-US"/>
              <a:t> </a:t>
            </a:r>
            <a:r>
              <a:rPr lang="en-US" err="1"/>
              <a:t>estimées</a:t>
            </a:r>
            <a:r>
              <a:rPr lang="en-US"/>
              <a:t> par la </a:t>
            </a:r>
            <a:r>
              <a:rPr lang="en-US" err="1"/>
              <a:t>méthode</a:t>
            </a:r>
            <a:r>
              <a:rPr lang="en-US"/>
              <a:t> de Monte Carlo pour les </a:t>
            </a:r>
            <a:r>
              <a:rPr lang="en-US" err="1"/>
              <a:t>méthodes</a:t>
            </a:r>
            <a:r>
              <a:rPr lang="en-US"/>
              <a:t> TRIAD et MEKF pour </a:t>
            </a:r>
            <a:r>
              <a:rPr lang="en-US" err="1"/>
              <a:t>l'échantillonnage</a:t>
            </a:r>
            <a:r>
              <a:rPr lang="en-US"/>
              <a:t> </a:t>
            </a:r>
            <a:r>
              <a:rPr lang="en-US" err="1"/>
              <a:t>continu</a:t>
            </a:r>
            <a:r>
              <a:rPr lang="en-US"/>
              <a:t>. </a:t>
            </a:r>
          </a:p>
        </p:txBody>
      </p:sp>
      <p:sp>
        <p:nvSpPr>
          <p:cNvPr id="4" name="Slide Number Placeholder 3"/>
          <p:cNvSpPr>
            <a:spLocks noGrp="1"/>
          </p:cNvSpPr>
          <p:nvPr>
            <p:ph type="sldNum" sz="quarter" idx="5"/>
          </p:nvPr>
        </p:nvSpPr>
        <p:spPr/>
        <p:txBody>
          <a:bodyPr/>
          <a:lstStyle/>
          <a:p>
            <a:fld id="{8FD424DE-0D7B-49A8-9277-0FADE06A7D3E}" type="slidenum">
              <a:rPr lang="fr-FR" smtClean="0"/>
              <a:t>15</a:t>
            </a:fld>
            <a:endParaRPr lang="fr-FR"/>
          </a:p>
        </p:txBody>
      </p:sp>
    </p:spTree>
    <p:extLst>
      <p:ext uri="{BB962C8B-B14F-4D97-AF65-F5344CB8AC3E}">
        <p14:creationId xmlns:p14="http://schemas.microsoft.com/office/powerpoint/2010/main" val="4494769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INSPIRE–SAT 7:</a:t>
            </a:r>
          </a:p>
          <a:p>
            <a:r>
              <a:rPr lang="en-US"/>
              <a:t>INSPIRE-SAT 7 </a:t>
            </a:r>
            <a:r>
              <a:rPr lang="en-US" err="1"/>
              <a:t>est</a:t>
            </a:r>
            <a:r>
              <a:rPr lang="en-US"/>
              <a:t> un CubeSat </a:t>
            </a:r>
            <a:r>
              <a:rPr lang="en-US" err="1"/>
              <a:t>français</a:t>
            </a:r>
            <a:r>
              <a:rPr lang="en-US"/>
              <a:t> à 2 </a:t>
            </a:r>
            <a:r>
              <a:rPr lang="en-US" err="1"/>
              <a:t>unités</a:t>
            </a:r>
            <a:r>
              <a:rPr lang="en-US"/>
              <a:t> (11,5 × 11,5 × 22,7 cm) </a:t>
            </a:r>
            <a:r>
              <a:rPr lang="en-US" err="1"/>
              <a:t>principalement</a:t>
            </a:r>
            <a:r>
              <a:rPr lang="en-US"/>
              <a:t> </a:t>
            </a:r>
            <a:r>
              <a:rPr lang="en-US" err="1"/>
              <a:t>conçu</a:t>
            </a:r>
            <a:r>
              <a:rPr lang="en-US"/>
              <a:t> pour </a:t>
            </a:r>
            <a:r>
              <a:rPr lang="en-US" err="1"/>
              <a:t>l'observation</a:t>
            </a:r>
            <a:r>
              <a:rPr lang="en-US"/>
              <a:t> de la Terre et du Soleil. INSPIRE-SAT 7 </a:t>
            </a:r>
            <a:r>
              <a:rPr lang="en-US" err="1"/>
              <a:t>est</a:t>
            </a:r>
            <a:r>
              <a:rPr lang="en-US"/>
              <a:t> </a:t>
            </a:r>
            <a:r>
              <a:rPr lang="en-US" err="1"/>
              <a:t>l'une</a:t>
            </a:r>
            <a:r>
              <a:rPr lang="en-US"/>
              <a:t> des missions de (INSPIRE). </a:t>
            </a:r>
            <a:r>
              <a:rPr lang="en-US" err="1"/>
              <a:t>Pesant</a:t>
            </a:r>
            <a:r>
              <a:rPr lang="en-US"/>
              <a:t> environ 3 kg, INSPIRE-SAT 7 sera </a:t>
            </a:r>
            <a:r>
              <a:rPr lang="en-US" err="1"/>
              <a:t>déployé</a:t>
            </a:r>
            <a:r>
              <a:rPr lang="en-US"/>
              <a:t> </a:t>
            </a:r>
            <a:r>
              <a:rPr lang="en-US" err="1"/>
              <a:t>en</a:t>
            </a:r>
            <a:r>
              <a:rPr lang="en-US"/>
              <a:t> </a:t>
            </a:r>
            <a:r>
              <a:rPr lang="en-US" err="1"/>
              <a:t>orbite</a:t>
            </a:r>
            <a:r>
              <a:rPr lang="en-US"/>
              <a:t> </a:t>
            </a:r>
            <a:r>
              <a:rPr lang="en-US" err="1"/>
              <a:t>terrestre</a:t>
            </a:r>
            <a:r>
              <a:rPr lang="en-US"/>
              <a:t> </a:t>
            </a:r>
            <a:r>
              <a:rPr lang="en-US" err="1"/>
              <a:t>basse</a:t>
            </a:r>
            <a:r>
              <a:rPr lang="en-US"/>
              <a:t> (LEO) </a:t>
            </a:r>
            <a:r>
              <a:rPr lang="en-US" err="1"/>
              <a:t>en</a:t>
            </a:r>
            <a:r>
              <a:rPr lang="en-US"/>
              <a:t> 2023. INSPIRE-SAT 7 </a:t>
            </a:r>
            <a:r>
              <a:rPr lang="en-US" err="1"/>
              <a:t>représente</a:t>
            </a:r>
            <a:r>
              <a:rPr lang="en-US"/>
              <a:t> </a:t>
            </a:r>
            <a:r>
              <a:rPr lang="en-US" err="1"/>
              <a:t>l'un</a:t>
            </a:r>
            <a:r>
              <a:rPr lang="en-US"/>
              <a:t> des </a:t>
            </a:r>
            <a:r>
              <a:rPr lang="en-US" err="1"/>
              <a:t>démonstrateurs</a:t>
            </a:r>
            <a:r>
              <a:rPr lang="en-US"/>
              <a:t> </a:t>
            </a:r>
            <a:r>
              <a:rPr lang="en-US" err="1"/>
              <a:t>en</a:t>
            </a:r>
            <a:r>
              <a:rPr lang="en-US"/>
              <a:t> </a:t>
            </a:r>
            <a:r>
              <a:rPr lang="en-US" err="1"/>
              <a:t>orbite</a:t>
            </a:r>
            <a:r>
              <a:rPr lang="en-US"/>
              <a:t> </a:t>
            </a:r>
            <a:r>
              <a:rPr lang="en-US" err="1"/>
              <a:t>nécessaires</a:t>
            </a:r>
            <a:r>
              <a:rPr lang="en-US"/>
              <a:t> pour tester comment deux CubeSats </a:t>
            </a:r>
            <a:r>
              <a:rPr lang="en-US" err="1"/>
              <a:t>d'observation</a:t>
            </a:r>
            <a:r>
              <a:rPr lang="en-US"/>
              <a:t> de la Terre </a:t>
            </a:r>
            <a:r>
              <a:rPr lang="en-US" err="1"/>
              <a:t>en</a:t>
            </a:r>
            <a:r>
              <a:rPr lang="en-US"/>
              <a:t> </a:t>
            </a:r>
            <a:r>
              <a:rPr lang="en-US" err="1"/>
              <a:t>orbite</a:t>
            </a:r>
            <a:r>
              <a:rPr lang="en-US"/>
              <a:t> </a:t>
            </a:r>
            <a:r>
              <a:rPr lang="en-US" err="1"/>
              <a:t>peuvent</a:t>
            </a:r>
            <a:r>
              <a:rPr lang="en-US"/>
              <a:t> </a:t>
            </a:r>
            <a:r>
              <a:rPr lang="en-US" err="1"/>
              <a:t>être</a:t>
            </a:r>
            <a:r>
              <a:rPr lang="en-US"/>
              <a:t> </a:t>
            </a:r>
            <a:r>
              <a:rPr lang="en-US" err="1"/>
              <a:t>utilisés</a:t>
            </a:r>
            <a:r>
              <a:rPr lang="en-US"/>
              <a:t> pour </a:t>
            </a:r>
            <a:r>
              <a:rPr lang="en-US" err="1"/>
              <a:t>mettre</a:t>
            </a:r>
            <a:r>
              <a:rPr lang="en-US"/>
              <a:t> </a:t>
            </a:r>
            <a:r>
              <a:rPr lang="en-US" err="1"/>
              <a:t>en</a:t>
            </a:r>
            <a:r>
              <a:rPr lang="en-US"/>
              <a:t> place </a:t>
            </a:r>
            <a:r>
              <a:rPr lang="en-US" err="1"/>
              <a:t>une</a:t>
            </a:r>
            <a:r>
              <a:rPr lang="en-US"/>
              <a:t> constellation de satellites. Cette nouvelle mission </a:t>
            </a:r>
            <a:r>
              <a:rPr lang="en-US" err="1"/>
              <a:t>scientifique</a:t>
            </a:r>
            <a:r>
              <a:rPr lang="en-US"/>
              <a:t> et </a:t>
            </a:r>
            <a:r>
              <a:rPr lang="en-US" err="1"/>
              <a:t>technologique</a:t>
            </a:r>
            <a:r>
              <a:rPr lang="en-US"/>
              <a:t> CubeSat (INSPIRE-SAT 7) </a:t>
            </a:r>
            <a:r>
              <a:rPr lang="en-US" err="1"/>
              <a:t>utilise</a:t>
            </a:r>
            <a:r>
              <a:rPr lang="en-US"/>
              <a:t> </a:t>
            </a:r>
            <a:r>
              <a:rPr lang="en-US" err="1"/>
              <a:t>une</a:t>
            </a:r>
            <a:r>
              <a:rPr lang="en-US"/>
              <a:t> multitude de </a:t>
            </a:r>
            <a:r>
              <a:rPr lang="en-US" err="1"/>
              <a:t>capteurs</a:t>
            </a:r>
            <a:r>
              <a:rPr lang="en-US"/>
              <a:t> </a:t>
            </a:r>
            <a:r>
              <a:rPr lang="en-US" err="1"/>
              <a:t>miniaturisés</a:t>
            </a:r>
            <a:r>
              <a:rPr lang="en-US"/>
              <a:t> sur </a:t>
            </a:r>
            <a:r>
              <a:rPr lang="en-US" err="1"/>
              <a:t>toutes</a:t>
            </a:r>
            <a:r>
              <a:rPr lang="en-US"/>
              <a:t> les faces du CubeSat pour </a:t>
            </a:r>
            <a:r>
              <a:rPr lang="en-US" err="1"/>
              <a:t>mesurer</a:t>
            </a:r>
            <a:r>
              <a:rPr lang="en-US"/>
              <a:t> les </a:t>
            </a:r>
            <a:r>
              <a:rPr lang="en-US" err="1"/>
              <a:t>composantes</a:t>
            </a:r>
            <a:r>
              <a:rPr lang="en-US"/>
              <a:t> du </a:t>
            </a:r>
            <a:r>
              <a:rPr lang="en-US" err="1"/>
              <a:t>bilan</a:t>
            </a:r>
            <a:r>
              <a:rPr lang="en-US"/>
              <a:t> </a:t>
            </a:r>
            <a:r>
              <a:rPr lang="en-US" err="1"/>
              <a:t>énergétique</a:t>
            </a:r>
            <a:r>
              <a:rPr lang="en-US"/>
              <a:t> de la Terre au </a:t>
            </a:r>
            <a:r>
              <a:rPr lang="en-US" err="1"/>
              <a:t>sommet</a:t>
            </a:r>
            <a:r>
              <a:rPr lang="en-US"/>
              <a:t> de </a:t>
            </a:r>
            <a:r>
              <a:rPr lang="en-US" err="1"/>
              <a:t>l'atmosphère</a:t>
            </a:r>
            <a:r>
              <a:rPr lang="en-US"/>
              <a:t> pour </a:t>
            </a:r>
            <a:r>
              <a:rPr lang="en-US" err="1"/>
              <a:t>l'étude</a:t>
            </a:r>
            <a:r>
              <a:rPr lang="en-US"/>
              <a:t> du </a:t>
            </a:r>
            <a:r>
              <a:rPr lang="en-US" err="1"/>
              <a:t>changement</a:t>
            </a:r>
            <a:r>
              <a:rPr lang="en-US"/>
              <a:t> </a:t>
            </a:r>
            <a:r>
              <a:rPr lang="en-US" err="1"/>
              <a:t>climatique</a:t>
            </a:r>
            <a:r>
              <a:rPr lang="en-US"/>
              <a:t>. INSPIRE-SAT 7 </a:t>
            </a:r>
            <a:r>
              <a:rPr lang="en-US" err="1"/>
              <a:t>contient</a:t>
            </a:r>
            <a:r>
              <a:rPr lang="en-US"/>
              <a:t> </a:t>
            </a:r>
            <a:r>
              <a:rPr lang="en-US" err="1"/>
              <a:t>également</a:t>
            </a:r>
            <a:r>
              <a:rPr lang="en-US"/>
              <a:t> </a:t>
            </a:r>
            <a:r>
              <a:rPr lang="en-US" err="1"/>
              <a:t>une</a:t>
            </a:r>
            <a:r>
              <a:rPr lang="en-US"/>
              <a:t> charge utile haute </a:t>
            </a:r>
            <a:r>
              <a:rPr lang="en-US" err="1"/>
              <a:t>fréquence</a:t>
            </a:r>
            <a:r>
              <a:rPr lang="en-US"/>
              <a:t> (HF) qui </a:t>
            </a:r>
            <a:r>
              <a:rPr lang="en-US" err="1"/>
              <a:t>recevra</a:t>
            </a:r>
            <a:r>
              <a:rPr lang="en-US"/>
              <a:t> des </a:t>
            </a:r>
            <a:r>
              <a:rPr lang="en-US" err="1"/>
              <a:t>signaux</a:t>
            </a:r>
            <a:r>
              <a:rPr lang="en-US"/>
              <a:t> HF d'un </a:t>
            </a:r>
            <a:r>
              <a:rPr lang="en-US" err="1"/>
              <a:t>émetteur</a:t>
            </a:r>
            <a:r>
              <a:rPr lang="en-US"/>
              <a:t> HF au sol </a:t>
            </a:r>
            <a:r>
              <a:rPr lang="en-US" err="1"/>
              <a:t>afin</a:t>
            </a:r>
            <a:r>
              <a:rPr lang="en-US"/>
              <a:t> de sonder </a:t>
            </a:r>
            <a:r>
              <a:rPr lang="en-US" err="1"/>
              <a:t>l'ionosphère</a:t>
            </a:r>
            <a:r>
              <a:rPr lang="en-US"/>
              <a:t> pour des études sur la </a:t>
            </a:r>
            <a:r>
              <a:rPr lang="en-US" err="1"/>
              <a:t>météorologie</a:t>
            </a:r>
            <a:r>
              <a:rPr lang="en-US"/>
              <a:t> </a:t>
            </a:r>
            <a:r>
              <a:rPr lang="en-US" err="1"/>
              <a:t>spatiale</a:t>
            </a:r>
            <a:r>
              <a:rPr lang="en-US"/>
              <a:t>. </a:t>
            </a:r>
            <a:r>
              <a:rPr lang="en-US" err="1"/>
              <a:t>Enfin</a:t>
            </a:r>
            <a:r>
              <a:rPr lang="en-US"/>
              <a:t>, </a:t>
            </a:r>
            <a:r>
              <a:rPr lang="en-US" err="1"/>
              <a:t>ce</a:t>
            </a:r>
            <a:r>
              <a:rPr lang="en-US"/>
              <a:t> CubeSat </a:t>
            </a:r>
            <a:r>
              <a:rPr lang="en-US" err="1"/>
              <a:t>est</a:t>
            </a:r>
            <a:r>
              <a:rPr lang="en-US"/>
              <a:t> </a:t>
            </a:r>
            <a:r>
              <a:rPr lang="en-US" err="1"/>
              <a:t>équipé</a:t>
            </a:r>
            <a:r>
              <a:rPr lang="en-US"/>
              <a:t> de </a:t>
            </a:r>
            <a:r>
              <a:rPr lang="en-US" err="1"/>
              <a:t>plusieurs</a:t>
            </a:r>
            <a:r>
              <a:rPr lang="en-US"/>
              <a:t> </a:t>
            </a:r>
            <a:r>
              <a:rPr lang="en-US" err="1"/>
              <a:t>démonstrateurs</a:t>
            </a:r>
            <a:r>
              <a:rPr lang="en-US"/>
              <a:t> </a:t>
            </a:r>
            <a:r>
              <a:rPr lang="en-US" err="1"/>
              <a:t>technologiques</a:t>
            </a:r>
            <a:r>
              <a:rPr lang="en-US"/>
              <a:t> (</a:t>
            </a:r>
            <a:r>
              <a:rPr lang="en-US" err="1"/>
              <a:t>capteurs</a:t>
            </a:r>
            <a:r>
              <a:rPr lang="en-US"/>
              <a:t> </a:t>
            </a:r>
            <a:r>
              <a:rPr lang="en-US" err="1"/>
              <a:t>d'irradiance</a:t>
            </a:r>
            <a:r>
              <a:rPr lang="en-US"/>
              <a:t> </a:t>
            </a:r>
            <a:r>
              <a:rPr lang="en-US" err="1"/>
              <a:t>solaire</a:t>
            </a:r>
            <a:r>
              <a:rPr lang="en-US"/>
              <a:t> </a:t>
            </a:r>
            <a:r>
              <a:rPr lang="en-US" err="1"/>
              <a:t>totale</a:t>
            </a:r>
            <a:r>
              <a:rPr lang="en-US"/>
              <a:t>, </a:t>
            </a:r>
            <a:r>
              <a:rPr lang="en-US" err="1"/>
              <a:t>capteurs</a:t>
            </a:r>
            <a:r>
              <a:rPr lang="en-US"/>
              <a:t> UV pour </a:t>
            </a:r>
            <a:r>
              <a:rPr lang="en-US" err="1"/>
              <a:t>mesurer</a:t>
            </a:r>
            <a:r>
              <a:rPr lang="en-US"/>
              <a:t> </a:t>
            </a:r>
            <a:r>
              <a:rPr lang="en-US" err="1"/>
              <a:t>l'irradiance</a:t>
            </a:r>
            <a:r>
              <a:rPr lang="en-US"/>
              <a:t> </a:t>
            </a:r>
            <a:r>
              <a:rPr lang="en-US" err="1"/>
              <a:t>spectrale</a:t>
            </a:r>
            <a:r>
              <a:rPr lang="en-US"/>
              <a:t> </a:t>
            </a:r>
            <a:r>
              <a:rPr lang="en-US" err="1"/>
              <a:t>solaire</a:t>
            </a:r>
            <a:r>
              <a:rPr lang="en-US"/>
              <a:t>, un nouveau </a:t>
            </a:r>
            <a:r>
              <a:rPr lang="en-US" err="1"/>
              <a:t>système</a:t>
            </a:r>
            <a:r>
              <a:rPr lang="en-US"/>
              <a:t> de communication sans fil Light Fidelity (Li-Fi), un nouveau </a:t>
            </a:r>
            <a:r>
              <a:rPr lang="en-US" err="1"/>
              <a:t>système</a:t>
            </a:r>
            <a:r>
              <a:rPr lang="en-US"/>
              <a:t> de </a:t>
            </a:r>
            <a:r>
              <a:rPr lang="en-US" err="1"/>
              <a:t>télécommunication</a:t>
            </a:r>
            <a:r>
              <a:rPr lang="en-US"/>
              <a:t> polyvalent </a:t>
            </a:r>
            <a:r>
              <a:rPr lang="en-US" err="1"/>
              <a:t>adapté</a:t>
            </a:r>
            <a:r>
              <a:rPr lang="en-US"/>
              <a:t> au CubeSat).</a:t>
            </a:r>
            <a:endParaRPr lang="en-US">
              <a:ea typeface="Calibri"/>
              <a:cs typeface="Calibri"/>
            </a:endParaRPr>
          </a:p>
        </p:txBody>
      </p:sp>
      <p:sp>
        <p:nvSpPr>
          <p:cNvPr id="4" name="Slide Number Placeholder 3"/>
          <p:cNvSpPr>
            <a:spLocks noGrp="1"/>
          </p:cNvSpPr>
          <p:nvPr>
            <p:ph type="sldNum" sz="quarter" idx="5"/>
          </p:nvPr>
        </p:nvSpPr>
        <p:spPr/>
        <p:txBody>
          <a:bodyPr/>
          <a:lstStyle/>
          <a:p>
            <a:fld id="{8FD424DE-0D7B-49A8-9277-0FADE06A7D3E}" type="slidenum">
              <a:rPr lang="fr-FR" smtClean="0"/>
              <a:t>19</a:t>
            </a:fld>
            <a:endParaRPr lang="fr-FR"/>
          </a:p>
        </p:txBody>
      </p:sp>
    </p:spTree>
    <p:extLst>
      <p:ext uri="{BB962C8B-B14F-4D97-AF65-F5344CB8AC3E}">
        <p14:creationId xmlns:p14="http://schemas.microsoft.com/office/powerpoint/2010/main" val="4699089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ea typeface="Calibri"/>
                <a:cs typeface="Calibri"/>
              </a:rPr>
              <a:t>Présentation</a:t>
            </a:r>
            <a:r>
              <a:rPr lang="en-US">
                <a:ea typeface="Calibri"/>
                <a:cs typeface="Calibri"/>
              </a:rPr>
              <a:t> de la mission UVSQ-SAT. </a:t>
            </a:r>
            <a:r>
              <a:rPr lang="en-US"/>
              <a:t>Charge utile </a:t>
            </a:r>
            <a:r>
              <a:rPr lang="en-US" err="1"/>
              <a:t>douze</a:t>
            </a:r>
            <a:r>
              <a:rPr lang="en-US"/>
              <a:t> </a:t>
            </a:r>
            <a:r>
              <a:rPr lang="en-US" err="1"/>
              <a:t>capteurs</a:t>
            </a:r>
            <a:r>
              <a:rPr lang="en-US"/>
              <a:t> </a:t>
            </a:r>
            <a:r>
              <a:rPr lang="en-US" err="1"/>
              <a:t>radiatifs</a:t>
            </a:r>
            <a:r>
              <a:rPr lang="en-US"/>
              <a:t> </a:t>
            </a:r>
            <a:r>
              <a:rPr lang="en-US" err="1"/>
              <a:t>terrestres</a:t>
            </a:r>
            <a:r>
              <a:rPr lang="en-US"/>
              <a:t> </a:t>
            </a:r>
            <a:r>
              <a:rPr lang="en-US" err="1"/>
              <a:t>miniaturisés</a:t>
            </a:r>
            <a:r>
              <a:rPr lang="en-US"/>
              <a:t> (ERS) </a:t>
            </a:r>
            <a:r>
              <a:rPr lang="en-US" err="1"/>
              <a:t>basés</a:t>
            </a:r>
            <a:r>
              <a:rPr lang="en-US"/>
              <a:t> sur des thermopiles pour </a:t>
            </a:r>
            <a:r>
              <a:rPr lang="en-US" err="1"/>
              <a:t>surveiller</a:t>
            </a:r>
            <a:r>
              <a:rPr lang="en-US"/>
              <a:t> le </a:t>
            </a:r>
            <a:r>
              <a:rPr lang="en-US" err="1"/>
              <a:t>rayonnement</a:t>
            </a:r>
            <a:r>
              <a:rPr lang="en-US"/>
              <a:t> </a:t>
            </a:r>
            <a:r>
              <a:rPr lang="en-US" err="1"/>
              <a:t>solaire</a:t>
            </a:r>
            <a:r>
              <a:rPr lang="en-US"/>
              <a:t> entrant et le </a:t>
            </a:r>
            <a:r>
              <a:rPr lang="en-US" err="1"/>
              <a:t>rayonnement</a:t>
            </a:r>
            <a:r>
              <a:rPr lang="en-US"/>
              <a:t> </a:t>
            </a:r>
            <a:r>
              <a:rPr lang="en-US" err="1"/>
              <a:t>terrestre</a:t>
            </a:r>
            <a:r>
              <a:rPr lang="en-US"/>
              <a:t> </a:t>
            </a:r>
            <a:r>
              <a:rPr lang="en-US" err="1"/>
              <a:t>sortant</a:t>
            </a:r>
            <a:r>
              <a:rPr lang="en-US"/>
              <a:t>. </a:t>
            </a:r>
            <a:r>
              <a:rPr lang="en-US" err="1"/>
              <a:t>Chaque</a:t>
            </a:r>
            <a:r>
              <a:rPr lang="en-US"/>
              <a:t> face du satellite UVSQ-SAT </a:t>
            </a:r>
            <a:r>
              <a:rPr lang="en-US" err="1"/>
              <a:t>comporte</a:t>
            </a:r>
            <a:r>
              <a:rPr lang="en-US"/>
              <a:t> deux </a:t>
            </a:r>
            <a:r>
              <a:rPr lang="en-US" err="1"/>
              <a:t>capteurs</a:t>
            </a:r>
            <a:r>
              <a:rPr lang="en-US"/>
              <a:t> ERS, qui </a:t>
            </a:r>
            <a:r>
              <a:rPr lang="en-US" err="1"/>
              <a:t>ont</a:t>
            </a:r>
            <a:r>
              <a:rPr lang="en-US"/>
              <a:t> des </a:t>
            </a:r>
            <a:r>
              <a:rPr lang="en-US" err="1"/>
              <a:t>revêtements</a:t>
            </a:r>
            <a:r>
              <a:rPr lang="en-US"/>
              <a:t> </a:t>
            </a:r>
            <a:r>
              <a:rPr lang="en-US" err="1"/>
              <a:t>optiques</a:t>
            </a:r>
            <a:r>
              <a:rPr lang="en-US"/>
              <a:t> </a:t>
            </a:r>
            <a:r>
              <a:rPr lang="en-US" err="1"/>
              <a:t>différents</a:t>
            </a:r>
            <a:r>
              <a:rPr lang="en-US"/>
              <a:t> (nanotubes de </a:t>
            </a:r>
            <a:r>
              <a:rPr lang="en-US" err="1"/>
              <a:t>carbone</a:t>
            </a:r>
            <a:r>
              <a:rPr lang="en-US"/>
              <a:t> </a:t>
            </a:r>
            <a:r>
              <a:rPr lang="en-US" err="1"/>
              <a:t>ou</a:t>
            </a:r>
            <a:r>
              <a:rPr lang="en-US"/>
              <a:t> </a:t>
            </a:r>
            <a:r>
              <a:rPr lang="en-US" err="1"/>
              <a:t>réflecteur</a:t>
            </a:r>
            <a:r>
              <a:rPr lang="en-US"/>
              <a:t> </a:t>
            </a:r>
            <a:r>
              <a:rPr lang="en-US" err="1"/>
              <a:t>solaire</a:t>
            </a:r>
            <a:r>
              <a:rPr lang="en-US"/>
              <a:t> </a:t>
            </a:r>
            <a:r>
              <a:rPr lang="en-US" err="1"/>
              <a:t>optique</a:t>
            </a:r>
            <a:r>
              <a:rPr lang="en-US"/>
              <a:t>). Les </a:t>
            </a:r>
            <a:r>
              <a:rPr lang="en-US" err="1"/>
              <a:t>propriétés</a:t>
            </a:r>
            <a:r>
              <a:rPr lang="en-US"/>
              <a:t> de </a:t>
            </a:r>
            <a:r>
              <a:rPr lang="en-US" err="1"/>
              <a:t>ces</a:t>
            </a:r>
            <a:r>
              <a:rPr lang="en-US"/>
              <a:t> </a:t>
            </a:r>
            <a:r>
              <a:rPr lang="en-US" err="1"/>
              <a:t>revêtements</a:t>
            </a:r>
            <a:r>
              <a:rPr lang="en-US"/>
              <a:t> </a:t>
            </a:r>
            <a:r>
              <a:rPr lang="en-US" err="1"/>
              <a:t>ont</a:t>
            </a:r>
            <a:r>
              <a:rPr lang="en-US"/>
              <a:t> </a:t>
            </a:r>
            <a:r>
              <a:rPr lang="en-US" err="1"/>
              <a:t>été</a:t>
            </a:r>
            <a:r>
              <a:rPr lang="en-US"/>
              <a:t> </a:t>
            </a:r>
            <a:r>
              <a:rPr lang="en-US" err="1"/>
              <a:t>caractérisées</a:t>
            </a:r>
            <a:r>
              <a:rPr lang="en-US"/>
              <a:t> </a:t>
            </a:r>
            <a:r>
              <a:rPr lang="en-US" err="1"/>
              <a:t>en</a:t>
            </a:r>
            <a:r>
              <a:rPr lang="en-US"/>
              <a:t> </a:t>
            </a:r>
            <a:r>
              <a:rPr lang="en-US" err="1"/>
              <a:t>laboratoire</a:t>
            </a:r>
            <a:r>
              <a:rPr lang="en-US"/>
              <a:t> (absorption </a:t>
            </a:r>
            <a:r>
              <a:rPr lang="en-US" err="1"/>
              <a:t>solaire</a:t>
            </a:r>
            <a:r>
              <a:rPr lang="en-US"/>
              <a:t>, </a:t>
            </a:r>
            <a:r>
              <a:rPr lang="en-US" err="1"/>
              <a:t>émissivité</a:t>
            </a:r>
            <a:r>
              <a:rPr lang="en-US"/>
              <a:t> </a:t>
            </a:r>
            <a:r>
              <a:rPr lang="en-US" err="1"/>
              <a:t>hémisphérique</a:t>
            </a:r>
            <a:r>
              <a:rPr lang="en-US"/>
              <a:t>, </a:t>
            </a:r>
            <a:r>
              <a:rPr lang="en-US" err="1"/>
              <a:t>fonction</a:t>
            </a:r>
            <a:r>
              <a:rPr lang="en-US"/>
              <a:t> de distribution de la </a:t>
            </a:r>
            <a:r>
              <a:rPr lang="en-US" err="1"/>
              <a:t>réflectance</a:t>
            </a:r>
            <a:r>
              <a:rPr lang="en-US"/>
              <a:t> </a:t>
            </a:r>
            <a:r>
              <a:rPr lang="en-US" err="1"/>
              <a:t>bidirectionnelle</a:t>
            </a:r>
            <a:r>
              <a:rPr lang="en-US"/>
              <a:t> (BRDF)). Le </a:t>
            </a:r>
            <a:r>
              <a:rPr lang="en-US" err="1"/>
              <a:t>principe</a:t>
            </a:r>
            <a:r>
              <a:rPr lang="en-US"/>
              <a:t> de </a:t>
            </a:r>
            <a:r>
              <a:rPr lang="en-US" err="1"/>
              <a:t>ces</a:t>
            </a:r>
            <a:r>
              <a:rPr lang="en-US"/>
              <a:t> </a:t>
            </a:r>
            <a:r>
              <a:rPr lang="en-US" err="1"/>
              <a:t>capteurs</a:t>
            </a:r>
            <a:r>
              <a:rPr lang="en-US"/>
              <a:t> ERS avec </a:t>
            </a:r>
            <a:r>
              <a:rPr lang="en-US" err="1"/>
              <a:t>leurs</a:t>
            </a:r>
            <a:r>
              <a:rPr lang="en-US"/>
              <a:t> </a:t>
            </a:r>
            <a:r>
              <a:rPr lang="en-US" err="1"/>
              <a:t>revêtements</a:t>
            </a:r>
            <a:r>
              <a:rPr lang="en-US"/>
              <a:t> </a:t>
            </a:r>
            <a:r>
              <a:rPr lang="en-US" err="1"/>
              <a:t>associés</a:t>
            </a:r>
            <a:r>
              <a:rPr lang="en-US"/>
              <a:t> </a:t>
            </a:r>
            <a:r>
              <a:rPr lang="en-US" err="1"/>
              <a:t>est</a:t>
            </a:r>
            <a:r>
              <a:rPr lang="en-US"/>
              <a:t> de </a:t>
            </a:r>
            <a:r>
              <a:rPr lang="en-US" err="1"/>
              <a:t>convertir</a:t>
            </a:r>
            <a:r>
              <a:rPr lang="en-US"/>
              <a:t> </a:t>
            </a:r>
            <a:r>
              <a:rPr lang="en-US" err="1"/>
              <a:t>l'énergie</a:t>
            </a:r>
            <a:r>
              <a:rPr lang="en-US"/>
              <a:t> </a:t>
            </a:r>
            <a:r>
              <a:rPr lang="en-US" err="1"/>
              <a:t>thermique</a:t>
            </a:r>
            <a:r>
              <a:rPr lang="en-US"/>
              <a:t> </a:t>
            </a:r>
            <a:r>
              <a:rPr lang="en-US" err="1"/>
              <a:t>en</a:t>
            </a:r>
            <a:r>
              <a:rPr lang="en-US"/>
              <a:t> </a:t>
            </a:r>
            <a:r>
              <a:rPr lang="en-US" err="1"/>
              <a:t>énergie</a:t>
            </a:r>
            <a:r>
              <a:rPr lang="en-US"/>
              <a:t> </a:t>
            </a:r>
            <a:r>
              <a:rPr lang="en-US" err="1"/>
              <a:t>électrique</a:t>
            </a:r>
            <a:r>
              <a:rPr lang="en-US"/>
              <a:t>. La tension de sortie (V) </a:t>
            </a:r>
            <a:r>
              <a:rPr lang="en-US" err="1"/>
              <a:t>est</a:t>
            </a:r>
            <a:r>
              <a:rPr lang="en-US"/>
              <a:t> </a:t>
            </a:r>
            <a:r>
              <a:rPr lang="en-US" err="1"/>
              <a:t>induite</a:t>
            </a:r>
            <a:r>
              <a:rPr lang="en-US"/>
              <a:t> </a:t>
            </a:r>
            <a:r>
              <a:rPr lang="en-US" err="1"/>
              <a:t>passivement</a:t>
            </a:r>
            <a:r>
              <a:rPr lang="en-US"/>
              <a:t> à </a:t>
            </a:r>
            <a:r>
              <a:rPr lang="en-US" err="1"/>
              <a:t>partir</a:t>
            </a:r>
            <a:r>
              <a:rPr lang="en-US"/>
              <a:t> de la thermopile, </a:t>
            </a:r>
            <a:r>
              <a:rPr lang="en-US" err="1"/>
              <a:t>proportionnellement</a:t>
            </a:r>
            <a:r>
              <a:rPr lang="en-US"/>
              <a:t> au flux </a:t>
            </a:r>
            <a:r>
              <a:rPr lang="en-US" err="1"/>
              <a:t>thermique</a:t>
            </a:r>
            <a:r>
              <a:rPr lang="en-US"/>
              <a:t> (Wm-2) </a:t>
            </a:r>
            <a:r>
              <a:rPr lang="en-US" err="1"/>
              <a:t>traversant</a:t>
            </a:r>
            <a:r>
              <a:rPr lang="en-US"/>
              <a:t> le </a:t>
            </a:r>
            <a:r>
              <a:rPr lang="en-US" err="1"/>
              <a:t>capteur</a:t>
            </a:r>
            <a:r>
              <a:rPr lang="en-US"/>
              <a:t> </a:t>
            </a:r>
            <a:r>
              <a:rPr lang="en-US" err="1"/>
              <a:t>ou</a:t>
            </a:r>
            <a:r>
              <a:rPr lang="en-US"/>
              <a:t>, de manière </a:t>
            </a:r>
            <a:r>
              <a:rPr lang="en-US" err="1"/>
              <a:t>similaire</a:t>
            </a:r>
            <a:r>
              <a:rPr lang="en-US"/>
              <a:t>, au gradient de </a:t>
            </a:r>
            <a:r>
              <a:rPr lang="en-US" err="1"/>
              <a:t>température</a:t>
            </a:r>
            <a:r>
              <a:rPr lang="en-US"/>
              <a:t> à travers le </a:t>
            </a:r>
            <a:r>
              <a:rPr lang="en-US" err="1"/>
              <a:t>substrat</a:t>
            </a:r>
            <a:r>
              <a:rPr lang="en-US"/>
              <a:t> à </a:t>
            </a:r>
            <a:r>
              <a:rPr lang="en-US" err="1"/>
              <a:t>couche</a:t>
            </a:r>
            <a:r>
              <a:rPr lang="en-US"/>
              <a:t> mince et au </a:t>
            </a:r>
            <a:r>
              <a:rPr lang="en-US" err="1"/>
              <a:t>nombre</a:t>
            </a:r>
            <a:r>
              <a:rPr lang="en-US"/>
              <a:t> de </a:t>
            </a:r>
            <a:r>
              <a:rPr lang="en-US" err="1"/>
              <a:t>paires</a:t>
            </a:r>
            <a:r>
              <a:rPr lang="en-US"/>
              <a:t> de </a:t>
            </a:r>
            <a:r>
              <a:rPr lang="en-US" err="1"/>
              <a:t>jonctions</a:t>
            </a:r>
            <a:r>
              <a:rPr lang="en-US"/>
              <a:t> de thermocouples. La tension de sortie </a:t>
            </a:r>
            <a:r>
              <a:rPr lang="en-US" err="1"/>
              <a:t>est</a:t>
            </a:r>
            <a:r>
              <a:rPr lang="en-US"/>
              <a:t> </a:t>
            </a:r>
            <a:r>
              <a:rPr lang="en-US" err="1"/>
              <a:t>conditionnée</a:t>
            </a:r>
            <a:r>
              <a:rPr lang="en-US"/>
              <a:t> par </a:t>
            </a:r>
            <a:r>
              <a:rPr lang="en-US" err="1"/>
              <a:t>une</a:t>
            </a:r>
            <a:r>
              <a:rPr lang="en-US"/>
              <a:t> </a:t>
            </a:r>
            <a:r>
              <a:rPr lang="en-US" err="1"/>
              <a:t>unité</a:t>
            </a:r>
            <a:r>
              <a:rPr lang="en-US"/>
              <a:t> </a:t>
            </a:r>
            <a:r>
              <a:rPr lang="en-US" err="1"/>
              <a:t>électronique</a:t>
            </a:r>
            <a:r>
              <a:rPr lang="en-US"/>
              <a:t> et </a:t>
            </a:r>
            <a:r>
              <a:rPr lang="en-US" err="1"/>
              <a:t>convertie</a:t>
            </a:r>
            <a:r>
              <a:rPr lang="en-US"/>
              <a:t> </a:t>
            </a:r>
            <a:r>
              <a:rPr lang="en-US" err="1"/>
              <a:t>en</a:t>
            </a:r>
            <a:r>
              <a:rPr lang="en-US"/>
              <a:t> </a:t>
            </a:r>
            <a:r>
              <a:rPr lang="en-US" err="1"/>
              <a:t>unités</a:t>
            </a:r>
            <a:r>
              <a:rPr lang="en-US"/>
              <a:t> </a:t>
            </a:r>
            <a:r>
              <a:rPr lang="en-US" err="1"/>
              <a:t>analogiques-numériques</a:t>
            </a:r>
            <a:r>
              <a:rPr lang="en-US"/>
              <a:t> (ADU). Elle </a:t>
            </a:r>
            <a:r>
              <a:rPr lang="en-US" err="1"/>
              <a:t>est</a:t>
            </a:r>
            <a:r>
              <a:rPr lang="en-US"/>
              <a:t> </a:t>
            </a:r>
            <a:r>
              <a:rPr lang="en-US" err="1"/>
              <a:t>lue</a:t>
            </a:r>
            <a:r>
              <a:rPr lang="en-US"/>
              <a:t> par </a:t>
            </a:r>
            <a:r>
              <a:rPr lang="en-US" err="1"/>
              <a:t>l'ordinateur</a:t>
            </a:r>
            <a:r>
              <a:rPr lang="en-US"/>
              <a:t> de bord (OBC) de </a:t>
            </a:r>
            <a:r>
              <a:rPr lang="en-US" err="1"/>
              <a:t>l'UVSQ</a:t>
            </a:r>
            <a:r>
              <a:rPr lang="en-US"/>
              <a:t>-SAT grâce à un bus </a:t>
            </a:r>
            <a:r>
              <a:rPr lang="en-US" err="1"/>
              <a:t>d'interface</a:t>
            </a:r>
            <a:r>
              <a:rPr lang="en-US"/>
              <a:t> </a:t>
            </a:r>
            <a:r>
              <a:rPr lang="en-US" err="1"/>
              <a:t>périphérique</a:t>
            </a:r>
            <a:r>
              <a:rPr lang="en-US"/>
              <a:t> </a:t>
            </a:r>
            <a:r>
              <a:rPr lang="en-US" err="1"/>
              <a:t>série</a:t>
            </a:r>
            <a:r>
              <a:rPr lang="en-US"/>
              <a:t> (SPI), et </a:t>
            </a:r>
            <a:r>
              <a:rPr lang="en-US" err="1"/>
              <a:t>stockée</a:t>
            </a:r>
            <a:r>
              <a:rPr lang="en-US"/>
              <a:t> par </a:t>
            </a:r>
            <a:r>
              <a:rPr lang="en-US" err="1"/>
              <a:t>l'OBC</a:t>
            </a:r>
            <a:r>
              <a:rPr lang="en-US"/>
              <a:t>.</a:t>
            </a:r>
          </a:p>
        </p:txBody>
      </p:sp>
      <p:sp>
        <p:nvSpPr>
          <p:cNvPr id="4" name="Slide Number Placeholder 3"/>
          <p:cNvSpPr>
            <a:spLocks noGrp="1"/>
          </p:cNvSpPr>
          <p:nvPr>
            <p:ph type="sldNum" sz="quarter" idx="5"/>
          </p:nvPr>
        </p:nvSpPr>
        <p:spPr/>
        <p:txBody>
          <a:bodyPr/>
          <a:lstStyle/>
          <a:p>
            <a:fld id="{8FD424DE-0D7B-49A8-9277-0FADE06A7D3E}" type="slidenum">
              <a:rPr lang="fr-FR" smtClean="0"/>
              <a:t>2</a:t>
            </a:fld>
            <a:endParaRPr lang="fr-FR"/>
          </a:p>
        </p:txBody>
      </p:sp>
    </p:spTree>
    <p:extLst>
      <p:ext uri="{BB962C8B-B14F-4D97-AF65-F5344CB8AC3E}">
        <p14:creationId xmlns:p14="http://schemas.microsoft.com/office/powerpoint/2010/main" val="21074502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SpaceX lance </a:t>
            </a:r>
            <a:r>
              <a:rPr lang="en-US" dirty="0" err="1"/>
              <a:t>une</a:t>
            </a:r>
            <a:r>
              <a:rPr lang="en-US" dirty="0"/>
              <a:t> </a:t>
            </a:r>
            <a:r>
              <a:rPr lang="en-US" dirty="0" err="1"/>
              <a:t>fusée</a:t>
            </a:r>
            <a:r>
              <a:rPr lang="en-US" dirty="0"/>
              <a:t> Falcon9 </a:t>
            </a:r>
            <a:r>
              <a:rPr lang="en-US" dirty="0" err="1"/>
              <a:t>transportant</a:t>
            </a:r>
            <a:r>
              <a:rPr lang="en-US" dirty="0"/>
              <a:t> 143 satellites le 24 </a:t>
            </a:r>
            <a:r>
              <a:rPr lang="en-US" dirty="0" err="1"/>
              <a:t>janvier</a:t>
            </a:r>
            <a:r>
              <a:rPr lang="en-US" dirty="0"/>
              <a:t> 2021, à 16 </a:t>
            </a:r>
            <a:r>
              <a:rPr lang="en-US" dirty="0" err="1"/>
              <a:t>heures</a:t>
            </a:r>
            <a:r>
              <a:rPr lang="en-US" dirty="0"/>
              <a:t>, </a:t>
            </a:r>
            <a:r>
              <a:rPr lang="en-US" dirty="0" err="1"/>
              <a:t>heure</a:t>
            </a:r>
            <a:r>
              <a:rPr lang="en-US" dirty="0"/>
              <a:t> de Paris. UVSQ-SAT </a:t>
            </a:r>
            <a:r>
              <a:rPr lang="en-US" dirty="0" err="1"/>
              <a:t>est</a:t>
            </a:r>
            <a:r>
              <a:rPr lang="en-US" dirty="0"/>
              <a:t> </a:t>
            </a:r>
            <a:r>
              <a:rPr lang="en-US" dirty="0" err="1"/>
              <a:t>l'un</a:t>
            </a:r>
            <a:r>
              <a:rPr lang="en-US" dirty="0"/>
              <a:t> </a:t>
            </a:r>
            <a:r>
              <a:rPr lang="en-US" dirty="0" err="1"/>
              <a:t>d'entre</a:t>
            </a:r>
            <a:r>
              <a:rPr lang="en-US" dirty="0"/>
              <a:t> </a:t>
            </a:r>
            <a:r>
              <a:rPr lang="en-US" dirty="0" err="1"/>
              <a:t>eux</a:t>
            </a:r>
            <a:r>
              <a:rPr lang="en-US" dirty="0"/>
              <a:t>. À 16h50, il </a:t>
            </a:r>
            <a:r>
              <a:rPr lang="en-US" dirty="0" err="1"/>
              <a:t>est</a:t>
            </a:r>
            <a:r>
              <a:rPr lang="en-US" dirty="0"/>
              <a:t> </a:t>
            </a:r>
            <a:r>
              <a:rPr lang="en-US" dirty="0" err="1"/>
              <a:t>lancé</a:t>
            </a:r>
            <a:r>
              <a:rPr lang="en-US" dirty="0"/>
              <a:t> </a:t>
            </a:r>
            <a:r>
              <a:rPr lang="en-US" dirty="0" err="1"/>
              <a:t>en</a:t>
            </a:r>
            <a:r>
              <a:rPr lang="en-US" dirty="0"/>
              <a:t> </a:t>
            </a:r>
            <a:r>
              <a:rPr lang="en-US" dirty="0" err="1"/>
              <a:t>orbite</a:t>
            </a:r>
            <a:r>
              <a:rPr lang="en-US" dirty="0"/>
              <a:t> </a:t>
            </a:r>
            <a:r>
              <a:rPr lang="en-US" dirty="0" err="1"/>
              <a:t>basse</a:t>
            </a:r>
            <a:r>
              <a:rPr lang="en-US" dirty="0"/>
              <a:t>, et son premier signal </a:t>
            </a:r>
            <a:r>
              <a:rPr lang="en-US" dirty="0" err="1"/>
              <a:t>est</a:t>
            </a:r>
            <a:r>
              <a:rPr lang="en-US" dirty="0"/>
              <a:t> </a:t>
            </a:r>
            <a:r>
              <a:rPr lang="en-US" dirty="0" err="1"/>
              <a:t>reçu</a:t>
            </a:r>
            <a:r>
              <a:rPr lang="en-US" dirty="0"/>
              <a:t> par un </a:t>
            </a:r>
            <a:r>
              <a:rPr lang="en-US" dirty="0" err="1"/>
              <a:t>radioamateur</a:t>
            </a:r>
            <a:r>
              <a:rPr lang="en-US" dirty="0"/>
              <a:t> à 17h30 </a:t>
            </a:r>
            <a:r>
              <a:rPr lang="fr-FR" dirty="0"/>
              <a:t>en orbite héliosynchrone autour de la Terre à une altitude d'environ 533 km (515 km au périgée), une inclinaison de 97,5010°, une excentricité de 0,0014455. </a:t>
            </a:r>
            <a:endParaRPr lang="en-US" dirty="0"/>
          </a:p>
        </p:txBody>
      </p:sp>
      <p:sp>
        <p:nvSpPr>
          <p:cNvPr id="4" name="Slide Number Placeholder 3"/>
          <p:cNvSpPr>
            <a:spLocks noGrp="1"/>
          </p:cNvSpPr>
          <p:nvPr>
            <p:ph type="sldNum" sz="quarter" idx="5"/>
          </p:nvPr>
        </p:nvSpPr>
        <p:spPr/>
        <p:txBody>
          <a:bodyPr/>
          <a:lstStyle/>
          <a:p>
            <a:fld id="{8FD424DE-0D7B-49A8-9277-0FADE06A7D3E}" type="slidenum">
              <a:rPr lang="fr-FR" smtClean="0"/>
              <a:t>3</a:t>
            </a:fld>
            <a:endParaRPr lang="fr-FR"/>
          </a:p>
        </p:txBody>
      </p:sp>
    </p:spTree>
    <p:extLst>
      <p:ext uri="{BB962C8B-B14F-4D97-AF65-F5344CB8AC3E}">
        <p14:creationId xmlns:p14="http://schemas.microsoft.com/office/powerpoint/2010/main" val="30437588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Les </a:t>
            </a:r>
            <a:r>
              <a:rPr lang="en-US" err="1">
                <a:ea typeface="Calibri"/>
                <a:cs typeface="Calibri"/>
              </a:rPr>
              <a:t>objectifs</a:t>
            </a:r>
            <a:r>
              <a:rPr lang="en-US">
                <a:ea typeface="Calibri"/>
                <a:cs typeface="Calibri"/>
              </a:rPr>
              <a:t> </a:t>
            </a:r>
            <a:r>
              <a:rPr lang="en-US" err="1">
                <a:ea typeface="Calibri"/>
                <a:cs typeface="Calibri"/>
              </a:rPr>
              <a:t>scientifiques</a:t>
            </a:r>
            <a:r>
              <a:rPr lang="en-US">
                <a:ea typeface="Calibri"/>
                <a:cs typeface="Calibri"/>
              </a:rPr>
              <a:t> de </a:t>
            </a:r>
            <a:r>
              <a:rPr lang="en-US" err="1">
                <a:ea typeface="Calibri"/>
                <a:cs typeface="Calibri"/>
              </a:rPr>
              <a:t>cette</a:t>
            </a:r>
            <a:r>
              <a:rPr lang="en-US">
                <a:ea typeface="Calibri"/>
                <a:cs typeface="Calibri"/>
              </a:rPr>
              <a:t> missions. Mesurer les </a:t>
            </a:r>
            <a:r>
              <a:rPr lang="en-US" err="1">
                <a:ea typeface="Calibri"/>
                <a:cs typeface="Calibri"/>
              </a:rPr>
              <a:t>composantes</a:t>
            </a:r>
            <a:r>
              <a:rPr lang="en-US">
                <a:ea typeface="Calibri"/>
                <a:cs typeface="Calibri"/>
              </a:rPr>
              <a:t> du </a:t>
            </a:r>
            <a:r>
              <a:rPr lang="en-US" err="1">
                <a:ea typeface="Calibri"/>
                <a:cs typeface="Calibri"/>
              </a:rPr>
              <a:t>bilan</a:t>
            </a:r>
            <a:r>
              <a:rPr lang="en-US">
                <a:ea typeface="Calibri"/>
                <a:cs typeface="Calibri"/>
              </a:rPr>
              <a:t> </a:t>
            </a:r>
            <a:r>
              <a:rPr lang="en-US" err="1">
                <a:ea typeface="Calibri"/>
                <a:cs typeface="Calibri"/>
              </a:rPr>
              <a:t>radiatif</a:t>
            </a:r>
            <a:r>
              <a:rPr lang="en-US">
                <a:ea typeface="Calibri"/>
                <a:cs typeface="Calibri"/>
              </a:rPr>
              <a:t> </a:t>
            </a:r>
            <a:r>
              <a:rPr lang="en-US" err="1">
                <a:ea typeface="Calibri"/>
                <a:cs typeface="Calibri"/>
              </a:rPr>
              <a:t>c'est</a:t>
            </a:r>
            <a:r>
              <a:rPr lang="en-US">
                <a:ea typeface="Calibri"/>
                <a:cs typeface="Calibri"/>
              </a:rPr>
              <a:t> a dire le flux à </a:t>
            </a:r>
            <a:r>
              <a:rPr lang="en-US" err="1">
                <a:ea typeface="Calibri"/>
                <a:cs typeface="Calibri"/>
              </a:rPr>
              <a:t>courte</a:t>
            </a:r>
            <a:r>
              <a:rPr lang="en-US">
                <a:ea typeface="Calibri"/>
                <a:cs typeface="Calibri"/>
              </a:rPr>
              <a:t> et longue longueur </a:t>
            </a:r>
            <a:r>
              <a:rPr lang="en-US" err="1">
                <a:ea typeface="Calibri"/>
                <a:cs typeface="Calibri"/>
              </a:rPr>
              <a:t>d'onde</a:t>
            </a:r>
            <a:r>
              <a:rPr lang="en-US">
                <a:ea typeface="Calibri"/>
                <a:cs typeface="Calibri"/>
              </a:rPr>
              <a:t>.</a:t>
            </a:r>
          </a:p>
          <a:p>
            <a:r>
              <a:rPr lang="fr-FR"/>
              <a:t>Mesurer l’éclairement solaire spectral dans le continuum de Herzberg (200-242 nm) pour une meilleure compréhension du lien avec l'ozone stratosphérique et le climat régional.</a:t>
            </a:r>
            <a:endParaRPr lang="en-US"/>
          </a:p>
        </p:txBody>
      </p:sp>
      <p:sp>
        <p:nvSpPr>
          <p:cNvPr id="4" name="Slide Number Placeholder 3"/>
          <p:cNvSpPr>
            <a:spLocks noGrp="1"/>
          </p:cNvSpPr>
          <p:nvPr>
            <p:ph type="sldNum" sz="quarter" idx="5"/>
          </p:nvPr>
        </p:nvSpPr>
        <p:spPr/>
        <p:txBody>
          <a:bodyPr/>
          <a:lstStyle/>
          <a:p>
            <a:fld id="{8FD424DE-0D7B-49A8-9277-0FADE06A7D3E}" type="slidenum">
              <a:rPr lang="fr-FR" smtClean="0"/>
              <a:t>4</a:t>
            </a:fld>
            <a:endParaRPr lang="fr-FR"/>
          </a:p>
        </p:txBody>
      </p:sp>
    </p:spTree>
    <p:extLst>
      <p:ext uri="{BB962C8B-B14F-4D97-AF65-F5344CB8AC3E}">
        <p14:creationId xmlns:p14="http://schemas.microsoft.com/office/powerpoint/2010/main" val="4832652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Ultra Violet Sensors at High Quantum Efficiency. </a:t>
            </a:r>
            <a:r>
              <a:rPr lang="en-US" err="1">
                <a:ea typeface="Calibri"/>
                <a:cs typeface="Calibri"/>
              </a:rPr>
              <a:t>L'objectif</a:t>
            </a:r>
            <a:r>
              <a:rPr lang="en-US">
                <a:ea typeface="Calibri"/>
                <a:cs typeface="Calibri"/>
              </a:rPr>
              <a:t> principal </a:t>
            </a:r>
            <a:r>
              <a:rPr lang="en-US" err="1">
                <a:ea typeface="Calibri"/>
                <a:cs typeface="Calibri"/>
              </a:rPr>
              <a:t>étant</a:t>
            </a:r>
            <a:r>
              <a:rPr lang="en-US">
                <a:ea typeface="Calibri"/>
                <a:cs typeface="Calibri"/>
              </a:rPr>
              <a:t> le </a:t>
            </a:r>
            <a:r>
              <a:rPr lang="en-US" err="1">
                <a:ea typeface="Calibri"/>
                <a:cs typeface="Calibri"/>
              </a:rPr>
              <a:t>déséquilibre</a:t>
            </a:r>
            <a:r>
              <a:rPr lang="en-US">
                <a:ea typeface="Calibri"/>
                <a:cs typeface="Calibri"/>
              </a:rPr>
              <a:t> </a:t>
            </a:r>
            <a:r>
              <a:rPr lang="en-US" err="1">
                <a:ea typeface="Calibri"/>
                <a:cs typeface="Calibri"/>
              </a:rPr>
              <a:t>energetique</a:t>
            </a:r>
            <a:r>
              <a:rPr lang="en-US">
                <a:ea typeface="Calibri"/>
                <a:cs typeface="Calibri"/>
              </a:rPr>
              <a:t> de la Terre. Il </a:t>
            </a:r>
            <a:r>
              <a:rPr lang="en-US" err="1">
                <a:ea typeface="Calibri"/>
                <a:cs typeface="Calibri"/>
              </a:rPr>
              <a:t>s'agit</a:t>
            </a:r>
            <a:r>
              <a:rPr lang="en-US">
                <a:ea typeface="Calibri"/>
                <a:cs typeface="Calibri"/>
              </a:rPr>
              <a:t> de la </a:t>
            </a:r>
            <a:r>
              <a:rPr lang="en-US" err="1">
                <a:ea typeface="Calibri"/>
                <a:cs typeface="Calibri"/>
              </a:rPr>
              <a:t>mesure</a:t>
            </a:r>
            <a:r>
              <a:rPr lang="en-US">
                <a:ea typeface="Calibri"/>
                <a:cs typeface="Calibri"/>
              </a:rPr>
              <a:t> la plus </a:t>
            </a:r>
            <a:r>
              <a:rPr lang="en-US" err="1">
                <a:ea typeface="Calibri"/>
                <a:cs typeface="Calibri"/>
              </a:rPr>
              <a:t>cruciale</a:t>
            </a:r>
            <a:r>
              <a:rPr lang="en-US">
                <a:ea typeface="Calibri"/>
                <a:cs typeface="Calibri"/>
              </a:rPr>
              <a:t> pour </a:t>
            </a:r>
            <a:r>
              <a:rPr lang="en-US" err="1">
                <a:ea typeface="Calibri"/>
                <a:cs typeface="Calibri"/>
              </a:rPr>
              <a:t>evaluer</a:t>
            </a:r>
            <a:r>
              <a:rPr lang="en-US">
                <a:ea typeface="Calibri"/>
                <a:cs typeface="Calibri"/>
              </a:rPr>
              <a:t> </a:t>
            </a:r>
            <a:r>
              <a:rPr lang="en-US" err="1">
                <a:ea typeface="Calibri"/>
                <a:cs typeface="Calibri"/>
              </a:rPr>
              <a:t>l'etat</a:t>
            </a:r>
            <a:r>
              <a:rPr lang="en-US">
                <a:ea typeface="Calibri"/>
                <a:cs typeface="Calibri"/>
              </a:rPr>
              <a:t> du </a:t>
            </a:r>
            <a:r>
              <a:rPr lang="en-US" err="1">
                <a:ea typeface="Calibri"/>
                <a:cs typeface="Calibri"/>
              </a:rPr>
              <a:t>climat</a:t>
            </a:r>
            <a:r>
              <a:rPr lang="en-US">
                <a:ea typeface="Calibri"/>
                <a:cs typeface="Calibri"/>
              </a:rPr>
              <a:t>. </a:t>
            </a:r>
            <a:r>
              <a:rPr lang="en-US" err="1">
                <a:ea typeface="Calibri"/>
                <a:cs typeface="Calibri"/>
              </a:rPr>
              <a:t>Cet</a:t>
            </a:r>
            <a:r>
              <a:rPr lang="en-US">
                <a:ea typeface="Calibri"/>
                <a:cs typeface="Calibri"/>
              </a:rPr>
              <a:t> </a:t>
            </a:r>
            <a:r>
              <a:rPr lang="en-US" err="1">
                <a:ea typeface="Calibri"/>
                <a:cs typeface="Calibri"/>
              </a:rPr>
              <a:t>indicateur</a:t>
            </a:r>
            <a:r>
              <a:rPr lang="en-US">
                <a:ea typeface="Calibri"/>
                <a:cs typeface="Calibri"/>
              </a:rPr>
              <a:t> </a:t>
            </a:r>
            <a:r>
              <a:rPr lang="en-US" err="1">
                <a:ea typeface="Calibri"/>
                <a:cs typeface="Calibri"/>
              </a:rPr>
              <a:t>est</a:t>
            </a:r>
            <a:r>
              <a:rPr lang="en-US">
                <a:ea typeface="Calibri"/>
                <a:cs typeface="Calibri"/>
              </a:rPr>
              <a:t> necessaire pour des etudes </a:t>
            </a:r>
            <a:r>
              <a:rPr lang="en-US" err="1">
                <a:ea typeface="Calibri"/>
                <a:cs typeface="Calibri"/>
              </a:rPr>
              <a:t>globales</a:t>
            </a:r>
            <a:r>
              <a:rPr lang="en-US">
                <a:ea typeface="Calibri"/>
                <a:cs typeface="Calibri"/>
              </a:rPr>
              <a:t> du </a:t>
            </a:r>
            <a:r>
              <a:rPr lang="en-US" err="1">
                <a:ea typeface="Calibri"/>
                <a:cs typeface="Calibri"/>
              </a:rPr>
              <a:t>climats</a:t>
            </a:r>
            <a:r>
              <a:rPr lang="en-US">
                <a:ea typeface="Calibri"/>
                <a:cs typeface="Calibri"/>
              </a:rPr>
              <a:t>. Il </a:t>
            </a:r>
            <a:r>
              <a:rPr lang="en-US" err="1">
                <a:ea typeface="Calibri"/>
                <a:cs typeface="Calibri"/>
              </a:rPr>
              <a:t>est</a:t>
            </a:r>
            <a:r>
              <a:rPr lang="en-US">
                <a:ea typeface="Calibri"/>
                <a:cs typeface="Calibri"/>
              </a:rPr>
              <a:t> </a:t>
            </a:r>
            <a:r>
              <a:rPr lang="en-US" err="1">
                <a:ea typeface="Calibri"/>
                <a:cs typeface="Calibri"/>
              </a:rPr>
              <a:t>utilisé</a:t>
            </a:r>
            <a:r>
              <a:rPr lang="en-US">
                <a:ea typeface="Calibri"/>
                <a:cs typeface="Calibri"/>
              </a:rPr>
              <a:t> pour les </a:t>
            </a:r>
            <a:r>
              <a:rPr lang="en-US" err="1">
                <a:ea typeface="Calibri"/>
                <a:cs typeface="Calibri"/>
              </a:rPr>
              <a:t>modèles</a:t>
            </a:r>
            <a:r>
              <a:rPr lang="en-US">
                <a:ea typeface="Calibri"/>
                <a:cs typeface="Calibri"/>
              </a:rPr>
              <a:t> de manière local </a:t>
            </a:r>
            <a:r>
              <a:rPr lang="en-US" err="1">
                <a:ea typeface="Calibri"/>
                <a:cs typeface="Calibri"/>
              </a:rPr>
              <a:t>comme</a:t>
            </a:r>
            <a:r>
              <a:rPr lang="en-US">
                <a:ea typeface="Calibri"/>
                <a:cs typeface="Calibri"/>
              </a:rPr>
              <a:t> global. Il a un impact important </a:t>
            </a:r>
            <a:r>
              <a:rPr lang="en-US" err="1">
                <a:ea typeface="Calibri"/>
                <a:cs typeface="Calibri"/>
              </a:rPr>
              <a:t>regionalement</a:t>
            </a:r>
            <a:r>
              <a:rPr lang="en-US">
                <a:ea typeface="Calibri"/>
                <a:cs typeface="Calibri"/>
              </a:rPr>
              <a:t> sur </a:t>
            </a:r>
            <a:r>
              <a:rPr lang="en-US" err="1">
                <a:ea typeface="Calibri"/>
                <a:cs typeface="Calibri"/>
              </a:rPr>
              <a:t>l'agriculture</a:t>
            </a:r>
            <a:r>
              <a:rPr lang="en-US">
                <a:ea typeface="Calibri"/>
                <a:cs typeface="Calibri"/>
              </a:rPr>
              <a:t>, </a:t>
            </a:r>
            <a:r>
              <a:rPr lang="en-US" err="1">
                <a:ea typeface="Calibri"/>
                <a:cs typeface="Calibri"/>
              </a:rPr>
              <a:t>l'industrie</a:t>
            </a:r>
            <a:r>
              <a:rPr lang="en-US">
                <a:ea typeface="Calibri"/>
                <a:cs typeface="Calibri"/>
              </a:rPr>
              <a:t>, le </a:t>
            </a:r>
            <a:r>
              <a:rPr lang="en-US" err="1">
                <a:ea typeface="Calibri"/>
                <a:cs typeface="Calibri"/>
              </a:rPr>
              <a:t>toursime</a:t>
            </a:r>
            <a:r>
              <a:rPr lang="en-US">
                <a:ea typeface="Calibri"/>
                <a:cs typeface="Calibri"/>
              </a:rPr>
              <a:t> etc... </a:t>
            </a:r>
            <a:endParaRPr lang="en-US"/>
          </a:p>
        </p:txBody>
      </p:sp>
      <p:sp>
        <p:nvSpPr>
          <p:cNvPr id="4" name="Slide Number Placeholder 3"/>
          <p:cNvSpPr>
            <a:spLocks noGrp="1"/>
          </p:cNvSpPr>
          <p:nvPr>
            <p:ph type="sldNum" sz="quarter" idx="5"/>
          </p:nvPr>
        </p:nvSpPr>
        <p:spPr/>
        <p:txBody>
          <a:bodyPr/>
          <a:lstStyle/>
          <a:p>
            <a:fld id="{8FD424DE-0D7B-49A8-9277-0FADE06A7D3E}" type="slidenum">
              <a:rPr lang="fr-FR" smtClean="0"/>
              <a:t>5</a:t>
            </a:fld>
            <a:endParaRPr lang="fr-FR"/>
          </a:p>
        </p:txBody>
      </p:sp>
    </p:spTree>
    <p:extLst>
      <p:ext uri="{BB962C8B-B14F-4D97-AF65-F5344CB8AC3E}">
        <p14:creationId xmlns:p14="http://schemas.microsoft.com/office/powerpoint/2010/main" val="42852343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ea typeface="Calibri"/>
                <a:cs typeface="Calibri"/>
              </a:rPr>
              <a:t>Differentes</a:t>
            </a:r>
            <a:r>
              <a:rPr lang="en-US">
                <a:ea typeface="Calibri"/>
                <a:cs typeface="Calibri"/>
              </a:rPr>
              <a:t> </a:t>
            </a:r>
            <a:r>
              <a:rPr lang="en-US" err="1">
                <a:ea typeface="Calibri"/>
                <a:cs typeface="Calibri"/>
              </a:rPr>
              <a:t>methodes</a:t>
            </a:r>
            <a:r>
              <a:rPr lang="en-US">
                <a:ea typeface="Calibri"/>
                <a:cs typeface="Calibri"/>
              </a:rPr>
              <a:t> </a:t>
            </a:r>
            <a:r>
              <a:rPr lang="en-US" err="1">
                <a:ea typeface="Calibri"/>
                <a:cs typeface="Calibri"/>
              </a:rPr>
              <a:t>peuvent</a:t>
            </a:r>
            <a:r>
              <a:rPr lang="en-US">
                <a:ea typeface="Calibri"/>
                <a:cs typeface="Calibri"/>
              </a:rPr>
              <a:t> </a:t>
            </a:r>
            <a:r>
              <a:rPr lang="en-US" err="1">
                <a:ea typeface="Calibri"/>
                <a:cs typeface="Calibri"/>
              </a:rPr>
              <a:t>permettre</a:t>
            </a:r>
            <a:r>
              <a:rPr lang="en-US">
                <a:ea typeface="Calibri"/>
                <a:cs typeface="Calibri"/>
              </a:rPr>
              <a:t> de quantifier </a:t>
            </a:r>
            <a:r>
              <a:rPr lang="en-US" err="1">
                <a:ea typeface="Calibri"/>
                <a:cs typeface="Calibri"/>
              </a:rPr>
              <a:t>ce</a:t>
            </a:r>
            <a:r>
              <a:rPr lang="en-US">
                <a:ea typeface="Calibri"/>
                <a:cs typeface="Calibri"/>
              </a:rPr>
              <a:t> </a:t>
            </a:r>
            <a:r>
              <a:rPr lang="en-US" err="1">
                <a:ea typeface="Calibri"/>
                <a:cs typeface="Calibri"/>
              </a:rPr>
              <a:t>desequilibre</a:t>
            </a:r>
            <a:r>
              <a:rPr lang="en-US">
                <a:ea typeface="Calibri"/>
                <a:cs typeface="Calibri"/>
              </a:rPr>
              <a:t>.</a:t>
            </a:r>
          </a:p>
          <a:p>
            <a:r>
              <a:rPr lang="en-US">
                <a:ea typeface="Calibri"/>
                <a:cs typeface="Calibri"/>
              </a:rPr>
              <a:t>- </a:t>
            </a:r>
            <a:r>
              <a:rPr lang="en-US" err="1">
                <a:ea typeface="Calibri"/>
                <a:cs typeface="Calibri"/>
              </a:rPr>
              <a:t>Modèle</a:t>
            </a:r>
            <a:r>
              <a:rPr lang="en-US"/>
              <a:t> de circulation </a:t>
            </a:r>
            <a:r>
              <a:rPr lang="en-US" err="1"/>
              <a:t>générale</a:t>
            </a:r>
            <a:r>
              <a:rPr lang="en-US"/>
              <a:t>, </a:t>
            </a:r>
            <a:r>
              <a:rPr lang="en-US" err="1"/>
              <a:t>climat</a:t>
            </a:r>
            <a:r>
              <a:rPr lang="en-US"/>
              <a:t> passé (</a:t>
            </a:r>
            <a:r>
              <a:rPr lang="en-US" err="1"/>
              <a:t>paléoclimatologie</a:t>
            </a:r>
            <a:r>
              <a:rPr lang="en-US"/>
              <a:t> </a:t>
            </a:r>
            <a:r>
              <a:rPr lang="en-US" err="1"/>
              <a:t>ou</a:t>
            </a:r>
            <a:r>
              <a:rPr lang="en-US"/>
              <a:t> sur la </a:t>
            </a:r>
            <a:r>
              <a:rPr lang="en-US" err="1"/>
              <a:t>période</a:t>
            </a:r>
            <a:r>
              <a:rPr lang="en-US"/>
              <a:t> </a:t>
            </a:r>
            <a:r>
              <a:rPr lang="en-US" err="1"/>
              <a:t>récente</a:t>
            </a:r>
            <a:r>
              <a:rPr lang="en-US"/>
              <a:t> du 20e siècle), la </a:t>
            </a:r>
            <a:r>
              <a:rPr lang="en-US" err="1"/>
              <a:t>compréhension</a:t>
            </a:r>
            <a:r>
              <a:rPr lang="en-US"/>
              <a:t> des </a:t>
            </a:r>
            <a:r>
              <a:rPr lang="en-US" err="1"/>
              <a:t>mécanismes</a:t>
            </a:r>
            <a:r>
              <a:rPr lang="en-US"/>
              <a:t> physiques </a:t>
            </a:r>
            <a:r>
              <a:rPr lang="en-US" err="1"/>
              <a:t>associés</a:t>
            </a:r>
            <a:r>
              <a:rPr lang="en-US"/>
              <a:t> à </a:t>
            </a:r>
            <a:r>
              <a:rPr lang="en-US" err="1"/>
              <a:t>certains</a:t>
            </a:r>
            <a:r>
              <a:rPr lang="en-US"/>
              <a:t> </a:t>
            </a:r>
            <a:r>
              <a:rPr lang="en-US" err="1"/>
              <a:t>évènements</a:t>
            </a:r>
            <a:r>
              <a:rPr lang="en-US"/>
              <a:t> </a:t>
            </a:r>
            <a:r>
              <a:rPr lang="en-US" err="1"/>
              <a:t>climatiques</a:t>
            </a:r>
            <a:r>
              <a:rPr lang="en-US"/>
              <a:t>, </a:t>
            </a:r>
            <a:r>
              <a:rPr lang="en-US" err="1"/>
              <a:t>variabilité</a:t>
            </a:r>
            <a:r>
              <a:rPr lang="en-US"/>
              <a:t> </a:t>
            </a:r>
            <a:r>
              <a:rPr lang="en-US" err="1"/>
              <a:t>climatique</a:t>
            </a:r>
            <a:r>
              <a:rPr lang="en-US"/>
              <a:t> </a:t>
            </a:r>
            <a:r>
              <a:rPr lang="en-US" err="1"/>
              <a:t>dite</a:t>
            </a:r>
            <a:r>
              <a:rPr lang="en-US"/>
              <a:t> 'interne', la </a:t>
            </a:r>
            <a:r>
              <a:rPr lang="en-US" err="1"/>
              <a:t>compréhension</a:t>
            </a:r>
            <a:r>
              <a:rPr lang="en-US"/>
              <a:t> du </a:t>
            </a:r>
            <a:r>
              <a:rPr lang="en-US" err="1"/>
              <a:t>mécanisme</a:t>
            </a:r>
            <a:r>
              <a:rPr lang="en-US"/>
              <a:t> physique qui </a:t>
            </a:r>
            <a:r>
              <a:rPr lang="en-US" err="1"/>
              <a:t>en</a:t>
            </a:r>
            <a:r>
              <a:rPr lang="en-US"/>
              <a:t> </a:t>
            </a:r>
            <a:r>
              <a:rPr lang="en-US" err="1"/>
              <a:t>est</a:t>
            </a:r>
            <a:r>
              <a:rPr lang="en-US"/>
              <a:t> </a:t>
            </a:r>
            <a:r>
              <a:rPr lang="en-US" err="1"/>
              <a:t>l'origine</a:t>
            </a:r>
            <a:r>
              <a:rPr lang="en-US"/>
              <a:t>, </a:t>
            </a:r>
            <a:r>
              <a:rPr lang="en-US" err="1"/>
              <a:t>prévisions</a:t>
            </a:r>
            <a:r>
              <a:rPr lang="en-US"/>
              <a:t> </a:t>
            </a:r>
            <a:r>
              <a:rPr lang="en-US" err="1"/>
              <a:t>climatiques</a:t>
            </a:r>
            <a:endParaRPr lang="en-US" err="1">
              <a:ea typeface="Calibri"/>
              <a:cs typeface="Calibri"/>
            </a:endParaRPr>
          </a:p>
          <a:p>
            <a:r>
              <a:rPr lang="en-US">
                <a:ea typeface="Calibri"/>
                <a:cs typeface="Calibri"/>
              </a:rPr>
              <a:t>- </a:t>
            </a:r>
            <a:r>
              <a:rPr lang="en-US" err="1">
                <a:ea typeface="Calibri"/>
                <a:cs typeface="Calibri"/>
              </a:rPr>
              <a:t>Réanalyses</a:t>
            </a:r>
            <a:r>
              <a:rPr lang="en-US">
                <a:ea typeface="Calibri"/>
                <a:cs typeface="Calibri"/>
              </a:rPr>
              <a:t> </a:t>
            </a:r>
            <a:r>
              <a:rPr lang="en-US" err="1">
                <a:ea typeface="Calibri"/>
                <a:cs typeface="Calibri"/>
              </a:rPr>
              <a:t>climatiques</a:t>
            </a:r>
            <a:r>
              <a:rPr lang="en-US">
                <a:ea typeface="Calibri"/>
                <a:cs typeface="Calibri"/>
              </a:rPr>
              <a:t>, </a:t>
            </a:r>
            <a:r>
              <a:rPr lang="en-US" err="1"/>
              <a:t>produites</a:t>
            </a:r>
            <a:r>
              <a:rPr lang="en-US"/>
              <a:t> par assimilation de </a:t>
            </a:r>
            <a:r>
              <a:rPr lang="en-US" err="1"/>
              <a:t>données</a:t>
            </a:r>
            <a:r>
              <a:rPr lang="en-US"/>
              <a:t>, un </a:t>
            </a:r>
            <a:r>
              <a:rPr lang="en-US" err="1"/>
              <a:t>processus</a:t>
            </a:r>
            <a:r>
              <a:rPr lang="en-US"/>
              <a:t> qui repose à la </a:t>
            </a:r>
            <a:r>
              <a:rPr lang="en-US" err="1"/>
              <a:t>fois</a:t>
            </a:r>
            <a:r>
              <a:rPr lang="en-US"/>
              <a:t> sur des observations et des </a:t>
            </a:r>
            <a:r>
              <a:rPr lang="en-US" err="1"/>
              <a:t>modèles</a:t>
            </a:r>
            <a:r>
              <a:rPr lang="en-US"/>
              <a:t> </a:t>
            </a:r>
            <a:r>
              <a:rPr lang="en-US" err="1"/>
              <a:t>utilisant</a:t>
            </a:r>
            <a:r>
              <a:rPr lang="en-US"/>
              <a:t> les </a:t>
            </a:r>
            <a:r>
              <a:rPr lang="en-US" err="1"/>
              <a:t>lois</a:t>
            </a:r>
            <a:r>
              <a:rPr lang="en-US"/>
              <a:t> de la physique et les observations </a:t>
            </a:r>
            <a:r>
              <a:rPr lang="en-US" err="1"/>
              <a:t>passées</a:t>
            </a:r>
            <a:r>
              <a:rPr lang="en-US"/>
              <a:t> avec </a:t>
            </a:r>
            <a:r>
              <a:rPr lang="en-US" err="1"/>
              <a:t>une</a:t>
            </a:r>
            <a:r>
              <a:rPr lang="en-US"/>
              <a:t> haute resolution </a:t>
            </a:r>
            <a:r>
              <a:rPr lang="en-US" err="1"/>
              <a:t>spatio</a:t>
            </a:r>
            <a:r>
              <a:rPr lang="en-US"/>
              <a:t> </a:t>
            </a:r>
            <a:r>
              <a:rPr lang="en-US" err="1"/>
              <a:t>temporelle</a:t>
            </a:r>
            <a:r>
              <a:rPr lang="en-US"/>
              <a:t>.</a:t>
            </a:r>
          </a:p>
          <a:p>
            <a:r>
              <a:rPr lang="en-US">
                <a:ea typeface="Calibri"/>
                <a:cs typeface="Calibri"/>
              </a:rPr>
              <a:t>- Observations </a:t>
            </a:r>
            <a:r>
              <a:rPr lang="en-US" err="1">
                <a:ea typeface="Calibri"/>
                <a:cs typeface="Calibri"/>
              </a:rPr>
              <a:t>satellitaires</a:t>
            </a:r>
            <a:r>
              <a:rPr lang="en-US">
                <a:ea typeface="Calibri"/>
                <a:cs typeface="Calibri"/>
              </a:rPr>
              <a:t> </a:t>
            </a:r>
            <a:r>
              <a:rPr lang="en-US"/>
              <a:t>60 % des ECV ne </a:t>
            </a:r>
            <a:r>
              <a:rPr lang="en-US" err="1"/>
              <a:t>peuvent</a:t>
            </a:r>
            <a:r>
              <a:rPr lang="en-US"/>
              <a:t> </a:t>
            </a:r>
            <a:r>
              <a:rPr lang="en-US" err="1"/>
              <a:t>être</a:t>
            </a:r>
            <a:r>
              <a:rPr lang="en-US"/>
              <a:t> </a:t>
            </a:r>
            <a:r>
              <a:rPr lang="en-US" err="1"/>
              <a:t>appréhendées</a:t>
            </a:r>
            <a:r>
              <a:rPr lang="en-US"/>
              <a:t> que grâce à des </a:t>
            </a:r>
            <a:r>
              <a:rPr lang="en-US" err="1"/>
              <a:t>données</a:t>
            </a:r>
            <a:r>
              <a:rPr lang="en-US"/>
              <a:t> </a:t>
            </a:r>
            <a:r>
              <a:rPr lang="en-US" err="1"/>
              <a:t>satellitaires</a:t>
            </a:r>
            <a:r>
              <a:rPr lang="en-US"/>
              <a:t>.</a:t>
            </a:r>
          </a:p>
          <a:p>
            <a:r>
              <a:rPr lang="en-US">
                <a:ea typeface="Calibri"/>
                <a:cs typeface="Calibri"/>
              </a:rPr>
              <a:t>- Observations oceans </a:t>
            </a:r>
            <a:r>
              <a:rPr lang="en-US" err="1">
                <a:ea typeface="Calibri"/>
                <a:cs typeface="Calibri"/>
              </a:rPr>
              <a:t>permet</a:t>
            </a:r>
            <a:r>
              <a:rPr lang="en-US">
                <a:ea typeface="Calibri"/>
                <a:cs typeface="Calibri"/>
              </a:rPr>
              <a:t> de quantifier </a:t>
            </a:r>
            <a:r>
              <a:rPr lang="en-US" err="1">
                <a:ea typeface="Calibri"/>
                <a:cs typeface="Calibri"/>
              </a:rPr>
              <a:t>l'accumulation</a:t>
            </a:r>
            <a:r>
              <a:rPr lang="en-US">
                <a:ea typeface="Calibri"/>
                <a:cs typeface="Calibri"/>
              </a:rPr>
              <a:t> </a:t>
            </a:r>
            <a:r>
              <a:rPr lang="en-US" err="1">
                <a:ea typeface="Calibri"/>
                <a:cs typeface="Calibri"/>
              </a:rPr>
              <a:t>d'energie</a:t>
            </a:r>
            <a:r>
              <a:rPr lang="en-US">
                <a:ea typeface="Calibri"/>
                <a:cs typeface="Calibri"/>
              </a:rPr>
              <a:t> à </a:t>
            </a:r>
            <a:r>
              <a:rPr lang="en-US" err="1">
                <a:ea typeface="Calibri"/>
                <a:cs typeface="Calibri"/>
              </a:rPr>
              <a:t>l'aide</a:t>
            </a:r>
            <a:r>
              <a:rPr lang="en-US">
                <a:ea typeface="Calibri"/>
                <a:cs typeface="Calibri"/>
              </a:rPr>
              <a:t> de bouées.</a:t>
            </a:r>
          </a:p>
        </p:txBody>
      </p:sp>
      <p:sp>
        <p:nvSpPr>
          <p:cNvPr id="4" name="Slide Number Placeholder 3"/>
          <p:cNvSpPr>
            <a:spLocks noGrp="1"/>
          </p:cNvSpPr>
          <p:nvPr>
            <p:ph type="sldNum" sz="quarter" idx="5"/>
          </p:nvPr>
        </p:nvSpPr>
        <p:spPr/>
        <p:txBody>
          <a:bodyPr/>
          <a:lstStyle/>
          <a:p>
            <a:fld id="{8FD424DE-0D7B-49A8-9277-0FADE06A7D3E}" type="slidenum">
              <a:rPr lang="fr-FR" smtClean="0"/>
              <a:t>6</a:t>
            </a:fld>
            <a:endParaRPr lang="fr-FR"/>
          </a:p>
        </p:txBody>
      </p:sp>
    </p:spTree>
    <p:extLst>
      <p:ext uri="{BB962C8B-B14F-4D97-AF65-F5344CB8AC3E}">
        <p14:creationId xmlns:p14="http://schemas.microsoft.com/office/powerpoint/2010/main" val="8242825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Les </a:t>
            </a:r>
            <a:r>
              <a:rPr lang="en-US" err="1">
                <a:ea typeface="Calibri"/>
                <a:cs typeface="Calibri"/>
              </a:rPr>
              <a:t>differents</a:t>
            </a:r>
            <a:r>
              <a:rPr lang="en-US">
                <a:ea typeface="Calibri"/>
                <a:cs typeface="Calibri"/>
              </a:rPr>
              <a:t> </a:t>
            </a:r>
            <a:r>
              <a:rPr lang="en-US" err="1">
                <a:ea typeface="Calibri"/>
                <a:cs typeface="Calibri"/>
              </a:rPr>
              <a:t>composants</a:t>
            </a:r>
            <a:r>
              <a:rPr lang="en-US">
                <a:ea typeface="Calibri"/>
                <a:cs typeface="Calibri"/>
              </a:rPr>
              <a:t> du </a:t>
            </a:r>
            <a:r>
              <a:rPr lang="en-US" err="1">
                <a:ea typeface="Calibri"/>
                <a:cs typeface="Calibri"/>
              </a:rPr>
              <a:t>bilan</a:t>
            </a:r>
            <a:r>
              <a:rPr lang="en-US">
                <a:ea typeface="Calibri"/>
                <a:cs typeface="Calibri"/>
              </a:rPr>
              <a:t> </a:t>
            </a:r>
            <a:r>
              <a:rPr lang="en-US" err="1">
                <a:ea typeface="Calibri"/>
                <a:cs typeface="Calibri"/>
              </a:rPr>
              <a:t>radiatif</a:t>
            </a:r>
            <a:r>
              <a:rPr lang="en-US">
                <a:ea typeface="Calibri"/>
                <a:cs typeface="Calibri"/>
              </a:rPr>
              <a:t> </a:t>
            </a:r>
            <a:r>
              <a:rPr lang="en-US" err="1">
                <a:ea typeface="Calibri"/>
                <a:cs typeface="Calibri"/>
              </a:rPr>
              <a:t>sont</a:t>
            </a:r>
            <a:r>
              <a:rPr lang="en-US">
                <a:ea typeface="Calibri"/>
                <a:cs typeface="Calibri"/>
              </a:rPr>
              <a:t> le flux à </a:t>
            </a:r>
            <a:r>
              <a:rPr lang="en-US" err="1">
                <a:ea typeface="Calibri"/>
                <a:cs typeface="Calibri"/>
              </a:rPr>
              <a:t>courte</a:t>
            </a:r>
            <a:r>
              <a:rPr lang="en-US">
                <a:ea typeface="Calibri"/>
                <a:cs typeface="Calibri"/>
              </a:rPr>
              <a:t> et </a:t>
            </a:r>
            <a:r>
              <a:rPr lang="en-US" err="1">
                <a:ea typeface="Calibri"/>
                <a:cs typeface="Calibri"/>
              </a:rPr>
              <a:t>longues</a:t>
            </a:r>
            <a:r>
              <a:rPr lang="en-US">
                <a:ea typeface="Calibri"/>
                <a:cs typeface="Calibri"/>
              </a:rPr>
              <a:t> longueurs </a:t>
            </a:r>
            <a:r>
              <a:rPr lang="en-US" err="1">
                <a:ea typeface="Calibri"/>
                <a:cs typeface="Calibri"/>
              </a:rPr>
              <a:t>d'onde</a:t>
            </a:r>
            <a:r>
              <a:rPr lang="en-US">
                <a:ea typeface="Calibri"/>
                <a:cs typeface="Calibri"/>
              </a:rPr>
              <a:t>. Observations </a:t>
            </a:r>
            <a:r>
              <a:rPr lang="en-US" err="1">
                <a:ea typeface="Calibri"/>
                <a:cs typeface="Calibri"/>
              </a:rPr>
              <a:t>ici</a:t>
            </a:r>
            <a:r>
              <a:rPr lang="en-US">
                <a:ea typeface="Calibri"/>
                <a:cs typeface="Calibri"/>
              </a:rPr>
              <a:t> de </a:t>
            </a:r>
            <a:r>
              <a:rPr lang="en-US" err="1">
                <a:ea typeface="Calibri"/>
                <a:cs typeface="Calibri"/>
              </a:rPr>
              <a:t>reanalyses</a:t>
            </a:r>
            <a:r>
              <a:rPr lang="en-US">
                <a:ea typeface="Calibri"/>
                <a:cs typeface="Calibri"/>
              </a:rPr>
              <a:t> era5, </a:t>
            </a:r>
            <a:r>
              <a:rPr lang="en-US" err="1">
                <a:ea typeface="Calibri"/>
                <a:cs typeface="Calibri"/>
              </a:rPr>
              <a:t>d'instruments</a:t>
            </a:r>
            <a:r>
              <a:rPr lang="en-US">
                <a:ea typeface="Calibri"/>
                <a:cs typeface="Calibri"/>
              </a:rPr>
              <a:t> ceres </a:t>
            </a:r>
            <a:r>
              <a:rPr lang="en-US" err="1">
                <a:ea typeface="Calibri"/>
                <a:cs typeface="Calibri"/>
              </a:rPr>
              <a:t>americain</a:t>
            </a:r>
            <a:r>
              <a:rPr lang="en-US">
                <a:ea typeface="Calibri"/>
                <a:cs typeface="Calibri"/>
              </a:rPr>
              <a:t> sur terra et aqua, et Hirs instruments. </a:t>
            </a:r>
            <a:r>
              <a:rPr lang="en-US" err="1">
                <a:ea typeface="Calibri"/>
                <a:cs typeface="Calibri"/>
              </a:rPr>
              <a:t>Visibilité</a:t>
            </a:r>
            <a:r>
              <a:rPr lang="en-US">
                <a:ea typeface="Calibri"/>
                <a:cs typeface="Calibri"/>
              </a:rPr>
              <a:t> des </a:t>
            </a:r>
            <a:r>
              <a:rPr lang="en-US" err="1">
                <a:ea typeface="Calibri"/>
                <a:cs typeface="Calibri"/>
              </a:rPr>
              <a:t>evenements</a:t>
            </a:r>
            <a:r>
              <a:rPr lang="en-US">
                <a:ea typeface="Calibri"/>
                <a:cs typeface="Calibri"/>
              </a:rPr>
              <a:t> court </a:t>
            </a:r>
            <a:r>
              <a:rPr lang="en-US" err="1">
                <a:ea typeface="Calibri"/>
                <a:cs typeface="Calibri"/>
              </a:rPr>
              <a:t>termes</a:t>
            </a:r>
            <a:r>
              <a:rPr lang="en-US">
                <a:ea typeface="Calibri"/>
                <a:cs typeface="Calibri"/>
              </a:rPr>
              <a:t> (ENSO, eruptions).</a:t>
            </a:r>
          </a:p>
          <a:p>
            <a:r>
              <a:rPr lang="en-US">
                <a:ea typeface="Calibri"/>
                <a:cs typeface="Calibri"/>
              </a:rPr>
              <a:t>***</a:t>
            </a:r>
          </a:p>
          <a:p>
            <a:r>
              <a:rPr lang="en-US" err="1"/>
              <a:t>L'oscillation</a:t>
            </a:r>
            <a:r>
              <a:rPr lang="en-US"/>
              <a:t> </a:t>
            </a:r>
            <a:r>
              <a:rPr lang="en-US" err="1"/>
              <a:t>australe</a:t>
            </a:r>
            <a:r>
              <a:rPr lang="en-US"/>
              <a:t> El Niño (ENSO) </a:t>
            </a:r>
            <a:r>
              <a:rPr lang="en-US" err="1"/>
              <a:t>est</a:t>
            </a:r>
            <a:r>
              <a:rPr lang="en-US"/>
              <a:t> </a:t>
            </a:r>
            <a:r>
              <a:rPr lang="en-US" err="1"/>
              <a:t>une</a:t>
            </a:r>
            <a:r>
              <a:rPr lang="en-US"/>
              <a:t> tendance </a:t>
            </a:r>
            <a:r>
              <a:rPr lang="en-US" err="1"/>
              <a:t>climatique</a:t>
            </a:r>
            <a:r>
              <a:rPr lang="en-US"/>
              <a:t> </a:t>
            </a:r>
            <a:r>
              <a:rPr lang="en-US" err="1"/>
              <a:t>récurrente</a:t>
            </a:r>
            <a:r>
              <a:rPr lang="en-US"/>
              <a:t> </a:t>
            </a:r>
            <a:r>
              <a:rPr lang="en-US" err="1"/>
              <a:t>impliquant</a:t>
            </a:r>
            <a:r>
              <a:rPr lang="en-US"/>
              <a:t> des </a:t>
            </a:r>
            <a:r>
              <a:rPr lang="en-US" err="1"/>
              <a:t>changements</a:t>
            </a:r>
            <a:r>
              <a:rPr lang="en-US"/>
              <a:t> de </a:t>
            </a:r>
            <a:r>
              <a:rPr lang="en-US" err="1"/>
              <a:t>température</a:t>
            </a:r>
            <a:r>
              <a:rPr lang="en-US"/>
              <a:t> des </a:t>
            </a:r>
            <a:r>
              <a:rPr lang="en-US" err="1"/>
              <a:t>eaux</a:t>
            </a:r>
            <a:r>
              <a:rPr lang="en-US"/>
              <a:t> du </a:t>
            </a:r>
            <a:r>
              <a:rPr lang="en-US" err="1"/>
              <a:t>centre</a:t>
            </a:r>
            <a:r>
              <a:rPr lang="en-US"/>
              <a:t> et de </a:t>
            </a:r>
            <a:r>
              <a:rPr lang="en-US" err="1"/>
              <a:t>l'est</a:t>
            </a:r>
            <a:r>
              <a:rPr lang="en-US"/>
              <a:t> de </a:t>
            </a:r>
            <a:r>
              <a:rPr lang="en-US" err="1"/>
              <a:t>l'océan</a:t>
            </a:r>
            <a:r>
              <a:rPr lang="en-US"/>
              <a:t> Pacifique tropical. Sur des </a:t>
            </a:r>
            <a:r>
              <a:rPr lang="en-US" err="1"/>
              <a:t>périodes</a:t>
            </a:r>
            <a:r>
              <a:rPr lang="en-US"/>
              <a:t> </a:t>
            </a:r>
            <a:r>
              <a:rPr lang="en-US" err="1"/>
              <a:t>allant</a:t>
            </a:r>
            <a:r>
              <a:rPr lang="en-US"/>
              <a:t> de trois à sept </a:t>
            </a:r>
            <a:r>
              <a:rPr lang="en-US" err="1"/>
              <a:t>ans</a:t>
            </a:r>
            <a:r>
              <a:rPr lang="en-US"/>
              <a:t>, les </a:t>
            </a:r>
            <a:r>
              <a:rPr lang="en-US" err="1"/>
              <a:t>eaux</a:t>
            </a:r>
            <a:r>
              <a:rPr lang="en-US"/>
              <a:t> de surface </a:t>
            </a:r>
            <a:r>
              <a:rPr lang="en-US" err="1"/>
              <a:t>d'une</a:t>
            </a:r>
            <a:r>
              <a:rPr lang="en-US"/>
              <a:t> </a:t>
            </a:r>
            <a:r>
              <a:rPr lang="en-US" err="1"/>
              <a:t>grande</a:t>
            </a:r>
            <a:r>
              <a:rPr lang="en-US"/>
              <a:t> </a:t>
            </a:r>
            <a:r>
              <a:rPr lang="en-US" err="1"/>
              <a:t>partie</a:t>
            </a:r>
            <a:r>
              <a:rPr lang="en-US"/>
              <a:t> de </a:t>
            </a:r>
            <a:r>
              <a:rPr lang="en-US" err="1"/>
              <a:t>l'océan</a:t>
            </a:r>
            <a:r>
              <a:rPr lang="en-US"/>
              <a:t> Pacifique tropical se </a:t>
            </a:r>
            <a:r>
              <a:rPr lang="en-US" err="1"/>
              <a:t>réchauffent</a:t>
            </a:r>
            <a:r>
              <a:rPr lang="en-US"/>
              <a:t> </a:t>
            </a:r>
            <a:r>
              <a:rPr lang="en-US" err="1"/>
              <a:t>ou</a:t>
            </a:r>
            <a:r>
              <a:rPr lang="en-US"/>
              <a:t> se </a:t>
            </a:r>
            <a:r>
              <a:rPr lang="en-US" err="1"/>
              <a:t>refroidissent</a:t>
            </a:r>
            <a:r>
              <a:rPr lang="en-US"/>
              <a:t> de 1°C à 3°C par rapport à la </a:t>
            </a:r>
            <a:r>
              <a:rPr lang="en-US" err="1"/>
              <a:t>normale</a:t>
            </a:r>
            <a:r>
              <a:rPr lang="en-US"/>
              <a:t>.</a:t>
            </a:r>
            <a:endParaRPr lang="en-US">
              <a:ea typeface="Calibri"/>
              <a:cs typeface="Calibri"/>
            </a:endParaRPr>
          </a:p>
          <a:p>
            <a:r>
              <a:rPr lang="en-US" err="1"/>
              <a:t>L'oscillation</a:t>
            </a:r>
            <a:r>
              <a:rPr lang="en-US"/>
              <a:t> quasi-biennale </a:t>
            </a:r>
            <a:r>
              <a:rPr lang="en-US" err="1"/>
              <a:t>est</a:t>
            </a:r>
            <a:r>
              <a:rPr lang="en-US"/>
              <a:t> </a:t>
            </a:r>
            <a:r>
              <a:rPr lang="en-US" err="1"/>
              <a:t>une</a:t>
            </a:r>
            <a:r>
              <a:rPr lang="en-US"/>
              <a:t> variation </a:t>
            </a:r>
            <a:r>
              <a:rPr lang="en-US" err="1"/>
              <a:t>régulière</a:t>
            </a:r>
            <a:r>
              <a:rPr lang="en-US"/>
              <a:t> des vents qui </a:t>
            </a:r>
            <a:r>
              <a:rPr lang="en-US" err="1"/>
              <a:t>soufflent</a:t>
            </a:r>
            <a:r>
              <a:rPr lang="en-US"/>
              <a:t> au-dessus de </a:t>
            </a:r>
            <a:r>
              <a:rPr lang="en-US" err="1"/>
              <a:t>l'équateur</a:t>
            </a:r>
            <a:r>
              <a:rPr lang="en-US"/>
              <a:t>. Les vents forts de la </a:t>
            </a:r>
            <a:r>
              <a:rPr lang="en-US" err="1"/>
              <a:t>stratosphère</a:t>
            </a:r>
            <a:r>
              <a:rPr lang="en-US"/>
              <a:t> se </a:t>
            </a:r>
            <a:r>
              <a:rPr lang="en-US" err="1"/>
              <a:t>déplacent</a:t>
            </a:r>
            <a:r>
              <a:rPr lang="en-US"/>
              <a:t> dans </a:t>
            </a:r>
            <a:r>
              <a:rPr lang="en-US" err="1"/>
              <a:t>une</a:t>
            </a:r>
            <a:r>
              <a:rPr lang="en-US"/>
              <a:t> ceinture </a:t>
            </a:r>
            <a:r>
              <a:rPr lang="en-US" err="1"/>
              <a:t>autour</a:t>
            </a:r>
            <a:r>
              <a:rPr lang="en-US"/>
              <a:t> de la </a:t>
            </a:r>
            <a:r>
              <a:rPr lang="en-US" err="1"/>
              <a:t>planète</a:t>
            </a:r>
            <a:r>
              <a:rPr lang="en-US"/>
              <a:t>, et </a:t>
            </a:r>
            <a:r>
              <a:rPr lang="en-US" err="1"/>
              <a:t>tous</a:t>
            </a:r>
            <a:r>
              <a:rPr lang="en-US"/>
              <a:t> les 14 </a:t>
            </a:r>
            <a:r>
              <a:rPr lang="en-US" err="1"/>
              <a:t>mois</a:t>
            </a:r>
            <a:r>
              <a:rPr lang="en-US"/>
              <a:t> environ, </a:t>
            </a:r>
            <a:r>
              <a:rPr lang="en-US" err="1"/>
              <a:t>ces</a:t>
            </a:r>
            <a:r>
              <a:rPr lang="en-US"/>
              <a:t> vents </a:t>
            </a:r>
            <a:r>
              <a:rPr lang="en-US" err="1"/>
              <a:t>changent</a:t>
            </a:r>
            <a:r>
              <a:rPr lang="en-US"/>
              <a:t> </a:t>
            </a:r>
            <a:r>
              <a:rPr lang="en-US" err="1"/>
              <a:t>complètement</a:t>
            </a:r>
            <a:r>
              <a:rPr lang="en-US"/>
              <a:t> de direction. Cela </a:t>
            </a:r>
            <a:r>
              <a:rPr lang="en-US" err="1"/>
              <a:t>signifie</a:t>
            </a:r>
            <a:r>
              <a:rPr lang="en-US"/>
              <a:t> </a:t>
            </a:r>
            <a:r>
              <a:rPr lang="en-US" err="1"/>
              <a:t>qu'un</a:t>
            </a:r>
            <a:r>
              <a:rPr lang="en-US"/>
              <a:t> cycle </a:t>
            </a:r>
            <a:r>
              <a:rPr lang="en-US" err="1"/>
              <a:t>complet</a:t>
            </a:r>
            <a:r>
              <a:rPr lang="en-US"/>
              <a:t> dure environ 28 </a:t>
            </a:r>
            <a:r>
              <a:rPr lang="en-US" err="1"/>
              <a:t>mois</a:t>
            </a:r>
            <a:r>
              <a:rPr lang="en-US"/>
              <a:t>, </a:t>
            </a:r>
            <a:r>
              <a:rPr lang="en-US" err="1"/>
              <a:t>ce</a:t>
            </a:r>
            <a:r>
              <a:rPr lang="en-US"/>
              <a:t> qui </a:t>
            </a:r>
            <a:r>
              <a:rPr lang="en-US" err="1"/>
              <a:t>en</a:t>
            </a:r>
            <a:r>
              <a:rPr lang="en-US"/>
              <a:t> fait la variation </a:t>
            </a:r>
            <a:r>
              <a:rPr lang="en-US" err="1"/>
              <a:t>lente</a:t>
            </a:r>
            <a:r>
              <a:rPr lang="en-US"/>
              <a:t> la plus </a:t>
            </a:r>
            <a:r>
              <a:rPr lang="en-US" err="1"/>
              <a:t>régulière</a:t>
            </a:r>
            <a:r>
              <a:rPr lang="en-US"/>
              <a:t> de </a:t>
            </a:r>
            <a:r>
              <a:rPr lang="en-US" err="1"/>
              <a:t>l'atmosphère</a:t>
            </a:r>
            <a:r>
              <a:rPr lang="en-US"/>
              <a:t> après le cycle des </a:t>
            </a:r>
            <a:r>
              <a:rPr lang="en-US" err="1"/>
              <a:t>saisons</a:t>
            </a:r>
            <a:r>
              <a:rPr lang="en-US"/>
              <a:t>.</a:t>
            </a:r>
            <a:endParaRPr lang="en-US">
              <a:ea typeface="Calibri"/>
              <a:cs typeface="Calibri"/>
            </a:endParaRPr>
          </a:p>
          <a:p>
            <a:endParaRPr lang="en-US"/>
          </a:p>
        </p:txBody>
      </p:sp>
      <p:sp>
        <p:nvSpPr>
          <p:cNvPr id="4" name="Slide Number Placeholder 3"/>
          <p:cNvSpPr>
            <a:spLocks noGrp="1"/>
          </p:cNvSpPr>
          <p:nvPr>
            <p:ph type="sldNum" sz="quarter" idx="5"/>
          </p:nvPr>
        </p:nvSpPr>
        <p:spPr/>
        <p:txBody>
          <a:bodyPr/>
          <a:lstStyle/>
          <a:p>
            <a:fld id="{8FD424DE-0D7B-49A8-9277-0FADE06A7D3E}" type="slidenum">
              <a:rPr lang="fr-FR" smtClean="0"/>
              <a:t>7</a:t>
            </a:fld>
            <a:endParaRPr lang="fr-FR"/>
          </a:p>
        </p:txBody>
      </p:sp>
    </p:spTree>
    <p:extLst>
      <p:ext uri="{BB962C8B-B14F-4D97-AF65-F5344CB8AC3E}">
        <p14:creationId xmlns:p14="http://schemas.microsoft.com/office/powerpoint/2010/main" val="39004829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Les </a:t>
            </a:r>
            <a:r>
              <a:rPr lang="en-US" err="1">
                <a:ea typeface="Calibri"/>
                <a:cs typeface="Calibri"/>
              </a:rPr>
              <a:t>composants</a:t>
            </a:r>
            <a:r>
              <a:rPr lang="en-US">
                <a:ea typeface="Calibri"/>
                <a:cs typeface="Calibri"/>
              </a:rPr>
              <a:t> precedents </a:t>
            </a:r>
            <a:r>
              <a:rPr lang="en-US" err="1">
                <a:ea typeface="Calibri"/>
                <a:cs typeface="Calibri"/>
              </a:rPr>
              <a:t>ont</a:t>
            </a:r>
            <a:r>
              <a:rPr lang="en-US">
                <a:ea typeface="Calibri"/>
                <a:cs typeface="Calibri"/>
              </a:rPr>
              <a:t> </a:t>
            </a:r>
            <a:r>
              <a:rPr lang="en-US" err="1">
                <a:ea typeface="Calibri"/>
                <a:cs typeface="Calibri"/>
              </a:rPr>
              <a:t>ete</a:t>
            </a:r>
            <a:r>
              <a:rPr lang="en-US">
                <a:ea typeface="Calibri"/>
                <a:cs typeface="Calibri"/>
              </a:rPr>
              <a:t> </a:t>
            </a:r>
            <a:r>
              <a:rPr lang="en-US" err="1">
                <a:ea typeface="Calibri"/>
                <a:cs typeface="Calibri"/>
              </a:rPr>
              <a:t>intǵres</a:t>
            </a:r>
            <a:r>
              <a:rPr lang="en-US">
                <a:ea typeface="Calibri"/>
                <a:cs typeface="Calibri"/>
              </a:rPr>
              <a:t> dans le temps </a:t>
            </a:r>
            <a:r>
              <a:rPr lang="en-US" err="1">
                <a:ea typeface="Calibri"/>
                <a:cs typeface="Calibri"/>
              </a:rPr>
              <a:t>afin</a:t>
            </a:r>
            <a:r>
              <a:rPr lang="en-US">
                <a:ea typeface="Calibri"/>
                <a:cs typeface="Calibri"/>
              </a:rPr>
              <a:t> </a:t>
            </a:r>
            <a:r>
              <a:rPr lang="en-US" err="1">
                <a:ea typeface="Calibri"/>
                <a:cs typeface="Calibri"/>
              </a:rPr>
              <a:t>d'obtenir</a:t>
            </a:r>
            <a:r>
              <a:rPr lang="en-US">
                <a:ea typeface="Calibri"/>
                <a:cs typeface="Calibri"/>
              </a:rPr>
              <a:t> </a:t>
            </a:r>
            <a:r>
              <a:rPr lang="en-US" err="1">
                <a:ea typeface="Calibri"/>
                <a:cs typeface="Calibri"/>
              </a:rPr>
              <a:t>l'accumulation</a:t>
            </a:r>
            <a:r>
              <a:rPr lang="en-US">
                <a:ea typeface="Calibri"/>
                <a:cs typeface="Calibri"/>
              </a:rPr>
              <a:t> </a:t>
            </a:r>
            <a:r>
              <a:rPr lang="en-US" err="1">
                <a:ea typeface="Calibri"/>
                <a:cs typeface="Calibri"/>
              </a:rPr>
              <a:t>d'energie</a:t>
            </a:r>
            <a:r>
              <a:rPr lang="en-US">
                <a:ea typeface="Calibri"/>
                <a:cs typeface="Calibri"/>
              </a:rPr>
              <a:t> dans le </a:t>
            </a:r>
            <a:r>
              <a:rPr lang="en-US" err="1">
                <a:ea typeface="Calibri"/>
                <a:cs typeface="Calibri"/>
              </a:rPr>
              <a:t>systeme</a:t>
            </a:r>
            <a:r>
              <a:rPr lang="en-US">
                <a:ea typeface="Calibri"/>
                <a:cs typeface="Calibri"/>
              </a:rPr>
              <a:t> Terre. </a:t>
            </a:r>
          </a:p>
          <a:p>
            <a:r>
              <a:rPr lang="en-US">
                <a:ea typeface="Calibri"/>
                <a:cs typeface="Calibri"/>
              </a:rPr>
              <a:t>L' accumulation d' </a:t>
            </a:r>
            <a:r>
              <a:rPr lang="en-US" err="1">
                <a:ea typeface="Calibri"/>
                <a:cs typeface="Calibri"/>
              </a:rPr>
              <a:t>energie</a:t>
            </a:r>
            <a:r>
              <a:rPr lang="en-US">
                <a:ea typeface="Calibri"/>
                <a:cs typeface="Calibri"/>
              </a:rPr>
              <a:t> dans les oceans ne </a:t>
            </a:r>
            <a:r>
              <a:rPr lang="en-US" err="1">
                <a:ea typeface="Calibri"/>
                <a:cs typeface="Calibri"/>
              </a:rPr>
              <a:t>permet</a:t>
            </a:r>
            <a:r>
              <a:rPr lang="en-US">
                <a:ea typeface="Calibri"/>
                <a:cs typeface="Calibri"/>
              </a:rPr>
              <a:t> pas de </a:t>
            </a:r>
            <a:r>
              <a:rPr lang="en-US" err="1">
                <a:ea typeface="Calibri"/>
                <a:cs typeface="Calibri"/>
              </a:rPr>
              <a:t>suivre</a:t>
            </a:r>
            <a:r>
              <a:rPr lang="en-US">
                <a:ea typeface="Calibri"/>
                <a:cs typeface="Calibri"/>
              </a:rPr>
              <a:t> les variations court </a:t>
            </a:r>
            <a:r>
              <a:rPr lang="en-US" err="1">
                <a:ea typeface="Calibri"/>
                <a:cs typeface="Calibri"/>
              </a:rPr>
              <a:t>terme</a:t>
            </a:r>
            <a:r>
              <a:rPr lang="en-US">
                <a:ea typeface="Calibri"/>
                <a:cs typeface="Calibri"/>
              </a:rPr>
              <a:t> </a:t>
            </a:r>
            <a:r>
              <a:rPr lang="en-US" err="1">
                <a:ea typeface="Calibri"/>
                <a:cs typeface="Calibri"/>
              </a:rPr>
              <a:t>elle</a:t>
            </a:r>
            <a:r>
              <a:rPr lang="en-US">
                <a:ea typeface="Calibri"/>
                <a:cs typeface="Calibri"/>
              </a:rPr>
              <a:t> </a:t>
            </a:r>
            <a:r>
              <a:rPr lang="en-US" err="1">
                <a:ea typeface="Calibri"/>
                <a:cs typeface="Calibri"/>
              </a:rPr>
              <a:t>permet</a:t>
            </a:r>
            <a:r>
              <a:rPr lang="en-US">
                <a:ea typeface="Calibri"/>
                <a:cs typeface="Calibri"/>
              </a:rPr>
              <a:t> </a:t>
            </a:r>
            <a:r>
              <a:rPr lang="en-US" err="1">
                <a:ea typeface="Calibri"/>
                <a:cs typeface="Calibri"/>
              </a:rPr>
              <a:t>neanmoins</a:t>
            </a:r>
            <a:r>
              <a:rPr lang="en-US">
                <a:ea typeface="Calibri"/>
                <a:cs typeface="Calibri"/>
              </a:rPr>
              <a:t> le </a:t>
            </a:r>
            <a:r>
              <a:rPr lang="en-US" err="1">
                <a:ea typeface="Calibri"/>
                <a:cs typeface="Calibri"/>
              </a:rPr>
              <a:t>suivi</a:t>
            </a:r>
            <a:r>
              <a:rPr lang="en-US">
                <a:ea typeface="Calibri"/>
                <a:cs typeface="Calibri"/>
              </a:rPr>
              <a:t> long </a:t>
            </a:r>
            <a:r>
              <a:rPr lang="en-US" err="1">
                <a:ea typeface="Calibri"/>
                <a:cs typeface="Calibri"/>
              </a:rPr>
              <a:t>terme</a:t>
            </a:r>
            <a:r>
              <a:rPr lang="en-US">
                <a:ea typeface="Calibri"/>
                <a:cs typeface="Calibri"/>
              </a:rPr>
              <a:t> </a:t>
            </a:r>
            <a:r>
              <a:rPr lang="en-US" err="1">
                <a:ea typeface="Calibri"/>
                <a:cs typeface="Calibri"/>
              </a:rPr>
              <a:t>tres</a:t>
            </a:r>
            <a:r>
              <a:rPr lang="en-US">
                <a:ea typeface="Calibri"/>
                <a:cs typeface="Calibri"/>
              </a:rPr>
              <a:t> precis du </a:t>
            </a:r>
            <a:r>
              <a:rPr lang="en-US" err="1">
                <a:ea typeface="Calibri"/>
                <a:cs typeface="Calibri"/>
              </a:rPr>
              <a:t>desequilibre</a:t>
            </a:r>
            <a:r>
              <a:rPr lang="en-US">
                <a:ea typeface="Calibri"/>
                <a:cs typeface="Calibri"/>
              </a:rPr>
              <a:t> </a:t>
            </a:r>
            <a:r>
              <a:rPr lang="en-US" err="1">
                <a:ea typeface="Calibri"/>
                <a:cs typeface="Calibri"/>
              </a:rPr>
              <a:t>energetique</a:t>
            </a:r>
            <a:r>
              <a:rPr lang="en-US">
                <a:ea typeface="Calibri"/>
                <a:cs typeface="Calibri"/>
              </a:rPr>
              <a:t> sur des </a:t>
            </a:r>
            <a:r>
              <a:rPr lang="en-US" err="1">
                <a:ea typeface="Calibri"/>
                <a:cs typeface="Calibri"/>
              </a:rPr>
              <a:t>decennies</a:t>
            </a:r>
            <a:r>
              <a:rPr lang="en-US">
                <a:ea typeface="Calibri"/>
                <a:cs typeface="Calibri"/>
              </a:rPr>
              <a:t>.</a:t>
            </a:r>
          </a:p>
          <a:p>
            <a:r>
              <a:rPr lang="en-US">
                <a:ea typeface="Calibri"/>
                <a:cs typeface="Calibri"/>
              </a:rPr>
              <a:t>Les </a:t>
            </a:r>
            <a:r>
              <a:rPr lang="en-US" err="1">
                <a:ea typeface="Calibri"/>
                <a:cs typeface="Calibri"/>
              </a:rPr>
              <a:t>mesures</a:t>
            </a:r>
            <a:r>
              <a:rPr lang="en-US">
                <a:ea typeface="Calibri"/>
                <a:cs typeface="Calibri"/>
              </a:rPr>
              <a:t> au </a:t>
            </a:r>
            <a:r>
              <a:rPr lang="en-US" err="1">
                <a:ea typeface="Calibri"/>
                <a:cs typeface="Calibri"/>
              </a:rPr>
              <a:t>sommet</a:t>
            </a:r>
            <a:r>
              <a:rPr lang="en-US">
                <a:ea typeface="Calibri"/>
                <a:cs typeface="Calibri"/>
              </a:rPr>
              <a:t> de </a:t>
            </a:r>
            <a:r>
              <a:rPr lang="en-US" err="1">
                <a:ea typeface="Calibri"/>
                <a:cs typeface="Calibri"/>
              </a:rPr>
              <a:t>latmosphere</a:t>
            </a:r>
            <a:r>
              <a:rPr lang="en-US">
                <a:ea typeface="Calibri"/>
                <a:cs typeface="Calibri"/>
              </a:rPr>
              <a:t> </a:t>
            </a:r>
            <a:r>
              <a:rPr lang="en-US" err="1">
                <a:ea typeface="Calibri"/>
                <a:cs typeface="Calibri"/>
              </a:rPr>
              <a:t>repondent</a:t>
            </a:r>
            <a:r>
              <a:rPr lang="en-US">
                <a:ea typeface="Calibri"/>
                <a:cs typeface="Calibri"/>
              </a:rPr>
              <a:t> aux </a:t>
            </a:r>
            <a:r>
              <a:rPr lang="en-US" err="1">
                <a:ea typeface="Calibri"/>
                <a:cs typeface="Calibri"/>
              </a:rPr>
              <a:t>phenomenes</a:t>
            </a:r>
            <a:r>
              <a:rPr lang="en-US">
                <a:ea typeface="Calibri"/>
                <a:cs typeface="Calibri"/>
              </a:rPr>
              <a:t> court </a:t>
            </a:r>
            <a:r>
              <a:rPr lang="en-US" err="1">
                <a:ea typeface="Calibri"/>
                <a:cs typeface="Calibri"/>
              </a:rPr>
              <a:t>termes</a:t>
            </a:r>
            <a:r>
              <a:rPr lang="en-US">
                <a:ea typeface="Calibri"/>
                <a:cs typeface="Calibri"/>
              </a:rPr>
              <a:t> </a:t>
            </a:r>
            <a:r>
              <a:rPr lang="en-US" err="1">
                <a:ea typeface="Calibri"/>
                <a:cs typeface="Calibri"/>
              </a:rPr>
              <a:t>comme</a:t>
            </a:r>
            <a:r>
              <a:rPr lang="en-US">
                <a:ea typeface="Calibri"/>
                <a:cs typeface="Calibri"/>
              </a:rPr>
              <a:t> ENSO/QBO/Eruptions. </a:t>
            </a:r>
          </a:p>
        </p:txBody>
      </p:sp>
      <p:sp>
        <p:nvSpPr>
          <p:cNvPr id="4" name="Slide Number Placeholder 3"/>
          <p:cNvSpPr>
            <a:spLocks noGrp="1"/>
          </p:cNvSpPr>
          <p:nvPr>
            <p:ph type="sldNum" sz="quarter" idx="5"/>
          </p:nvPr>
        </p:nvSpPr>
        <p:spPr/>
        <p:txBody>
          <a:bodyPr/>
          <a:lstStyle/>
          <a:p>
            <a:fld id="{8FD424DE-0D7B-49A8-9277-0FADE06A7D3E}" type="slidenum">
              <a:rPr lang="fr-FR" smtClean="0"/>
              <a:t>8</a:t>
            </a:fld>
            <a:endParaRPr lang="fr-FR"/>
          </a:p>
        </p:txBody>
      </p:sp>
    </p:spTree>
    <p:extLst>
      <p:ext uri="{BB962C8B-B14F-4D97-AF65-F5344CB8AC3E}">
        <p14:creationId xmlns:p14="http://schemas.microsoft.com/office/powerpoint/2010/main" val="26466122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La </a:t>
            </a:r>
            <a:r>
              <a:rPr lang="en-US" err="1">
                <a:ea typeface="Calibri"/>
                <a:cs typeface="Calibri"/>
              </a:rPr>
              <a:t>pre'sence</a:t>
            </a:r>
            <a:r>
              <a:rPr lang="en-US">
                <a:ea typeface="Calibri"/>
                <a:cs typeface="Calibri"/>
              </a:rPr>
              <a:t> d' un satellite </a:t>
            </a:r>
            <a:r>
              <a:rPr lang="en-US" err="1">
                <a:ea typeface="Calibri"/>
                <a:cs typeface="Calibri"/>
              </a:rPr>
              <a:t>en</a:t>
            </a:r>
            <a:r>
              <a:rPr lang="en-US">
                <a:ea typeface="Calibri"/>
                <a:cs typeface="Calibri"/>
              </a:rPr>
              <a:t> </a:t>
            </a:r>
            <a:r>
              <a:rPr lang="en-US" err="1">
                <a:ea typeface="Calibri"/>
                <a:cs typeface="Calibri"/>
              </a:rPr>
              <a:t>orbite</a:t>
            </a:r>
            <a:r>
              <a:rPr lang="en-US">
                <a:ea typeface="Calibri"/>
                <a:cs typeface="Calibri"/>
              </a:rPr>
              <a:t> ne </a:t>
            </a:r>
            <a:r>
              <a:rPr lang="en-US" err="1">
                <a:ea typeface="Calibri"/>
                <a:cs typeface="Calibri"/>
              </a:rPr>
              <a:t>permet</a:t>
            </a:r>
            <a:r>
              <a:rPr lang="en-US">
                <a:ea typeface="Calibri"/>
                <a:cs typeface="Calibri"/>
              </a:rPr>
              <a:t> pas de </a:t>
            </a:r>
            <a:r>
              <a:rPr lang="en-US" err="1">
                <a:ea typeface="Calibri"/>
                <a:cs typeface="Calibri"/>
              </a:rPr>
              <a:t>suivre</a:t>
            </a:r>
            <a:r>
              <a:rPr lang="en-US">
                <a:ea typeface="Calibri"/>
                <a:cs typeface="Calibri"/>
              </a:rPr>
              <a:t> l' evolution de </a:t>
            </a:r>
            <a:r>
              <a:rPr lang="en-US" err="1">
                <a:ea typeface="Calibri"/>
                <a:cs typeface="Calibri"/>
              </a:rPr>
              <a:t>mani`ere</a:t>
            </a:r>
            <a:r>
              <a:rPr lang="en-US">
                <a:ea typeface="Calibri"/>
                <a:cs typeface="Calibri"/>
              </a:rPr>
              <a:t> global </a:t>
            </a:r>
            <a:r>
              <a:rPr lang="en-US" err="1">
                <a:ea typeface="Calibri"/>
                <a:cs typeface="Calibri"/>
              </a:rPr>
              <a:t>lévolution</a:t>
            </a:r>
            <a:r>
              <a:rPr lang="en-US">
                <a:ea typeface="Calibri"/>
                <a:cs typeface="Calibri"/>
              </a:rPr>
              <a:t> du </a:t>
            </a:r>
            <a:r>
              <a:rPr lang="en-US" err="1">
                <a:ea typeface="Calibri"/>
                <a:cs typeface="Calibri"/>
              </a:rPr>
              <a:t>desequilibre</a:t>
            </a:r>
            <a:r>
              <a:rPr lang="en-US">
                <a:ea typeface="Calibri"/>
                <a:cs typeface="Calibri"/>
              </a:rPr>
              <a:t> </a:t>
            </a:r>
            <a:r>
              <a:rPr lang="en-US" err="1">
                <a:ea typeface="Calibri"/>
                <a:cs typeface="Calibri"/>
              </a:rPr>
              <a:t>radiatif</a:t>
            </a:r>
            <a:r>
              <a:rPr lang="en-US">
                <a:ea typeface="Calibri"/>
                <a:cs typeface="Calibri"/>
              </a:rPr>
              <a:t> Terrestre. </a:t>
            </a:r>
            <a:r>
              <a:rPr lang="en-US" err="1">
                <a:ea typeface="Calibri"/>
                <a:cs typeface="Calibri"/>
              </a:rPr>
              <a:t>Chaque</a:t>
            </a:r>
            <a:r>
              <a:rPr lang="en-US">
                <a:ea typeface="Calibri"/>
                <a:cs typeface="Calibri"/>
              </a:rPr>
              <a:t> passage du satellite correspond à </a:t>
            </a:r>
            <a:r>
              <a:rPr lang="en-US" err="1">
                <a:ea typeface="Calibri"/>
                <a:cs typeface="Calibri"/>
              </a:rPr>
              <a:t>une</a:t>
            </a:r>
            <a:r>
              <a:rPr lang="en-US">
                <a:ea typeface="Calibri"/>
                <a:cs typeface="Calibri"/>
              </a:rPr>
              <a:t> </a:t>
            </a:r>
            <a:r>
              <a:rPr lang="en-US" err="1">
                <a:ea typeface="Calibri"/>
                <a:cs typeface="Calibri"/>
              </a:rPr>
              <a:t>heure</a:t>
            </a:r>
            <a:r>
              <a:rPr lang="en-US">
                <a:ea typeface="Calibri"/>
                <a:cs typeface="Calibri"/>
              </a:rPr>
              <a:t> </a:t>
            </a:r>
            <a:r>
              <a:rPr lang="en-US" err="1">
                <a:ea typeface="Calibri"/>
                <a:cs typeface="Calibri"/>
              </a:rPr>
              <a:t>solaire</a:t>
            </a:r>
            <a:r>
              <a:rPr lang="en-US">
                <a:ea typeface="Calibri"/>
                <a:cs typeface="Calibri"/>
              </a:rPr>
              <a:t> </a:t>
            </a:r>
            <a:r>
              <a:rPr lang="en-US" err="1">
                <a:ea typeface="Calibri"/>
                <a:cs typeface="Calibri"/>
              </a:rPr>
              <a:t>vraie</a:t>
            </a:r>
            <a:r>
              <a:rPr lang="en-US">
                <a:ea typeface="Calibri"/>
                <a:cs typeface="Calibri"/>
              </a:rPr>
              <a:t>. Cela </a:t>
            </a:r>
            <a:r>
              <a:rPr lang="en-US" err="1">
                <a:ea typeface="Calibri"/>
                <a:cs typeface="Calibri"/>
              </a:rPr>
              <a:t>explique</a:t>
            </a:r>
            <a:r>
              <a:rPr lang="en-US">
                <a:ea typeface="Calibri"/>
                <a:cs typeface="Calibri"/>
              </a:rPr>
              <a:t> les tendances </a:t>
            </a:r>
            <a:r>
              <a:rPr lang="en-US" err="1">
                <a:ea typeface="Calibri"/>
                <a:cs typeface="Calibri"/>
              </a:rPr>
              <a:t>observées</a:t>
            </a:r>
            <a:r>
              <a:rPr lang="en-US">
                <a:ea typeface="Calibri"/>
                <a:cs typeface="Calibri"/>
              </a:rPr>
              <a:t> </a:t>
            </a:r>
            <a:r>
              <a:rPr lang="en-US" err="1">
                <a:ea typeface="Calibri"/>
                <a:cs typeface="Calibri"/>
              </a:rPr>
              <a:t>ici</a:t>
            </a:r>
            <a:r>
              <a:rPr lang="en-US">
                <a:ea typeface="Calibri"/>
                <a:cs typeface="Calibri"/>
              </a:rPr>
              <a:t> par 1 satellite vs les </a:t>
            </a:r>
            <a:r>
              <a:rPr lang="en-US" err="1">
                <a:ea typeface="Calibri"/>
                <a:cs typeface="Calibri"/>
              </a:rPr>
              <a:t>réanalyses</a:t>
            </a:r>
            <a:r>
              <a:rPr lang="en-US">
                <a:ea typeface="Calibri"/>
                <a:cs typeface="Calibri"/>
              </a:rPr>
              <a:t> ERA5. On </a:t>
            </a:r>
            <a:r>
              <a:rPr lang="en-US" err="1">
                <a:ea typeface="Calibri"/>
                <a:cs typeface="Calibri"/>
              </a:rPr>
              <a:t>utilise</a:t>
            </a:r>
            <a:r>
              <a:rPr lang="en-US">
                <a:ea typeface="Calibri"/>
                <a:cs typeface="Calibri"/>
              </a:rPr>
              <a:t> </a:t>
            </a:r>
            <a:r>
              <a:rPr lang="en-US" err="1">
                <a:ea typeface="Calibri"/>
                <a:cs typeface="Calibri"/>
              </a:rPr>
              <a:t>ici</a:t>
            </a:r>
            <a:r>
              <a:rPr lang="en-US">
                <a:ea typeface="Calibri"/>
                <a:cs typeface="Calibri"/>
              </a:rPr>
              <a:t> un </a:t>
            </a:r>
            <a:r>
              <a:rPr lang="en-US" err="1">
                <a:ea typeface="Calibri"/>
                <a:cs typeface="Calibri"/>
              </a:rPr>
              <a:t>logiciel</a:t>
            </a:r>
            <a:r>
              <a:rPr lang="en-US">
                <a:ea typeface="Calibri"/>
                <a:cs typeface="Calibri"/>
              </a:rPr>
              <a:t> de simulation </a:t>
            </a:r>
            <a:r>
              <a:rPr lang="en-US" err="1">
                <a:ea typeface="Calibri"/>
                <a:cs typeface="Calibri"/>
              </a:rPr>
              <a:t>d'observation</a:t>
            </a:r>
            <a:r>
              <a:rPr lang="en-US">
                <a:ea typeface="Calibri"/>
                <a:cs typeface="Calibri"/>
              </a:rPr>
              <a:t> </a:t>
            </a:r>
            <a:r>
              <a:rPr lang="en-US" err="1">
                <a:ea typeface="Calibri"/>
                <a:cs typeface="Calibri"/>
              </a:rPr>
              <a:t>satellitatire</a:t>
            </a:r>
            <a:r>
              <a:rPr lang="en-US">
                <a:ea typeface="Calibri"/>
                <a:cs typeface="Calibri"/>
              </a:rPr>
              <a:t> </a:t>
            </a:r>
            <a:r>
              <a:rPr lang="en-US" err="1">
                <a:ea typeface="Calibri"/>
                <a:cs typeface="Calibri"/>
              </a:rPr>
              <a:t>développé</a:t>
            </a:r>
            <a:r>
              <a:rPr lang="en-US">
                <a:ea typeface="Calibri"/>
                <a:cs typeface="Calibri"/>
              </a:rPr>
              <a:t> par TB. </a:t>
            </a:r>
            <a:r>
              <a:rPr lang="en-US" err="1">
                <a:ea typeface="Calibri"/>
                <a:cs typeface="Calibri"/>
              </a:rPr>
              <a:t>Utilisant</a:t>
            </a:r>
            <a:r>
              <a:rPr lang="en-US">
                <a:ea typeface="Calibri"/>
                <a:cs typeface="Calibri"/>
              </a:rPr>
              <a:t> </a:t>
            </a:r>
            <a:r>
              <a:rPr lang="en-US" err="1">
                <a:ea typeface="Calibri"/>
                <a:cs typeface="Calibri"/>
              </a:rPr>
              <a:t>en</a:t>
            </a:r>
            <a:r>
              <a:rPr lang="en-US">
                <a:ea typeface="Calibri"/>
                <a:cs typeface="Calibri"/>
              </a:rPr>
              <a:t> entrée les </a:t>
            </a:r>
            <a:r>
              <a:rPr lang="en-US" err="1">
                <a:ea typeface="Calibri"/>
                <a:cs typeface="Calibri"/>
              </a:rPr>
              <a:t>données</a:t>
            </a:r>
            <a:r>
              <a:rPr lang="en-US">
                <a:ea typeface="Calibri"/>
                <a:cs typeface="Calibri"/>
              </a:rPr>
              <a:t> de </a:t>
            </a:r>
            <a:r>
              <a:rPr lang="en-US" err="1">
                <a:ea typeface="Calibri"/>
                <a:cs typeface="Calibri"/>
              </a:rPr>
              <a:t>reanalyses</a:t>
            </a:r>
            <a:r>
              <a:rPr lang="en-US">
                <a:ea typeface="Calibri"/>
                <a:cs typeface="Calibri"/>
              </a:rPr>
              <a:t> ERA5 et les </a:t>
            </a:r>
            <a:r>
              <a:rPr lang="en-US" err="1">
                <a:ea typeface="Calibri"/>
                <a:cs typeface="Calibri"/>
              </a:rPr>
              <a:t>paramètres</a:t>
            </a:r>
            <a:r>
              <a:rPr lang="en-US">
                <a:ea typeface="Calibri"/>
                <a:cs typeface="Calibri"/>
              </a:rPr>
              <a:t> </a:t>
            </a:r>
            <a:r>
              <a:rPr lang="en-US" err="1">
                <a:ea typeface="Calibri"/>
                <a:cs typeface="Calibri"/>
              </a:rPr>
              <a:t>orbitaux</a:t>
            </a:r>
            <a:r>
              <a:rPr lang="en-US">
                <a:ea typeface="Calibri"/>
                <a:cs typeface="Calibri"/>
              </a:rPr>
              <a:t> du satellite UVSQ-SAT.</a:t>
            </a:r>
          </a:p>
        </p:txBody>
      </p:sp>
      <p:sp>
        <p:nvSpPr>
          <p:cNvPr id="4" name="Slide Number Placeholder 3"/>
          <p:cNvSpPr>
            <a:spLocks noGrp="1"/>
          </p:cNvSpPr>
          <p:nvPr>
            <p:ph type="sldNum" sz="quarter" idx="5"/>
          </p:nvPr>
        </p:nvSpPr>
        <p:spPr/>
        <p:txBody>
          <a:bodyPr/>
          <a:lstStyle/>
          <a:p>
            <a:fld id="{8FD424DE-0D7B-49A8-9277-0FADE06A7D3E}" type="slidenum">
              <a:rPr lang="fr-FR" smtClean="0"/>
              <a:t>9</a:t>
            </a:fld>
            <a:endParaRPr lang="fr-FR"/>
          </a:p>
        </p:txBody>
      </p:sp>
    </p:spTree>
    <p:extLst>
      <p:ext uri="{BB962C8B-B14F-4D97-AF65-F5344CB8AC3E}">
        <p14:creationId xmlns:p14="http://schemas.microsoft.com/office/powerpoint/2010/main" val="6382905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 titre">
    <p:spTree>
      <p:nvGrpSpPr>
        <p:cNvPr id="1" name=""/>
        <p:cNvGrpSpPr/>
        <p:nvPr/>
      </p:nvGrpSpPr>
      <p:grpSpPr>
        <a:xfrm>
          <a:off x="0" y="0"/>
          <a:ext cx="0" cy="0"/>
          <a:chOff x="0" y="0"/>
          <a:chExt cx="0" cy="0"/>
        </a:xfrm>
      </p:grpSpPr>
      <p:sp>
        <p:nvSpPr>
          <p:cNvPr id="2" name="Espace réservé du numéro de diapositive 5">
            <a:extLst>
              <a:ext uri="{FF2B5EF4-FFF2-40B4-BE49-F238E27FC236}">
                <a16:creationId xmlns:a16="http://schemas.microsoft.com/office/drawing/2014/main" id="{484BBB67-A5E7-444F-B6BD-5D00A7A6C4A5}"/>
              </a:ext>
            </a:extLst>
          </p:cNvPr>
          <p:cNvSpPr>
            <a:spLocks noGrp="1"/>
          </p:cNvSpPr>
          <p:nvPr>
            <p:ph type="sldNum" sz="quarter" idx="4"/>
          </p:nvPr>
        </p:nvSpPr>
        <p:spPr>
          <a:xfrm>
            <a:off x="7505313" y="4767616"/>
            <a:ext cx="1010001" cy="273750"/>
          </a:xfrm>
          <a:prstGeom prst="rect">
            <a:avLst/>
          </a:prstGeom>
        </p:spPr>
        <p:txBody>
          <a:bodyPr vert="horz" lIns="91440" tIns="45720" rIns="91440" bIns="45720" rtlCol="0" anchor="ctr"/>
          <a:lstStyle>
            <a:lvl1pPr algn="r">
              <a:defRPr lang="fr-FR" sz="844" b="1" kern="1200" smtClean="0">
                <a:solidFill>
                  <a:schemeClr val="accent1"/>
                </a:solidFill>
                <a:latin typeface="+mj-lt"/>
                <a:ea typeface="+mn-ea"/>
                <a:cs typeface="+mn-cs"/>
              </a:defRPr>
            </a:lvl1pPr>
          </a:lstStyle>
          <a:p>
            <a:fld id="{85992520-A7A6-457A-B94D-10F01609E0CA}" type="slidenum">
              <a:rPr lang="fr-FR" smtClean="0"/>
              <a:pPr/>
              <a:t>‹#›</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apo titre">
    <p:spTree>
      <p:nvGrpSpPr>
        <p:cNvPr id="1" name=""/>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apo divers">
    <p:spTree>
      <p:nvGrpSpPr>
        <p:cNvPr id="1" name=""/>
        <p:cNvGrpSpPr/>
        <p:nvPr/>
      </p:nvGrpSpPr>
      <p:grpSpPr>
        <a:xfrm>
          <a:off x="0" y="0"/>
          <a:ext cx="0" cy="0"/>
          <a:chOff x="0" y="0"/>
          <a:chExt cx="0" cy="0"/>
        </a:xfrm>
      </p:grpSpPr>
      <p:cxnSp>
        <p:nvCxnSpPr>
          <p:cNvPr id="4" name="Connecteur droit 3"/>
          <p:cNvCxnSpPr/>
          <p:nvPr userDrawn="1"/>
        </p:nvCxnSpPr>
        <p:spPr>
          <a:xfrm>
            <a:off x="5148064" y="627534"/>
            <a:ext cx="3960440" cy="0"/>
          </a:xfrm>
          <a:prstGeom prst="line">
            <a:avLst/>
          </a:prstGeom>
          <a:ln w="25400">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6" name="ZoneTexte 5"/>
          <p:cNvSpPr txBox="1"/>
          <p:nvPr userDrawn="1"/>
        </p:nvSpPr>
        <p:spPr>
          <a:xfrm>
            <a:off x="-52552" y="487796"/>
            <a:ext cx="1028430" cy="335798"/>
          </a:xfrm>
          <a:prstGeom prst="rect">
            <a:avLst/>
          </a:prstGeom>
          <a:noFill/>
        </p:spPr>
        <p:txBody>
          <a:bodyPr wrap="square" rtlCol="0">
            <a:spAutoFit/>
          </a:bodyPr>
          <a:lstStyle/>
          <a:p>
            <a:pPr algn="l"/>
            <a:r>
              <a:rPr lang="en-US" sz="1582" b="1" noProof="0">
                <a:solidFill>
                  <a:schemeClr val="bg1"/>
                </a:solidFill>
              </a:rPr>
              <a:t>UVSQ-Sat</a:t>
            </a:r>
          </a:p>
        </p:txBody>
      </p:sp>
    </p:spTree>
    <p:extLst>
      <p:ext uri="{BB962C8B-B14F-4D97-AF65-F5344CB8AC3E}">
        <p14:creationId xmlns:p14="http://schemas.microsoft.com/office/powerpoint/2010/main" val="10718887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290B6-8D11-47A0-9FA1-8B498B49988D}"/>
              </a:ext>
            </a:extLst>
          </p:cNvPr>
          <p:cNvSpPr>
            <a:spLocks noGrp="1"/>
          </p:cNvSpPr>
          <p:nvPr>
            <p:ph type="ctrTitle"/>
          </p:nvPr>
        </p:nvSpPr>
        <p:spPr>
          <a:xfrm>
            <a:off x="1143000" y="841772"/>
            <a:ext cx="6858000" cy="1790700"/>
          </a:xfrm>
        </p:spPr>
        <p:txBody>
          <a:bodyPr anchor="b"/>
          <a:lstStyle>
            <a:lvl1pPr algn="ctr">
              <a:defRPr sz="4482"/>
            </a:lvl1pPr>
          </a:lstStyle>
          <a:p>
            <a:r>
              <a:rPr lang="en-US"/>
              <a:t>Click to edit Master title style</a:t>
            </a:r>
            <a:endParaRPr lang="en-GB"/>
          </a:p>
        </p:txBody>
      </p:sp>
      <p:sp>
        <p:nvSpPr>
          <p:cNvPr id="3" name="Subtitle 2">
            <a:extLst>
              <a:ext uri="{FF2B5EF4-FFF2-40B4-BE49-F238E27FC236}">
                <a16:creationId xmlns:a16="http://schemas.microsoft.com/office/drawing/2014/main" id="{C1869287-0059-4652-AF3C-D8F690B5C509}"/>
              </a:ext>
            </a:extLst>
          </p:cNvPr>
          <p:cNvSpPr>
            <a:spLocks noGrp="1"/>
          </p:cNvSpPr>
          <p:nvPr>
            <p:ph type="subTitle" idx="1"/>
          </p:nvPr>
        </p:nvSpPr>
        <p:spPr>
          <a:xfrm>
            <a:off x="1143000" y="2701528"/>
            <a:ext cx="6858000" cy="1241822"/>
          </a:xfrm>
        </p:spPr>
        <p:txBody>
          <a:bodyPr/>
          <a:lstStyle>
            <a:lvl1pPr marL="0" indent="0" algn="ctr">
              <a:buNone/>
              <a:defRPr sz="1793"/>
            </a:lvl1pPr>
            <a:lvl2pPr marL="342872" indent="0" algn="ctr">
              <a:buNone/>
              <a:defRPr sz="1476"/>
            </a:lvl2pPr>
            <a:lvl3pPr marL="685745" indent="0" algn="ctr">
              <a:buNone/>
              <a:defRPr sz="1371"/>
            </a:lvl3pPr>
            <a:lvl4pPr marL="1028617" indent="0" algn="ctr">
              <a:buNone/>
              <a:defRPr sz="1213"/>
            </a:lvl4pPr>
            <a:lvl5pPr marL="1371489" indent="0" algn="ctr">
              <a:buNone/>
              <a:defRPr sz="1213"/>
            </a:lvl5pPr>
            <a:lvl6pPr marL="1714361" indent="0" algn="ctr">
              <a:buNone/>
              <a:defRPr sz="1213"/>
            </a:lvl6pPr>
            <a:lvl7pPr marL="2057234" indent="0" algn="ctr">
              <a:buNone/>
              <a:defRPr sz="1213"/>
            </a:lvl7pPr>
            <a:lvl8pPr marL="2400106" indent="0" algn="ctr">
              <a:buNone/>
              <a:defRPr sz="1213"/>
            </a:lvl8pPr>
            <a:lvl9pPr marL="2742978" indent="0" algn="ctr">
              <a:buNone/>
              <a:defRPr sz="1213"/>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A9387C7-7131-4F4C-9642-A826E315004C}"/>
              </a:ext>
            </a:extLst>
          </p:cNvPr>
          <p:cNvSpPr>
            <a:spLocks noGrp="1"/>
          </p:cNvSpPr>
          <p:nvPr>
            <p:ph type="dt" sz="half" idx="10"/>
          </p:nvPr>
        </p:nvSpPr>
        <p:spPr/>
        <p:txBody>
          <a:bodyPr/>
          <a:lstStyle/>
          <a:p>
            <a:fld id="{0FB9D35C-AFCA-4E12-A7AA-2910C56F6F95}" type="datetimeFigureOut">
              <a:rPr lang="en-GB" smtClean="0"/>
              <a:t>19/05/2022</a:t>
            </a:fld>
            <a:endParaRPr lang="en-GB"/>
          </a:p>
        </p:txBody>
      </p:sp>
      <p:sp>
        <p:nvSpPr>
          <p:cNvPr id="5" name="Footer Placeholder 4">
            <a:extLst>
              <a:ext uri="{FF2B5EF4-FFF2-40B4-BE49-F238E27FC236}">
                <a16:creationId xmlns:a16="http://schemas.microsoft.com/office/drawing/2014/main" id="{6B431B21-7F63-453F-8F50-FCD659E739B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16DDEE6-3426-4E5F-8957-3169693CC511}"/>
              </a:ext>
            </a:extLst>
          </p:cNvPr>
          <p:cNvSpPr>
            <a:spLocks noGrp="1"/>
          </p:cNvSpPr>
          <p:nvPr>
            <p:ph type="sldNum" sz="quarter" idx="12"/>
          </p:nvPr>
        </p:nvSpPr>
        <p:spPr/>
        <p:txBody>
          <a:bodyPr/>
          <a:lstStyle/>
          <a:p>
            <a:fld id="{948B1C46-28D4-407E-B63E-925480E2A3B7}" type="slidenum">
              <a:rPr lang="en-GB" smtClean="0"/>
              <a:t>‹#›</a:t>
            </a:fld>
            <a:endParaRPr lang="en-GB"/>
          </a:p>
        </p:txBody>
      </p:sp>
    </p:spTree>
    <p:extLst>
      <p:ext uri="{BB962C8B-B14F-4D97-AF65-F5344CB8AC3E}">
        <p14:creationId xmlns:p14="http://schemas.microsoft.com/office/powerpoint/2010/main" val="5708534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1C988-E751-4E07-9688-AA8EA60BE2F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6FF8881-5FD2-45C5-A476-A5208AF2CF9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E7A58B9-C327-46B6-9FEC-2F2982E99839}"/>
              </a:ext>
            </a:extLst>
          </p:cNvPr>
          <p:cNvSpPr>
            <a:spLocks noGrp="1"/>
          </p:cNvSpPr>
          <p:nvPr>
            <p:ph type="dt" sz="half" idx="10"/>
          </p:nvPr>
        </p:nvSpPr>
        <p:spPr/>
        <p:txBody>
          <a:bodyPr/>
          <a:lstStyle/>
          <a:p>
            <a:fld id="{0FB9D35C-AFCA-4E12-A7AA-2910C56F6F95}" type="datetimeFigureOut">
              <a:rPr lang="en-GB" smtClean="0"/>
              <a:t>19/05/2022</a:t>
            </a:fld>
            <a:endParaRPr lang="en-GB"/>
          </a:p>
        </p:txBody>
      </p:sp>
      <p:sp>
        <p:nvSpPr>
          <p:cNvPr id="5" name="Footer Placeholder 4">
            <a:extLst>
              <a:ext uri="{FF2B5EF4-FFF2-40B4-BE49-F238E27FC236}">
                <a16:creationId xmlns:a16="http://schemas.microsoft.com/office/drawing/2014/main" id="{EF78B321-86DA-45D5-AB44-4FD12AB1FEE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A1CB1CF-DE1C-4C0E-A801-A66DE6F75216}"/>
              </a:ext>
            </a:extLst>
          </p:cNvPr>
          <p:cNvSpPr>
            <a:spLocks noGrp="1"/>
          </p:cNvSpPr>
          <p:nvPr>
            <p:ph type="sldNum" sz="quarter" idx="12"/>
          </p:nvPr>
        </p:nvSpPr>
        <p:spPr/>
        <p:txBody>
          <a:bodyPr/>
          <a:lstStyle/>
          <a:p>
            <a:fld id="{948B1C46-28D4-407E-B63E-925480E2A3B7}" type="slidenum">
              <a:rPr lang="en-GB" smtClean="0"/>
              <a:t>‹#›</a:t>
            </a:fld>
            <a:endParaRPr lang="en-GB"/>
          </a:p>
        </p:txBody>
      </p:sp>
    </p:spTree>
    <p:extLst>
      <p:ext uri="{BB962C8B-B14F-4D97-AF65-F5344CB8AC3E}">
        <p14:creationId xmlns:p14="http://schemas.microsoft.com/office/powerpoint/2010/main" val="6214953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apo divers">
    <p:spTree>
      <p:nvGrpSpPr>
        <p:cNvPr id="1" name=""/>
        <p:cNvGrpSpPr/>
        <p:nvPr/>
      </p:nvGrpSpPr>
      <p:grpSpPr>
        <a:xfrm>
          <a:off x="0" y="0"/>
          <a:ext cx="0" cy="0"/>
          <a:chOff x="0" y="0"/>
          <a:chExt cx="0" cy="0"/>
        </a:xfrm>
      </p:grpSpPr>
      <p:cxnSp>
        <p:nvCxnSpPr>
          <p:cNvPr id="4" name="Connecteur droit 3"/>
          <p:cNvCxnSpPr/>
          <p:nvPr userDrawn="1"/>
        </p:nvCxnSpPr>
        <p:spPr>
          <a:xfrm>
            <a:off x="5148064" y="627534"/>
            <a:ext cx="3960440" cy="0"/>
          </a:xfrm>
          <a:prstGeom prst="line">
            <a:avLst/>
          </a:prstGeom>
          <a:ln w="25400">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6" name="ZoneTexte 5"/>
          <p:cNvSpPr txBox="1"/>
          <p:nvPr userDrawn="1"/>
        </p:nvSpPr>
        <p:spPr>
          <a:xfrm>
            <a:off x="-52552" y="487796"/>
            <a:ext cx="1028430" cy="338554"/>
          </a:xfrm>
          <a:prstGeom prst="rect">
            <a:avLst/>
          </a:prstGeom>
          <a:noFill/>
        </p:spPr>
        <p:txBody>
          <a:bodyPr wrap="square" rtlCol="0">
            <a:spAutoFit/>
          </a:bodyPr>
          <a:lstStyle/>
          <a:p>
            <a:pPr algn="l"/>
            <a:r>
              <a:rPr lang="en-US" sz="1600" b="1" noProof="0">
                <a:solidFill>
                  <a:schemeClr val="bg1"/>
                </a:solidFill>
              </a:rPr>
              <a:t>UVSQ-Sat</a:t>
            </a:r>
          </a:p>
        </p:txBody>
      </p:sp>
      <p:sp>
        <p:nvSpPr>
          <p:cNvPr id="5" name="Espace réservé du numéro de diapositive 5">
            <a:extLst>
              <a:ext uri="{FF2B5EF4-FFF2-40B4-BE49-F238E27FC236}">
                <a16:creationId xmlns:a16="http://schemas.microsoft.com/office/drawing/2014/main" id="{ED4F5145-D1C5-413B-AB01-DE25ACF15B8B}"/>
              </a:ext>
            </a:extLst>
          </p:cNvPr>
          <p:cNvSpPr>
            <a:spLocks noGrp="1"/>
          </p:cNvSpPr>
          <p:nvPr>
            <p:ph type="sldNum" sz="quarter" idx="4"/>
          </p:nvPr>
        </p:nvSpPr>
        <p:spPr>
          <a:xfrm>
            <a:off x="7505313" y="4767616"/>
            <a:ext cx="1010001" cy="273750"/>
          </a:xfrm>
          <a:prstGeom prst="rect">
            <a:avLst/>
          </a:prstGeom>
        </p:spPr>
        <p:txBody>
          <a:bodyPr vert="horz" lIns="91440" tIns="45720" rIns="91440" bIns="45720" rtlCol="0" anchor="ctr"/>
          <a:lstStyle>
            <a:lvl1pPr algn="r">
              <a:defRPr lang="fr-FR" sz="844" b="1" kern="1200" smtClean="0">
                <a:solidFill>
                  <a:schemeClr val="accent1"/>
                </a:solidFill>
                <a:latin typeface="+mj-lt"/>
                <a:ea typeface="+mn-ea"/>
                <a:cs typeface="+mn-cs"/>
              </a:defRPr>
            </a:lvl1pPr>
          </a:lstStyle>
          <a:p>
            <a:fld id="{85992520-A7A6-457A-B94D-10F01609E0CA}" type="slidenum">
              <a:rPr lang="fr-FR" smtClean="0"/>
              <a:pPr/>
              <a:t>‹#›</a:t>
            </a:fld>
            <a:endParaRPr lang="fr-FR"/>
          </a:p>
        </p:txBody>
      </p:sp>
    </p:spTree>
    <p:extLst>
      <p:ext uri="{BB962C8B-B14F-4D97-AF65-F5344CB8AC3E}">
        <p14:creationId xmlns:p14="http://schemas.microsoft.com/office/powerpoint/2010/main" val="10718887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290B6-8D11-47A0-9FA1-8B498B49988D}"/>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C1869287-0059-4652-AF3C-D8F690B5C509}"/>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A9387C7-7131-4F4C-9642-A826E315004C}"/>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6B431B21-7F63-453F-8F50-FCD659E739B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16DDEE6-3426-4E5F-8957-3169693CC511}"/>
              </a:ext>
            </a:extLst>
          </p:cNvPr>
          <p:cNvSpPr>
            <a:spLocks noGrp="1"/>
          </p:cNvSpPr>
          <p:nvPr>
            <p:ph type="sldNum" sz="quarter" idx="12"/>
          </p:nvPr>
        </p:nvSpPr>
        <p:spPr/>
        <p:txBody>
          <a:bodyPr/>
          <a:lstStyle/>
          <a:p>
            <a:fld id="{948B1C46-28D4-407E-B63E-925480E2A3B7}" type="slidenum">
              <a:rPr lang="en-GB" smtClean="0"/>
              <a:t>‹#›</a:t>
            </a:fld>
            <a:endParaRPr lang="en-GB"/>
          </a:p>
        </p:txBody>
      </p:sp>
    </p:spTree>
    <p:extLst>
      <p:ext uri="{BB962C8B-B14F-4D97-AF65-F5344CB8AC3E}">
        <p14:creationId xmlns:p14="http://schemas.microsoft.com/office/powerpoint/2010/main" val="5708534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7" name="object 3"/>
          <p:cNvSpPr/>
          <p:nvPr userDrawn="1"/>
        </p:nvSpPr>
        <p:spPr>
          <a:xfrm>
            <a:off x="0" y="0"/>
            <a:ext cx="3028746" cy="1268295"/>
          </a:xfrm>
          <a:custGeom>
            <a:avLst/>
            <a:gdLst/>
            <a:ahLst/>
            <a:cxnLst/>
            <a:rect l="l" t="t" r="r" b="b"/>
            <a:pathLst>
              <a:path w="3912870" h="2605405">
                <a:moveTo>
                  <a:pt x="3912425" y="0"/>
                </a:moveTo>
                <a:lnTo>
                  <a:pt x="0" y="0"/>
                </a:lnTo>
                <a:lnTo>
                  <a:pt x="0" y="2605330"/>
                </a:lnTo>
                <a:lnTo>
                  <a:pt x="21518" y="2568656"/>
                </a:lnTo>
                <a:lnTo>
                  <a:pt x="46329" y="2527236"/>
                </a:lnTo>
                <a:lnTo>
                  <a:pt x="71504" y="2486061"/>
                </a:lnTo>
                <a:lnTo>
                  <a:pt x="97040" y="2445132"/>
                </a:lnTo>
                <a:lnTo>
                  <a:pt x="122934" y="2404453"/>
                </a:lnTo>
                <a:lnTo>
                  <a:pt x="149186" y="2364025"/>
                </a:lnTo>
                <a:lnTo>
                  <a:pt x="175792" y="2323851"/>
                </a:lnTo>
                <a:lnTo>
                  <a:pt x="202751" y="2283932"/>
                </a:lnTo>
                <a:lnTo>
                  <a:pt x="230059" y="2244272"/>
                </a:lnTo>
                <a:lnTo>
                  <a:pt x="257716" y="2204871"/>
                </a:lnTo>
                <a:lnTo>
                  <a:pt x="285718" y="2165733"/>
                </a:lnTo>
                <a:lnTo>
                  <a:pt x="314064" y="2126859"/>
                </a:lnTo>
                <a:lnTo>
                  <a:pt x="342750" y="2088253"/>
                </a:lnTo>
                <a:lnTo>
                  <a:pt x="371777" y="2049915"/>
                </a:lnTo>
                <a:lnTo>
                  <a:pt x="401139" y="2011848"/>
                </a:lnTo>
                <a:lnTo>
                  <a:pt x="430837" y="1974055"/>
                </a:lnTo>
                <a:lnTo>
                  <a:pt x="460867" y="1936538"/>
                </a:lnTo>
                <a:lnTo>
                  <a:pt x="491227" y="1899299"/>
                </a:lnTo>
                <a:lnTo>
                  <a:pt x="521915" y="1862339"/>
                </a:lnTo>
                <a:lnTo>
                  <a:pt x="552929" y="1825663"/>
                </a:lnTo>
                <a:lnTo>
                  <a:pt x="584266" y="1789270"/>
                </a:lnTo>
                <a:lnTo>
                  <a:pt x="615925" y="1753164"/>
                </a:lnTo>
                <a:lnTo>
                  <a:pt x="647902" y="1717348"/>
                </a:lnTo>
                <a:lnTo>
                  <a:pt x="680197" y="1681822"/>
                </a:lnTo>
                <a:lnTo>
                  <a:pt x="712806" y="1646590"/>
                </a:lnTo>
                <a:lnTo>
                  <a:pt x="745728" y="1611654"/>
                </a:lnTo>
                <a:lnTo>
                  <a:pt x="778960" y="1577015"/>
                </a:lnTo>
                <a:lnTo>
                  <a:pt x="812500" y="1542676"/>
                </a:lnTo>
                <a:lnTo>
                  <a:pt x="846346" y="1508640"/>
                </a:lnTo>
                <a:lnTo>
                  <a:pt x="880495" y="1474908"/>
                </a:lnTo>
                <a:lnTo>
                  <a:pt x="914946" y="1441483"/>
                </a:lnTo>
                <a:lnTo>
                  <a:pt x="949696" y="1408367"/>
                </a:lnTo>
                <a:lnTo>
                  <a:pt x="984743" y="1375562"/>
                </a:lnTo>
                <a:lnTo>
                  <a:pt x="1020085" y="1343070"/>
                </a:lnTo>
                <a:lnTo>
                  <a:pt x="1055719" y="1310894"/>
                </a:lnTo>
                <a:lnTo>
                  <a:pt x="1091643" y="1279035"/>
                </a:lnTo>
                <a:lnTo>
                  <a:pt x="1127856" y="1247497"/>
                </a:lnTo>
                <a:lnTo>
                  <a:pt x="1164354" y="1216281"/>
                </a:lnTo>
                <a:lnTo>
                  <a:pt x="1201136" y="1185389"/>
                </a:lnTo>
                <a:lnTo>
                  <a:pt x="1238200" y="1154824"/>
                </a:lnTo>
                <a:lnTo>
                  <a:pt x="1275542" y="1124588"/>
                </a:lnTo>
                <a:lnTo>
                  <a:pt x="1313162" y="1094683"/>
                </a:lnTo>
                <a:lnTo>
                  <a:pt x="1351056" y="1065111"/>
                </a:lnTo>
                <a:lnTo>
                  <a:pt x="1389223" y="1035874"/>
                </a:lnTo>
                <a:lnTo>
                  <a:pt x="1427661" y="1006976"/>
                </a:lnTo>
                <a:lnTo>
                  <a:pt x="1466366" y="978417"/>
                </a:lnTo>
                <a:lnTo>
                  <a:pt x="1505337" y="950200"/>
                </a:lnTo>
                <a:lnTo>
                  <a:pt x="1544572" y="922328"/>
                </a:lnTo>
                <a:lnTo>
                  <a:pt x="1584069" y="894803"/>
                </a:lnTo>
                <a:lnTo>
                  <a:pt x="1623825" y="867626"/>
                </a:lnTo>
                <a:lnTo>
                  <a:pt x="1663838" y="840800"/>
                </a:lnTo>
                <a:lnTo>
                  <a:pt x="1704105" y="814327"/>
                </a:lnTo>
                <a:lnTo>
                  <a:pt x="1744626" y="788210"/>
                </a:lnTo>
                <a:lnTo>
                  <a:pt x="1785396" y="762451"/>
                </a:lnTo>
                <a:lnTo>
                  <a:pt x="1826415" y="737051"/>
                </a:lnTo>
                <a:lnTo>
                  <a:pt x="1867680" y="712014"/>
                </a:lnTo>
                <a:lnTo>
                  <a:pt x="1909188" y="687341"/>
                </a:lnTo>
                <a:lnTo>
                  <a:pt x="1950938" y="663034"/>
                </a:lnTo>
                <a:lnTo>
                  <a:pt x="1992928" y="639096"/>
                </a:lnTo>
                <a:lnTo>
                  <a:pt x="2035154" y="615529"/>
                </a:lnTo>
                <a:lnTo>
                  <a:pt x="2077616" y="592336"/>
                </a:lnTo>
                <a:lnTo>
                  <a:pt x="2120310" y="569517"/>
                </a:lnTo>
                <a:lnTo>
                  <a:pt x="2163234" y="547076"/>
                </a:lnTo>
                <a:lnTo>
                  <a:pt x="2206387" y="525016"/>
                </a:lnTo>
                <a:lnTo>
                  <a:pt x="2249766" y="503337"/>
                </a:lnTo>
                <a:lnTo>
                  <a:pt x="2293368" y="482042"/>
                </a:lnTo>
                <a:lnTo>
                  <a:pt x="2337192" y="461134"/>
                </a:lnTo>
                <a:lnTo>
                  <a:pt x="2381236" y="440614"/>
                </a:lnTo>
                <a:lnTo>
                  <a:pt x="2425496" y="420486"/>
                </a:lnTo>
                <a:lnTo>
                  <a:pt x="2469972" y="400750"/>
                </a:lnTo>
                <a:lnTo>
                  <a:pt x="2514660" y="381410"/>
                </a:lnTo>
                <a:lnTo>
                  <a:pt x="2559559" y="362468"/>
                </a:lnTo>
                <a:lnTo>
                  <a:pt x="2604666" y="343925"/>
                </a:lnTo>
                <a:lnTo>
                  <a:pt x="2649979" y="325784"/>
                </a:lnTo>
                <a:lnTo>
                  <a:pt x="2695496" y="308048"/>
                </a:lnTo>
                <a:lnTo>
                  <a:pt x="2741215" y="290718"/>
                </a:lnTo>
                <a:lnTo>
                  <a:pt x="2787133" y="273796"/>
                </a:lnTo>
                <a:lnTo>
                  <a:pt x="2833248" y="257285"/>
                </a:lnTo>
                <a:lnTo>
                  <a:pt x="2879558" y="241188"/>
                </a:lnTo>
                <a:lnTo>
                  <a:pt x="2926061" y="225505"/>
                </a:lnTo>
                <a:lnTo>
                  <a:pt x="2972755" y="210240"/>
                </a:lnTo>
                <a:lnTo>
                  <a:pt x="3019636" y="195395"/>
                </a:lnTo>
                <a:lnTo>
                  <a:pt x="3066704" y="180972"/>
                </a:lnTo>
                <a:lnTo>
                  <a:pt x="3113956" y="166973"/>
                </a:lnTo>
                <a:lnTo>
                  <a:pt x="3161390" y="153400"/>
                </a:lnTo>
                <a:lnTo>
                  <a:pt x="3209003" y="140256"/>
                </a:lnTo>
                <a:lnTo>
                  <a:pt x="3304758" y="115262"/>
                </a:lnTo>
                <a:lnTo>
                  <a:pt x="3401205" y="92009"/>
                </a:lnTo>
                <a:lnTo>
                  <a:pt x="3498326" y="70515"/>
                </a:lnTo>
                <a:lnTo>
                  <a:pt x="3596102" y="50797"/>
                </a:lnTo>
                <a:lnTo>
                  <a:pt x="3694516" y="32873"/>
                </a:lnTo>
                <a:lnTo>
                  <a:pt x="3793551" y="16761"/>
                </a:lnTo>
                <a:lnTo>
                  <a:pt x="3893188" y="2479"/>
                </a:lnTo>
                <a:lnTo>
                  <a:pt x="3912425" y="0"/>
                </a:lnTo>
                <a:close/>
              </a:path>
            </a:pathLst>
          </a:custGeom>
          <a:solidFill>
            <a:schemeClr val="bg2"/>
          </a:solidFill>
        </p:spPr>
        <p:txBody>
          <a:bodyPr wrap="square" lIns="0" tIns="0" rIns="0" bIns="0" rtlCol="0"/>
          <a:lstStyle/>
          <a:p>
            <a:endParaRPr sz="949"/>
          </a:p>
        </p:txBody>
      </p:sp>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p:txBody>
      </p:sp>
      <p:sp>
        <p:nvSpPr>
          <p:cNvPr id="4" name="Espace réservé de la date 3"/>
          <p:cNvSpPr>
            <a:spLocks noGrp="1"/>
          </p:cNvSpPr>
          <p:nvPr>
            <p:ph type="dt" sz="half" idx="10"/>
          </p:nvPr>
        </p:nvSpPr>
        <p:spPr/>
        <p:txBody>
          <a:bodyPr/>
          <a:lstStyle/>
          <a:p>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5992520-A7A6-457A-B94D-10F01609E0CA}" type="slidenum">
              <a:rPr lang="fr-FR" smtClean="0"/>
              <a:t>‹#›</a:t>
            </a:fld>
            <a:endParaRPr lang="fr-FR"/>
          </a:p>
        </p:txBody>
      </p:sp>
    </p:spTree>
    <p:extLst>
      <p:ext uri="{BB962C8B-B14F-4D97-AF65-F5344CB8AC3E}">
        <p14:creationId xmlns:p14="http://schemas.microsoft.com/office/powerpoint/2010/main" val="30139333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7" name="object 3"/>
          <p:cNvSpPr/>
          <p:nvPr userDrawn="1"/>
        </p:nvSpPr>
        <p:spPr>
          <a:xfrm>
            <a:off x="0" y="0"/>
            <a:ext cx="3028746" cy="1268295"/>
          </a:xfrm>
          <a:custGeom>
            <a:avLst/>
            <a:gdLst/>
            <a:ahLst/>
            <a:cxnLst/>
            <a:rect l="l" t="t" r="r" b="b"/>
            <a:pathLst>
              <a:path w="3912870" h="2605405">
                <a:moveTo>
                  <a:pt x="3912425" y="0"/>
                </a:moveTo>
                <a:lnTo>
                  <a:pt x="0" y="0"/>
                </a:lnTo>
                <a:lnTo>
                  <a:pt x="0" y="2605330"/>
                </a:lnTo>
                <a:lnTo>
                  <a:pt x="21518" y="2568656"/>
                </a:lnTo>
                <a:lnTo>
                  <a:pt x="46329" y="2527236"/>
                </a:lnTo>
                <a:lnTo>
                  <a:pt x="71504" y="2486061"/>
                </a:lnTo>
                <a:lnTo>
                  <a:pt x="97040" y="2445132"/>
                </a:lnTo>
                <a:lnTo>
                  <a:pt x="122934" y="2404453"/>
                </a:lnTo>
                <a:lnTo>
                  <a:pt x="149186" y="2364025"/>
                </a:lnTo>
                <a:lnTo>
                  <a:pt x="175792" y="2323851"/>
                </a:lnTo>
                <a:lnTo>
                  <a:pt x="202751" y="2283932"/>
                </a:lnTo>
                <a:lnTo>
                  <a:pt x="230059" y="2244272"/>
                </a:lnTo>
                <a:lnTo>
                  <a:pt x="257716" y="2204871"/>
                </a:lnTo>
                <a:lnTo>
                  <a:pt x="285718" y="2165733"/>
                </a:lnTo>
                <a:lnTo>
                  <a:pt x="314064" y="2126859"/>
                </a:lnTo>
                <a:lnTo>
                  <a:pt x="342750" y="2088253"/>
                </a:lnTo>
                <a:lnTo>
                  <a:pt x="371777" y="2049915"/>
                </a:lnTo>
                <a:lnTo>
                  <a:pt x="401139" y="2011848"/>
                </a:lnTo>
                <a:lnTo>
                  <a:pt x="430837" y="1974055"/>
                </a:lnTo>
                <a:lnTo>
                  <a:pt x="460867" y="1936538"/>
                </a:lnTo>
                <a:lnTo>
                  <a:pt x="491227" y="1899299"/>
                </a:lnTo>
                <a:lnTo>
                  <a:pt x="521915" y="1862339"/>
                </a:lnTo>
                <a:lnTo>
                  <a:pt x="552929" y="1825663"/>
                </a:lnTo>
                <a:lnTo>
                  <a:pt x="584266" y="1789270"/>
                </a:lnTo>
                <a:lnTo>
                  <a:pt x="615925" y="1753164"/>
                </a:lnTo>
                <a:lnTo>
                  <a:pt x="647902" y="1717348"/>
                </a:lnTo>
                <a:lnTo>
                  <a:pt x="680197" y="1681822"/>
                </a:lnTo>
                <a:lnTo>
                  <a:pt x="712806" y="1646590"/>
                </a:lnTo>
                <a:lnTo>
                  <a:pt x="745728" y="1611654"/>
                </a:lnTo>
                <a:lnTo>
                  <a:pt x="778960" y="1577015"/>
                </a:lnTo>
                <a:lnTo>
                  <a:pt x="812500" y="1542676"/>
                </a:lnTo>
                <a:lnTo>
                  <a:pt x="846346" y="1508640"/>
                </a:lnTo>
                <a:lnTo>
                  <a:pt x="880495" y="1474908"/>
                </a:lnTo>
                <a:lnTo>
                  <a:pt x="914946" y="1441483"/>
                </a:lnTo>
                <a:lnTo>
                  <a:pt x="949696" y="1408367"/>
                </a:lnTo>
                <a:lnTo>
                  <a:pt x="984743" y="1375562"/>
                </a:lnTo>
                <a:lnTo>
                  <a:pt x="1020085" y="1343070"/>
                </a:lnTo>
                <a:lnTo>
                  <a:pt x="1055719" y="1310894"/>
                </a:lnTo>
                <a:lnTo>
                  <a:pt x="1091643" y="1279035"/>
                </a:lnTo>
                <a:lnTo>
                  <a:pt x="1127856" y="1247497"/>
                </a:lnTo>
                <a:lnTo>
                  <a:pt x="1164354" y="1216281"/>
                </a:lnTo>
                <a:lnTo>
                  <a:pt x="1201136" y="1185389"/>
                </a:lnTo>
                <a:lnTo>
                  <a:pt x="1238200" y="1154824"/>
                </a:lnTo>
                <a:lnTo>
                  <a:pt x="1275542" y="1124588"/>
                </a:lnTo>
                <a:lnTo>
                  <a:pt x="1313162" y="1094683"/>
                </a:lnTo>
                <a:lnTo>
                  <a:pt x="1351056" y="1065111"/>
                </a:lnTo>
                <a:lnTo>
                  <a:pt x="1389223" y="1035874"/>
                </a:lnTo>
                <a:lnTo>
                  <a:pt x="1427661" y="1006976"/>
                </a:lnTo>
                <a:lnTo>
                  <a:pt x="1466366" y="978417"/>
                </a:lnTo>
                <a:lnTo>
                  <a:pt x="1505337" y="950200"/>
                </a:lnTo>
                <a:lnTo>
                  <a:pt x="1544572" y="922328"/>
                </a:lnTo>
                <a:lnTo>
                  <a:pt x="1584069" y="894803"/>
                </a:lnTo>
                <a:lnTo>
                  <a:pt x="1623825" y="867626"/>
                </a:lnTo>
                <a:lnTo>
                  <a:pt x="1663838" y="840800"/>
                </a:lnTo>
                <a:lnTo>
                  <a:pt x="1704105" y="814327"/>
                </a:lnTo>
                <a:lnTo>
                  <a:pt x="1744626" y="788210"/>
                </a:lnTo>
                <a:lnTo>
                  <a:pt x="1785396" y="762451"/>
                </a:lnTo>
                <a:lnTo>
                  <a:pt x="1826415" y="737051"/>
                </a:lnTo>
                <a:lnTo>
                  <a:pt x="1867680" y="712014"/>
                </a:lnTo>
                <a:lnTo>
                  <a:pt x="1909188" y="687341"/>
                </a:lnTo>
                <a:lnTo>
                  <a:pt x="1950938" y="663034"/>
                </a:lnTo>
                <a:lnTo>
                  <a:pt x="1992928" y="639096"/>
                </a:lnTo>
                <a:lnTo>
                  <a:pt x="2035154" y="615529"/>
                </a:lnTo>
                <a:lnTo>
                  <a:pt x="2077616" y="592336"/>
                </a:lnTo>
                <a:lnTo>
                  <a:pt x="2120310" y="569517"/>
                </a:lnTo>
                <a:lnTo>
                  <a:pt x="2163234" y="547076"/>
                </a:lnTo>
                <a:lnTo>
                  <a:pt x="2206387" y="525016"/>
                </a:lnTo>
                <a:lnTo>
                  <a:pt x="2249766" y="503337"/>
                </a:lnTo>
                <a:lnTo>
                  <a:pt x="2293368" y="482042"/>
                </a:lnTo>
                <a:lnTo>
                  <a:pt x="2337192" y="461134"/>
                </a:lnTo>
                <a:lnTo>
                  <a:pt x="2381236" y="440614"/>
                </a:lnTo>
                <a:lnTo>
                  <a:pt x="2425496" y="420486"/>
                </a:lnTo>
                <a:lnTo>
                  <a:pt x="2469972" y="400750"/>
                </a:lnTo>
                <a:lnTo>
                  <a:pt x="2514660" y="381410"/>
                </a:lnTo>
                <a:lnTo>
                  <a:pt x="2559559" y="362468"/>
                </a:lnTo>
                <a:lnTo>
                  <a:pt x="2604666" y="343925"/>
                </a:lnTo>
                <a:lnTo>
                  <a:pt x="2649979" y="325784"/>
                </a:lnTo>
                <a:lnTo>
                  <a:pt x="2695496" y="308048"/>
                </a:lnTo>
                <a:lnTo>
                  <a:pt x="2741215" y="290718"/>
                </a:lnTo>
                <a:lnTo>
                  <a:pt x="2787133" y="273796"/>
                </a:lnTo>
                <a:lnTo>
                  <a:pt x="2833248" y="257285"/>
                </a:lnTo>
                <a:lnTo>
                  <a:pt x="2879558" y="241188"/>
                </a:lnTo>
                <a:lnTo>
                  <a:pt x="2926061" y="225505"/>
                </a:lnTo>
                <a:lnTo>
                  <a:pt x="2972755" y="210240"/>
                </a:lnTo>
                <a:lnTo>
                  <a:pt x="3019636" y="195395"/>
                </a:lnTo>
                <a:lnTo>
                  <a:pt x="3066704" y="180972"/>
                </a:lnTo>
                <a:lnTo>
                  <a:pt x="3113956" y="166973"/>
                </a:lnTo>
                <a:lnTo>
                  <a:pt x="3161390" y="153400"/>
                </a:lnTo>
                <a:lnTo>
                  <a:pt x="3209003" y="140256"/>
                </a:lnTo>
                <a:lnTo>
                  <a:pt x="3304758" y="115262"/>
                </a:lnTo>
                <a:lnTo>
                  <a:pt x="3401205" y="92009"/>
                </a:lnTo>
                <a:lnTo>
                  <a:pt x="3498326" y="70515"/>
                </a:lnTo>
                <a:lnTo>
                  <a:pt x="3596102" y="50797"/>
                </a:lnTo>
                <a:lnTo>
                  <a:pt x="3694516" y="32873"/>
                </a:lnTo>
                <a:lnTo>
                  <a:pt x="3793551" y="16761"/>
                </a:lnTo>
                <a:lnTo>
                  <a:pt x="3893188" y="2479"/>
                </a:lnTo>
                <a:lnTo>
                  <a:pt x="3912425" y="0"/>
                </a:lnTo>
                <a:close/>
              </a:path>
            </a:pathLst>
          </a:custGeom>
          <a:solidFill>
            <a:schemeClr val="bg2"/>
          </a:solidFill>
        </p:spPr>
        <p:txBody>
          <a:bodyPr wrap="square" lIns="0" tIns="0" rIns="0" bIns="0" rtlCol="0"/>
          <a:lstStyle/>
          <a:p>
            <a:endParaRPr sz="475"/>
          </a:p>
        </p:txBody>
      </p:sp>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p:txBody>
      </p:sp>
      <p:sp>
        <p:nvSpPr>
          <p:cNvPr id="4" name="Espace réservé de la date 3"/>
          <p:cNvSpPr>
            <a:spLocks noGrp="1"/>
          </p:cNvSpPr>
          <p:nvPr>
            <p:ph type="dt" sz="half" idx="10"/>
          </p:nvPr>
        </p:nvSpPr>
        <p:spPr>
          <a:xfrm>
            <a:off x="628687" y="4767616"/>
            <a:ext cx="1010000" cy="273750"/>
          </a:xfrm>
          <a:prstGeom prst="rect">
            <a:avLst/>
          </a:prstGeom>
        </p:spPr>
        <p:txBody>
          <a:bodyPr/>
          <a:lstStyle/>
          <a:p>
            <a:r>
              <a:rPr lang="fr-FR"/>
              <a:t>16/07/2020</a:t>
            </a:r>
          </a:p>
        </p:txBody>
      </p:sp>
      <p:sp>
        <p:nvSpPr>
          <p:cNvPr id="5" name="Espace réservé du pied de page 4"/>
          <p:cNvSpPr>
            <a:spLocks noGrp="1"/>
          </p:cNvSpPr>
          <p:nvPr>
            <p:ph type="ftr" sz="quarter" idx="11"/>
          </p:nvPr>
        </p:nvSpPr>
        <p:spPr/>
        <p:txBody>
          <a:bodyPr/>
          <a:lstStyle/>
          <a:p>
            <a:r>
              <a:rPr lang="fr-FR"/>
              <a:t>LATMOS 2020</a:t>
            </a:r>
          </a:p>
        </p:txBody>
      </p:sp>
      <p:sp>
        <p:nvSpPr>
          <p:cNvPr id="6" name="Espace réservé du numéro de diapositive 5"/>
          <p:cNvSpPr>
            <a:spLocks noGrp="1"/>
          </p:cNvSpPr>
          <p:nvPr>
            <p:ph type="sldNum" sz="quarter" idx="12"/>
          </p:nvPr>
        </p:nvSpPr>
        <p:spPr/>
        <p:txBody>
          <a:bodyPr/>
          <a:lstStyle/>
          <a:p>
            <a:fld id="{85992520-A7A6-457A-B94D-10F01609E0CA}" type="slidenum">
              <a:rPr lang="fr-FR" smtClean="0"/>
              <a:t>‹#›</a:t>
            </a:fld>
            <a:endParaRPr lang="fr-FR"/>
          </a:p>
        </p:txBody>
      </p:sp>
    </p:spTree>
    <p:extLst>
      <p:ext uri="{BB962C8B-B14F-4D97-AF65-F5344CB8AC3E}">
        <p14:creationId xmlns:p14="http://schemas.microsoft.com/office/powerpoint/2010/main" val="30139333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object 3"/>
          <p:cNvSpPr/>
          <p:nvPr userDrawn="1"/>
        </p:nvSpPr>
        <p:spPr>
          <a:xfrm>
            <a:off x="0" y="0"/>
            <a:ext cx="3028746" cy="1268295"/>
          </a:xfrm>
          <a:custGeom>
            <a:avLst/>
            <a:gdLst/>
            <a:ahLst/>
            <a:cxnLst/>
            <a:rect l="l" t="t" r="r" b="b"/>
            <a:pathLst>
              <a:path w="3912870" h="2605405">
                <a:moveTo>
                  <a:pt x="3912425" y="0"/>
                </a:moveTo>
                <a:lnTo>
                  <a:pt x="0" y="0"/>
                </a:lnTo>
                <a:lnTo>
                  <a:pt x="0" y="2605330"/>
                </a:lnTo>
                <a:lnTo>
                  <a:pt x="21518" y="2568656"/>
                </a:lnTo>
                <a:lnTo>
                  <a:pt x="46329" y="2527236"/>
                </a:lnTo>
                <a:lnTo>
                  <a:pt x="71504" y="2486061"/>
                </a:lnTo>
                <a:lnTo>
                  <a:pt x="97040" y="2445132"/>
                </a:lnTo>
                <a:lnTo>
                  <a:pt x="122934" y="2404453"/>
                </a:lnTo>
                <a:lnTo>
                  <a:pt x="149186" y="2364025"/>
                </a:lnTo>
                <a:lnTo>
                  <a:pt x="175792" y="2323851"/>
                </a:lnTo>
                <a:lnTo>
                  <a:pt x="202751" y="2283932"/>
                </a:lnTo>
                <a:lnTo>
                  <a:pt x="230059" y="2244272"/>
                </a:lnTo>
                <a:lnTo>
                  <a:pt x="257716" y="2204871"/>
                </a:lnTo>
                <a:lnTo>
                  <a:pt x="285718" y="2165733"/>
                </a:lnTo>
                <a:lnTo>
                  <a:pt x="314064" y="2126859"/>
                </a:lnTo>
                <a:lnTo>
                  <a:pt x="342750" y="2088253"/>
                </a:lnTo>
                <a:lnTo>
                  <a:pt x="371777" y="2049915"/>
                </a:lnTo>
                <a:lnTo>
                  <a:pt x="401139" y="2011848"/>
                </a:lnTo>
                <a:lnTo>
                  <a:pt x="430837" y="1974055"/>
                </a:lnTo>
                <a:lnTo>
                  <a:pt x="460867" y="1936538"/>
                </a:lnTo>
                <a:lnTo>
                  <a:pt x="491227" y="1899299"/>
                </a:lnTo>
                <a:lnTo>
                  <a:pt x="521915" y="1862339"/>
                </a:lnTo>
                <a:lnTo>
                  <a:pt x="552929" y="1825663"/>
                </a:lnTo>
                <a:lnTo>
                  <a:pt x="584266" y="1789270"/>
                </a:lnTo>
                <a:lnTo>
                  <a:pt x="615925" y="1753164"/>
                </a:lnTo>
                <a:lnTo>
                  <a:pt x="647902" y="1717348"/>
                </a:lnTo>
                <a:lnTo>
                  <a:pt x="680197" y="1681822"/>
                </a:lnTo>
                <a:lnTo>
                  <a:pt x="712806" y="1646590"/>
                </a:lnTo>
                <a:lnTo>
                  <a:pt x="745728" y="1611654"/>
                </a:lnTo>
                <a:lnTo>
                  <a:pt x="778960" y="1577015"/>
                </a:lnTo>
                <a:lnTo>
                  <a:pt x="812500" y="1542676"/>
                </a:lnTo>
                <a:lnTo>
                  <a:pt x="846346" y="1508640"/>
                </a:lnTo>
                <a:lnTo>
                  <a:pt x="880495" y="1474908"/>
                </a:lnTo>
                <a:lnTo>
                  <a:pt x="914946" y="1441483"/>
                </a:lnTo>
                <a:lnTo>
                  <a:pt x="949696" y="1408367"/>
                </a:lnTo>
                <a:lnTo>
                  <a:pt x="984743" y="1375562"/>
                </a:lnTo>
                <a:lnTo>
                  <a:pt x="1020085" y="1343070"/>
                </a:lnTo>
                <a:lnTo>
                  <a:pt x="1055719" y="1310894"/>
                </a:lnTo>
                <a:lnTo>
                  <a:pt x="1091643" y="1279035"/>
                </a:lnTo>
                <a:lnTo>
                  <a:pt x="1127856" y="1247497"/>
                </a:lnTo>
                <a:lnTo>
                  <a:pt x="1164354" y="1216281"/>
                </a:lnTo>
                <a:lnTo>
                  <a:pt x="1201136" y="1185389"/>
                </a:lnTo>
                <a:lnTo>
                  <a:pt x="1238200" y="1154824"/>
                </a:lnTo>
                <a:lnTo>
                  <a:pt x="1275542" y="1124588"/>
                </a:lnTo>
                <a:lnTo>
                  <a:pt x="1313162" y="1094683"/>
                </a:lnTo>
                <a:lnTo>
                  <a:pt x="1351056" y="1065111"/>
                </a:lnTo>
                <a:lnTo>
                  <a:pt x="1389223" y="1035874"/>
                </a:lnTo>
                <a:lnTo>
                  <a:pt x="1427661" y="1006976"/>
                </a:lnTo>
                <a:lnTo>
                  <a:pt x="1466366" y="978417"/>
                </a:lnTo>
                <a:lnTo>
                  <a:pt x="1505337" y="950200"/>
                </a:lnTo>
                <a:lnTo>
                  <a:pt x="1544572" y="922328"/>
                </a:lnTo>
                <a:lnTo>
                  <a:pt x="1584069" y="894803"/>
                </a:lnTo>
                <a:lnTo>
                  <a:pt x="1623825" y="867626"/>
                </a:lnTo>
                <a:lnTo>
                  <a:pt x="1663838" y="840800"/>
                </a:lnTo>
                <a:lnTo>
                  <a:pt x="1704105" y="814327"/>
                </a:lnTo>
                <a:lnTo>
                  <a:pt x="1744626" y="788210"/>
                </a:lnTo>
                <a:lnTo>
                  <a:pt x="1785396" y="762451"/>
                </a:lnTo>
                <a:lnTo>
                  <a:pt x="1826415" y="737051"/>
                </a:lnTo>
                <a:lnTo>
                  <a:pt x="1867680" y="712014"/>
                </a:lnTo>
                <a:lnTo>
                  <a:pt x="1909188" y="687341"/>
                </a:lnTo>
                <a:lnTo>
                  <a:pt x="1950938" y="663034"/>
                </a:lnTo>
                <a:lnTo>
                  <a:pt x="1992928" y="639096"/>
                </a:lnTo>
                <a:lnTo>
                  <a:pt x="2035154" y="615529"/>
                </a:lnTo>
                <a:lnTo>
                  <a:pt x="2077616" y="592336"/>
                </a:lnTo>
                <a:lnTo>
                  <a:pt x="2120310" y="569517"/>
                </a:lnTo>
                <a:lnTo>
                  <a:pt x="2163234" y="547076"/>
                </a:lnTo>
                <a:lnTo>
                  <a:pt x="2206387" y="525016"/>
                </a:lnTo>
                <a:lnTo>
                  <a:pt x="2249766" y="503337"/>
                </a:lnTo>
                <a:lnTo>
                  <a:pt x="2293368" y="482042"/>
                </a:lnTo>
                <a:lnTo>
                  <a:pt x="2337192" y="461134"/>
                </a:lnTo>
                <a:lnTo>
                  <a:pt x="2381236" y="440614"/>
                </a:lnTo>
                <a:lnTo>
                  <a:pt x="2425496" y="420486"/>
                </a:lnTo>
                <a:lnTo>
                  <a:pt x="2469972" y="400750"/>
                </a:lnTo>
                <a:lnTo>
                  <a:pt x="2514660" y="381410"/>
                </a:lnTo>
                <a:lnTo>
                  <a:pt x="2559559" y="362468"/>
                </a:lnTo>
                <a:lnTo>
                  <a:pt x="2604666" y="343925"/>
                </a:lnTo>
                <a:lnTo>
                  <a:pt x="2649979" y="325784"/>
                </a:lnTo>
                <a:lnTo>
                  <a:pt x="2695496" y="308048"/>
                </a:lnTo>
                <a:lnTo>
                  <a:pt x="2741215" y="290718"/>
                </a:lnTo>
                <a:lnTo>
                  <a:pt x="2787133" y="273796"/>
                </a:lnTo>
                <a:lnTo>
                  <a:pt x="2833248" y="257285"/>
                </a:lnTo>
                <a:lnTo>
                  <a:pt x="2879558" y="241188"/>
                </a:lnTo>
                <a:lnTo>
                  <a:pt x="2926061" y="225505"/>
                </a:lnTo>
                <a:lnTo>
                  <a:pt x="2972755" y="210240"/>
                </a:lnTo>
                <a:lnTo>
                  <a:pt x="3019636" y="195395"/>
                </a:lnTo>
                <a:lnTo>
                  <a:pt x="3066704" y="180972"/>
                </a:lnTo>
                <a:lnTo>
                  <a:pt x="3113956" y="166973"/>
                </a:lnTo>
                <a:lnTo>
                  <a:pt x="3161390" y="153400"/>
                </a:lnTo>
                <a:lnTo>
                  <a:pt x="3209003" y="140256"/>
                </a:lnTo>
                <a:lnTo>
                  <a:pt x="3304758" y="115262"/>
                </a:lnTo>
                <a:lnTo>
                  <a:pt x="3401205" y="92009"/>
                </a:lnTo>
                <a:lnTo>
                  <a:pt x="3498326" y="70515"/>
                </a:lnTo>
                <a:lnTo>
                  <a:pt x="3596102" y="50797"/>
                </a:lnTo>
                <a:lnTo>
                  <a:pt x="3694516" y="32873"/>
                </a:lnTo>
                <a:lnTo>
                  <a:pt x="3793551" y="16761"/>
                </a:lnTo>
                <a:lnTo>
                  <a:pt x="3893188" y="2479"/>
                </a:lnTo>
                <a:lnTo>
                  <a:pt x="3912425" y="0"/>
                </a:lnTo>
                <a:close/>
              </a:path>
            </a:pathLst>
          </a:custGeom>
          <a:solidFill>
            <a:schemeClr val="bg2"/>
          </a:solidFill>
        </p:spPr>
        <p:txBody>
          <a:bodyPr wrap="square" lIns="0" tIns="0" rIns="0" bIns="0" rtlCol="0"/>
          <a:lstStyle/>
          <a:p>
            <a:endParaRPr sz="475"/>
          </a:p>
        </p:txBody>
      </p:sp>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628687" y="1369591"/>
            <a:ext cx="3902712" cy="3263243"/>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p:txBody>
      </p:sp>
      <p:sp>
        <p:nvSpPr>
          <p:cNvPr id="4" name="Espace réservé du contenu 3"/>
          <p:cNvSpPr>
            <a:spLocks noGrp="1"/>
          </p:cNvSpPr>
          <p:nvPr>
            <p:ph sz="half" idx="2"/>
          </p:nvPr>
        </p:nvSpPr>
        <p:spPr>
          <a:xfrm>
            <a:off x="4611764" y="1369591"/>
            <a:ext cx="3903549" cy="3263243"/>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p:txBody>
      </p:sp>
      <p:sp>
        <p:nvSpPr>
          <p:cNvPr id="5" name="Espace réservé de la date 4"/>
          <p:cNvSpPr>
            <a:spLocks noGrp="1"/>
          </p:cNvSpPr>
          <p:nvPr>
            <p:ph type="dt" sz="half" idx="10"/>
          </p:nvPr>
        </p:nvSpPr>
        <p:spPr>
          <a:xfrm>
            <a:off x="628687" y="4767616"/>
            <a:ext cx="1010000" cy="273750"/>
          </a:xfrm>
          <a:prstGeom prst="rect">
            <a:avLst/>
          </a:prstGeom>
        </p:spPr>
        <p:txBody>
          <a:bodyPr/>
          <a:lstStyle/>
          <a:p>
            <a:r>
              <a:rPr lang="fr-FR"/>
              <a:t>16/07/2020</a:t>
            </a:r>
          </a:p>
        </p:txBody>
      </p:sp>
      <p:sp>
        <p:nvSpPr>
          <p:cNvPr id="6" name="Espace réservé du pied de page 5"/>
          <p:cNvSpPr>
            <a:spLocks noGrp="1"/>
          </p:cNvSpPr>
          <p:nvPr>
            <p:ph type="ftr" sz="quarter" idx="11"/>
          </p:nvPr>
        </p:nvSpPr>
        <p:spPr/>
        <p:txBody>
          <a:bodyPr/>
          <a:lstStyle/>
          <a:p>
            <a:r>
              <a:rPr lang="fr-FR"/>
              <a:t>LATMOS 2020</a:t>
            </a:r>
          </a:p>
        </p:txBody>
      </p:sp>
      <p:sp>
        <p:nvSpPr>
          <p:cNvPr id="7" name="Espace réservé du numéro de diapositive 6"/>
          <p:cNvSpPr>
            <a:spLocks noGrp="1"/>
          </p:cNvSpPr>
          <p:nvPr>
            <p:ph type="sldNum" sz="quarter" idx="12"/>
          </p:nvPr>
        </p:nvSpPr>
        <p:spPr/>
        <p:txBody>
          <a:bodyPr/>
          <a:lstStyle/>
          <a:p>
            <a:fld id="{85992520-A7A6-457A-B94D-10F01609E0CA}" type="slidenum">
              <a:rPr lang="fr-FR" smtClean="0"/>
              <a:t>‹#›</a:t>
            </a:fld>
            <a:endParaRPr lang="fr-FR"/>
          </a:p>
        </p:txBody>
      </p:sp>
    </p:spTree>
    <p:extLst>
      <p:ext uri="{BB962C8B-B14F-4D97-AF65-F5344CB8AC3E}">
        <p14:creationId xmlns:p14="http://schemas.microsoft.com/office/powerpoint/2010/main" val="15457475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sp>
        <p:nvSpPr>
          <p:cNvPr id="10" name="object 3"/>
          <p:cNvSpPr/>
          <p:nvPr userDrawn="1"/>
        </p:nvSpPr>
        <p:spPr>
          <a:xfrm>
            <a:off x="0" y="0"/>
            <a:ext cx="3028746" cy="1268295"/>
          </a:xfrm>
          <a:custGeom>
            <a:avLst/>
            <a:gdLst/>
            <a:ahLst/>
            <a:cxnLst/>
            <a:rect l="l" t="t" r="r" b="b"/>
            <a:pathLst>
              <a:path w="3912870" h="2605405">
                <a:moveTo>
                  <a:pt x="3912425" y="0"/>
                </a:moveTo>
                <a:lnTo>
                  <a:pt x="0" y="0"/>
                </a:lnTo>
                <a:lnTo>
                  <a:pt x="0" y="2605330"/>
                </a:lnTo>
                <a:lnTo>
                  <a:pt x="21518" y="2568656"/>
                </a:lnTo>
                <a:lnTo>
                  <a:pt x="46329" y="2527236"/>
                </a:lnTo>
                <a:lnTo>
                  <a:pt x="71504" y="2486061"/>
                </a:lnTo>
                <a:lnTo>
                  <a:pt x="97040" y="2445132"/>
                </a:lnTo>
                <a:lnTo>
                  <a:pt x="122934" y="2404453"/>
                </a:lnTo>
                <a:lnTo>
                  <a:pt x="149186" y="2364025"/>
                </a:lnTo>
                <a:lnTo>
                  <a:pt x="175792" y="2323851"/>
                </a:lnTo>
                <a:lnTo>
                  <a:pt x="202751" y="2283932"/>
                </a:lnTo>
                <a:lnTo>
                  <a:pt x="230059" y="2244272"/>
                </a:lnTo>
                <a:lnTo>
                  <a:pt x="257716" y="2204871"/>
                </a:lnTo>
                <a:lnTo>
                  <a:pt x="285718" y="2165733"/>
                </a:lnTo>
                <a:lnTo>
                  <a:pt x="314064" y="2126859"/>
                </a:lnTo>
                <a:lnTo>
                  <a:pt x="342750" y="2088253"/>
                </a:lnTo>
                <a:lnTo>
                  <a:pt x="371777" y="2049915"/>
                </a:lnTo>
                <a:lnTo>
                  <a:pt x="401139" y="2011848"/>
                </a:lnTo>
                <a:lnTo>
                  <a:pt x="430837" y="1974055"/>
                </a:lnTo>
                <a:lnTo>
                  <a:pt x="460867" y="1936538"/>
                </a:lnTo>
                <a:lnTo>
                  <a:pt x="491227" y="1899299"/>
                </a:lnTo>
                <a:lnTo>
                  <a:pt x="521915" y="1862339"/>
                </a:lnTo>
                <a:lnTo>
                  <a:pt x="552929" y="1825663"/>
                </a:lnTo>
                <a:lnTo>
                  <a:pt x="584266" y="1789270"/>
                </a:lnTo>
                <a:lnTo>
                  <a:pt x="615925" y="1753164"/>
                </a:lnTo>
                <a:lnTo>
                  <a:pt x="647902" y="1717348"/>
                </a:lnTo>
                <a:lnTo>
                  <a:pt x="680197" y="1681822"/>
                </a:lnTo>
                <a:lnTo>
                  <a:pt x="712806" y="1646590"/>
                </a:lnTo>
                <a:lnTo>
                  <a:pt x="745728" y="1611654"/>
                </a:lnTo>
                <a:lnTo>
                  <a:pt x="778960" y="1577015"/>
                </a:lnTo>
                <a:lnTo>
                  <a:pt x="812500" y="1542676"/>
                </a:lnTo>
                <a:lnTo>
                  <a:pt x="846346" y="1508640"/>
                </a:lnTo>
                <a:lnTo>
                  <a:pt x="880495" y="1474908"/>
                </a:lnTo>
                <a:lnTo>
                  <a:pt x="914946" y="1441483"/>
                </a:lnTo>
                <a:lnTo>
                  <a:pt x="949696" y="1408367"/>
                </a:lnTo>
                <a:lnTo>
                  <a:pt x="984743" y="1375562"/>
                </a:lnTo>
                <a:lnTo>
                  <a:pt x="1020085" y="1343070"/>
                </a:lnTo>
                <a:lnTo>
                  <a:pt x="1055719" y="1310894"/>
                </a:lnTo>
                <a:lnTo>
                  <a:pt x="1091643" y="1279035"/>
                </a:lnTo>
                <a:lnTo>
                  <a:pt x="1127856" y="1247497"/>
                </a:lnTo>
                <a:lnTo>
                  <a:pt x="1164354" y="1216281"/>
                </a:lnTo>
                <a:lnTo>
                  <a:pt x="1201136" y="1185389"/>
                </a:lnTo>
                <a:lnTo>
                  <a:pt x="1238200" y="1154824"/>
                </a:lnTo>
                <a:lnTo>
                  <a:pt x="1275542" y="1124588"/>
                </a:lnTo>
                <a:lnTo>
                  <a:pt x="1313162" y="1094683"/>
                </a:lnTo>
                <a:lnTo>
                  <a:pt x="1351056" y="1065111"/>
                </a:lnTo>
                <a:lnTo>
                  <a:pt x="1389223" y="1035874"/>
                </a:lnTo>
                <a:lnTo>
                  <a:pt x="1427661" y="1006976"/>
                </a:lnTo>
                <a:lnTo>
                  <a:pt x="1466366" y="978417"/>
                </a:lnTo>
                <a:lnTo>
                  <a:pt x="1505337" y="950200"/>
                </a:lnTo>
                <a:lnTo>
                  <a:pt x="1544572" y="922328"/>
                </a:lnTo>
                <a:lnTo>
                  <a:pt x="1584069" y="894803"/>
                </a:lnTo>
                <a:lnTo>
                  <a:pt x="1623825" y="867626"/>
                </a:lnTo>
                <a:lnTo>
                  <a:pt x="1663838" y="840800"/>
                </a:lnTo>
                <a:lnTo>
                  <a:pt x="1704105" y="814327"/>
                </a:lnTo>
                <a:lnTo>
                  <a:pt x="1744626" y="788210"/>
                </a:lnTo>
                <a:lnTo>
                  <a:pt x="1785396" y="762451"/>
                </a:lnTo>
                <a:lnTo>
                  <a:pt x="1826415" y="737051"/>
                </a:lnTo>
                <a:lnTo>
                  <a:pt x="1867680" y="712014"/>
                </a:lnTo>
                <a:lnTo>
                  <a:pt x="1909188" y="687341"/>
                </a:lnTo>
                <a:lnTo>
                  <a:pt x="1950938" y="663034"/>
                </a:lnTo>
                <a:lnTo>
                  <a:pt x="1992928" y="639096"/>
                </a:lnTo>
                <a:lnTo>
                  <a:pt x="2035154" y="615529"/>
                </a:lnTo>
                <a:lnTo>
                  <a:pt x="2077616" y="592336"/>
                </a:lnTo>
                <a:lnTo>
                  <a:pt x="2120310" y="569517"/>
                </a:lnTo>
                <a:lnTo>
                  <a:pt x="2163234" y="547076"/>
                </a:lnTo>
                <a:lnTo>
                  <a:pt x="2206387" y="525016"/>
                </a:lnTo>
                <a:lnTo>
                  <a:pt x="2249766" y="503337"/>
                </a:lnTo>
                <a:lnTo>
                  <a:pt x="2293368" y="482042"/>
                </a:lnTo>
                <a:lnTo>
                  <a:pt x="2337192" y="461134"/>
                </a:lnTo>
                <a:lnTo>
                  <a:pt x="2381236" y="440614"/>
                </a:lnTo>
                <a:lnTo>
                  <a:pt x="2425496" y="420486"/>
                </a:lnTo>
                <a:lnTo>
                  <a:pt x="2469972" y="400750"/>
                </a:lnTo>
                <a:lnTo>
                  <a:pt x="2514660" y="381410"/>
                </a:lnTo>
                <a:lnTo>
                  <a:pt x="2559559" y="362468"/>
                </a:lnTo>
                <a:lnTo>
                  <a:pt x="2604666" y="343925"/>
                </a:lnTo>
                <a:lnTo>
                  <a:pt x="2649979" y="325784"/>
                </a:lnTo>
                <a:lnTo>
                  <a:pt x="2695496" y="308048"/>
                </a:lnTo>
                <a:lnTo>
                  <a:pt x="2741215" y="290718"/>
                </a:lnTo>
                <a:lnTo>
                  <a:pt x="2787133" y="273796"/>
                </a:lnTo>
                <a:lnTo>
                  <a:pt x="2833248" y="257285"/>
                </a:lnTo>
                <a:lnTo>
                  <a:pt x="2879558" y="241188"/>
                </a:lnTo>
                <a:lnTo>
                  <a:pt x="2926061" y="225505"/>
                </a:lnTo>
                <a:lnTo>
                  <a:pt x="2972755" y="210240"/>
                </a:lnTo>
                <a:lnTo>
                  <a:pt x="3019636" y="195395"/>
                </a:lnTo>
                <a:lnTo>
                  <a:pt x="3066704" y="180972"/>
                </a:lnTo>
                <a:lnTo>
                  <a:pt x="3113956" y="166973"/>
                </a:lnTo>
                <a:lnTo>
                  <a:pt x="3161390" y="153400"/>
                </a:lnTo>
                <a:lnTo>
                  <a:pt x="3209003" y="140256"/>
                </a:lnTo>
                <a:lnTo>
                  <a:pt x="3304758" y="115262"/>
                </a:lnTo>
                <a:lnTo>
                  <a:pt x="3401205" y="92009"/>
                </a:lnTo>
                <a:lnTo>
                  <a:pt x="3498326" y="70515"/>
                </a:lnTo>
                <a:lnTo>
                  <a:pt x="3596102" y="50797"/>
                </a:lnTo>
                <a:lnTo>
                  <a:pt x="3694516" y="32873"/>
                </a:lnTo>
                <a:lnTo>
                  <a:pt x="3793551" y="16761"/>
                </a:lnTo>
                <a:lnTo>
                  <a:pt x="3893188" y="2479"/>
                </a:lnTo>
                <a:lnTo>
                  <a:pt x="3912425" y="0"/>
                </a:lnTo>
                <a:close/>
              </a:path>
            </a:pathLst>
          </a:custGeom>
          <a:solidFill>
            <a:schemeClr val="bg2"/>
          </a:solidFill>
        </p:spPr>
        <p:txBody>
          <a:bodyPr wrap="square" lIns="0" tIns="0" rIns="0" bIns="0" rtlCol="0"/>
          <a:lstStyle/>
          <a:p>
            <a:endParaRPr sz="475"/>
          </a:p>
        </p:txBody>
      </p:sp>
      <p:sp>
        <p:nvSpPr>
          <p:cNvPr id="2" name="Titre 1"/>
          <p:cNvSpPr>
            <a:spLocks noGrp="1"/>
          </p:cNvSpPr>
          <p:nvPr>
            <p:ph type="title"/>
          </p:nvPr>
        </p:nvSpPr>
        <p:spPr>
          <a:xfrm>
            <a:off x="629524" y="273751"/>
            <a:ext cx="7886627" cy="994544"/>
          </a:xfrm>
        </p:spPr>
        <p:txBody>
          <a:bodyPr/>
          <a:lstStyle/>
          <a:p>
            <a:r>
              <a:rPr lang="fr-FR"/>
              <a:t>Modifiez le style du titre</a:t>
            </a:r>
          </a:p>
        </p:txBody>
      </p:sp>
      <p:sp>
        <p:nvSpPr>
          <p:cNvPr id="3" name="Espace réservé du texte 2"/>
          <p:cNvSpPr>
            <a:spLocks noGrp="1"/>
          </p:cNvSpPr>
          <p:nvPr>
            <p:ph type="body" idx="1"/>
          </p:nvPr>
        </p:nvSpPr>
        <p:spPr>
          <a:xfrm>
            <a:off x="629524" y="1260761"/>
            <a:ext cx="3868390" cy="417656"/>
          </a:xfrm>
        </p:spPr>
        <p:txBody>
          <a:bodyPr anchor="ctr" anchorCtr="0">
            <a:normAutofit/>
          </a:bodyPr>
          <a:lstStyle>
            <a:lvl1pPr marL="0" indent="0" algn="ctr">
              <a:buNone/>
              <a:defRPr sz="1266" b="1">
                <a:solidFill>
                  <a:schemeClr val="tx2"/>
                </a:solidFill>
                <a:latin typeface="+mj-lt"/>
              </a:defRPr>
            </a:lvl1pPr>
            <a:lvl2pPr marL="241082" indent="0">
              <a:buNone/>
              <a:defRPr sz="1055" b="1"/>
            </a:lvl2pPr>
            <a:lvl3pPr marL="482163" indent="0">
              <a:buNone/>
              <a:defRPr sz="949" b="1"/>
            </a:lvl3pPr>
            <a:lvl4pPr marL="723245" indent="0">
              <a:buNone/>
              <a:defRPr sz="844" b="1"/>
            </a:lvl4pPr>
            <a:lvl5pPr marL="964326" indent="0">
              <a:buNone/>
              <a:defRPr sz="844" b="1"/>
            </a:lvl5pPr>
            <a:lvl6pPr marL="1205408" indent="0">
              <a:buNone/>
              <a:defRPr sz="844" b="1"/>
            </a:lvl6pPr>
            <a:lvl7pPr marL="1446489" indent="0">
              <a:buNone/>
              <a:defRPr sz="844" b="1"/>
            </a:lvl7pPr>
            <a:lvl8pPr marL="1687571" indent="0">
              <a:buNone/>
              <a:defRPr sz="844" b="1"/>
            </a:lvl8pPr>
            <a:lvl9pPr marL="1928652" indent="0">
              <a:buNone/>
              <a:defRPr sz="844" b="1"/>
            </a:lvl9pPr>
          </a:lstStyle>
          <a:p>
            <a:pPr lvl="0"/>
            <a:r>
              <a:rPr lang="fr-FR"/>
              <a:t>Modifier les styles du texte du masque</a:t>
            </a:r>
          </a:p>
        </p:txBody>
      </p:sp>
      <p:sp>
        <p:nvSpPr>
          <p:cNvPr id="4" name="Espace réservé du contenu 3"/>
          <p:cNvSpPr>
            <a:spLocks noGrp="1"/>
          </p:cNvSpPr>
          <p:nvPr>
            <p:ph sz="half" idx="2"/>
          </p:nvPr>
        </p:nvSpPr>
        <p:spPr>
          <a:xfrm>
            <a:off x="629524" y="1803990"/>
            <a:ext cx="3868390" cy="2838052"/>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p:txBody>
      </p:sp>
      <p:sp>
        <p:nvSpPr>
          <p:cNvPr id="6" name="Espace réservé du contenu 5"/>
          <p:cNvSpPr>
            <a:spLocks noGrp="1"/>
          </p:cNvSpPr>
          <p:nvPr>
            <p:ph sz="quarter" idx="4"/>
          </p:nvPr>
        </p:nvSpPr>
        <p:spPr>
          <a:xfrm>
            <a:off x="4629344" y="1803990"/>
            <a:ext cx="3886807" cy="2838052"/>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p:txBody>
      </p:sp>
      <p:sp>
        <p:nvSpPr>
          <p:cNvPr id="7" name="Espace réservé de la date 6"/>
          <p:cNvSpPr>
            <a:spLocks noGrp="1"/>
          </p:cNvSpPr>
          <p:nvPr>
            <p:ph type="dt" sz="half" idx="10"/>
          </p:nvPr>
        </p:nvSpPr>
        <p:spPr>
          <a:xfrm>
            <a:off x="628687" y="4767616"/>
            <a:ext cx="1010000" cy="273750"/>
          </a:xfrm>
          <a:prstGeom prst="rect">
            <a:avLst/>
          </a:prstGeom>
        </p:spPr>
        <p:txBody>
          <a:bodyPr/>
          <a:lstStyle/>
          <a:p>
            <a:r>
              <a:rPr lang="fr-FR"/>
              <a:t>16/07/2020</a:t>
            </a:r>
          </a:p>
        </p:txBody>
      </p:sp>
      <p:sp>
        <p:nvSpPr>
          <p:cNvPr id="8" name="Espace réservé du pied de page 7"/>
          <p:cNvSpPr>
            <a:spLocks noGrp="1"/>
          </p:cNvSpPr>
          <p:nvPr>
            <p:ph type="ftr" sz="quarter" idx="11"/>
          </p:nvPr>
        </p:nvSpPr>
        <p:spPr/>
        <p:txBody>
          <a:bodyPr/>
          <a:lstStyle/>
          <a:p>
            <a:r>
              <a:rPr lang="fr-FR"/>
              <a:t>LATMOS 2020</a:t>
            </a:r>
          </a:p>
        </p:txBody>
      </p:sp>
      <p:sp>
        <p:nvSpPr>
          <p:cNvPr id="9" name="Espace réservé du numéro de diapositive 8"/>
          <p:cNvSpPr>
            <a:spLocks noGrp="1"/>
          </p:cNvSpPr>
          <p:nvPr>
            <p:ph type="sldNum" sz="quarter" idx="12"/>
          </p:nvPr>
        </p:nvSpPr>
        <p:spPr/>
        <p:txBody>
          <a:bodyPr/>
          <a:lstStyle/>
          <a:p>
            <a:fld id="{85992520-A7A6-457A-B94D-10F01609E0CA}" type="slidenum">
              <a:rPr lang="fr-FR" smtClean="0"/>
              <a:t>‹#›</a:t>
            </a:fld>
            <a:endParaRPr lang="fr-FR"/>
          </a:p>
        </p:txBody>
      </p:sp>
      <p:sp>
        <p:nvSpPr>
          <p:cNvPr id="11" name="Espace réservé du texte 2"/>
          <p:cNvSpPr>
            <a:spLocks noGrp="1"/>
          </p:cNvSpPr>
          <p:nvPr>
            <p:ph type="body" idx="13"/>
          </p:nvPr>
        </p:nvSpPr>
        <p:spPr>
          <a:xfrm>
            <a:off x="4639952" y="1260760"/>
            <a:ext cx="3868390" cy="417656"/>
          </a:xfrm>
        </p:spPr>
        <p:txBody>
          <a:bodyPr anchor="ctr" anchorCtr="0">
            <a:normAutofit/>
          </a:bodyPr>
          <a:lstStyle>
            <a:lvl1pPr marL="0" indent="0" algn="ctr">
              <a:buNone/>
              <a:defRPr sz="1266" b="1">
                <a:solidFill>
                  <a:schemeClr val="tx2"/>
                </a:solidFill>
                <a:latin typeface="+mj-lt"/>
              </a:defRPr>
            </a:lvl1pPr>
            <a:lvl2pPr marL="241082" indent="0">
              <a:buNone/>
              <a:defRPr sz="1055" b="1"/>
            </a:lvl2pPr>
            <a:lvl3pPr marL="482163" indent="0">
              <a:buNone/>
              <a:defRPr sz="949" b="1"/>
            </a:lvl3pPr>
            <a:lvl4pPr marL="723245" indent="0">
              <a:buNone/>
              <a:defRPr sz="844" b="1"/>
            </a:lvl4pPr>
            <a:lvl5pPr marL="964326" indent="0">
              <a:buNone/>
              <a:defRPr sz="844" b="1"/>
            </a:lvl5pPr>
            <a:lvl6pPr marL="1205408" indent="0">
              <a:buNone/>
              <a:defRPr sz="844" b="1"/>
            </a:lvl6pPr>
            <a:lvl7pPr marL="1446489" indent="0">
              <a:buNone/>
              <a:defRPr sz="844" b="1"/>
            </a:lvl7pPr>
            <a:lvl8pPr marL="1687571" indent="0">
              <a:buNone/>
              <a:defRPr sz="844" b="1"/>
            </a:lvl8pPr>
            <a:lvl9pPr marL="1928652" indent="0">
              <a:buNone/>
              <a:defRPr sz="844" b="1"/>
            </a:lvl9pPr>
          </a:lstStyle>
          <a:p>
            <a:pPr lvl="0"/>
            <a:r>
              <a:rPr lang="fr-FR"/>
              <a:t>Modifier les styles du texte du masque</a:t>
            </a:r>
          </a:p>
        </p:txBody>
      </p:sp>
    </p:spTree>
    <p:extLst>
      <p:ext uri="{BB962C8B-B14F-4D97-AF65-F5344CB8AC3E}">
        <p14:creationId xmlns:p14="http://schemas.microsoft.com/office/powerpoint/2010/main" val="6096340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6" name="object 3"/>
          <p:cNvSpPr/>
          <p:nvPr userDrawn="1"/>
        </p:nvSpPr>
        <p:spPr>
          <a:xfrm>
            <a:off x="0" y="0"/>
            <a:ext cx="3028746" cy="1268295"/>
          </a:xfrm>
          <a:custGeom>
            <a:avLst/>
            <a:gdLst/>
            <a:ahLst/>
            <a:cxnLst/>
            <a:rect l="l" t="t" r="r" b="b"/>
            <a:pathLst>
              <a:path w="3912870" h="2605405">
                <a:moveTo>
                  <a:pt x="3912425" y="0"/>
                </a:moveTo>
                <a:lnTo>
                  <a:pt x="0" y="0"/>
                </a:lnTo>
                <a:lnTo>
                  <a:pt x="0" y="2605330"/>
                </a:lnTo>
                <a:lnTo>
                  <a:pt x="21518" y="2568656"/>
                </a:lnTo>
                <a:lnTo>
                  <a:pt x="46329" y="2527236"/>
                </a:lnTo>
                <a:lnTo>
                  <a:pt x="71504" y="2486061"/>
                </a:lnTo>
                <a:lnTo>
                  <a:pt x="97040" y="2445132"/>
                </a:lnTo>
                <a:lnTo>
                  <a:pt x="122934" y="2404453"/>
                </a:lnTo>
                <a:lnTo>
                  <a:pt x="149186" y="2364025"/>
                </a:lnTo>
                <a:lnTo>
                  <a:pt x="175792" y="2323851"/>
                </a:lnTo>
                <a:lnTo>
                  <a:pt x="202751" y="2283932"/>
                </a:lnTo>
                <a:lnTo>
                  <a:pt x="230059" y="2244272"/>
                </a:lnTo>
                <a:lnTo>
                  <a:pt x="257716" y="2204871"/>
                </a:lnTo>
                <a:lnTo>
                  <a:pt x="285718" y="2165733"/>
                </a:lnTo>
                <a:lnTo>
                  <a:pt x="314064" y="2126859"/>
                </a:lnTo>
                <a:lnTo>
                  <a:pt x="342750" y="2088253"/>
                </a:lnTo>
                <a:lnTo>
                  <a:pt x="371777" y="2049915"/>
                </a:lnTo>
                <a:lnTo>
                  <a:pt x="401139" y="2011848"/>
                </a:lnTo>
                <a:lnTo>
                  <a:pt x="430837" y="1974055"/>
                </a:lnTo>
                <a:lnTo>
                  <a:pt x="460867" y="1936538"/>
                </a:lnTo>
                <a:lnTo>
                  <a:pt x="491227" y="1899299"/>
                </a:lnTo>
                <a:lnTo>
                  <a:pt x="521915" y="1862339"/>
                </a:lnTo>
                <a:lnTo>
                  <a:pt x="552929" y="1825663"/>
                </a:lnTo>
                <a:lnTo>
                  <a:pt x="584266" y="1789270"/>
                </a:lnTo>
                <a:lnTo>
                  <a:pt x="615925" y="1753164"/>
                </a:lnTo>
                <a:lnTo>
                  <a:pt x="647902" y="1717348"/>
                </a:lnTo>
                <a:lnTo>
                  <a:pt x="680197" y="1681822"/>
                </a:lnTo>
                <a:lnTo>
                  <a:pt x="712806" y="1646590"/>
                </a:lnTo>
                <a:lnTo>
                  <a:pt x="745728" y="1611654"/>
                </a:lnTo>
                <a:lnTo>
                  <a:pt x="778960" y="1577015"/>
                </a:lnTo>
                <a:lnTo>
                  <a:pt x="812500" y="1542676"/>
                </a:lnTo>
                <a:lnTo>
                  <a:pt x="846346" y="1508640"/>
                </a:lnTo>
                <a:lnTo>
                  <a:pt x="880495" y="1474908"/>
                </a:lnTo>
                <a:lnTo>
                  <a:pt x="914946" y="1441483"/>
                </a:lnTo>
                <a:lnTo>
                  <a:pt x="949696" y="1408367"/>
                </a:lnTo>
                <a:lnTo>
                  <a:pt x="984743" y="1375562"/>
                </a:lnTo>
                <a:lnTo>
                  <a:pt x="1020085" y="1343070"/>
                </a:lnTo>
                <a:lnTo>
                  <a:pt x="1055719" y="1310894"/>
                </a:lnTo>
                <a:lnTo>
                  <a:pt x="1091643" y="1279035"/>
                </a:lnTo>
                <a:lnTo>
                  <a:pt x="1127856" y="1247497"/>
                </a:lnTo>
                <a:lnTo>
                  <a:pt x="1164354" y="1216281"/>
                </a:lnTo>
                <a:lnTo>
                  <a:pt x="1201136" y="1185389"/>
                </a:lnTo>
                <a:lnTo>
                  <a:pt x="1238200" y="1154824"/>
                </a:lnTo>
                <a:lnTo>
                  <a:pt x="1275542" y="1124588"/>
                </a:lnTo>
                <a:lnTo>
                  <a:pt x="1313162" y="1094683"/>
                </a:lnTo>
                <a:lnTo>
                  <a:pt x="1351056" y="1065111"/>
                </a:lnTo>
                <a:lnTo>
                  <a:pt x="1389223" y="1035874"/>
                </a:lnTo>
                <a:lnTo>
                  <a:pt x="1427661" y="1006976"/>
                </a:lnTo>
                <a:lnTo>
                  <a:pt x="1466366" y="978417"/>
                </a:lnTo>
                <a:lnTo>
                  <a:pt x="1505337" y="950200"/>
                </a:lnTo>
                <a:lnTo>
                  <a:pt x="1544572" y="922328"/>
                </a:lnTo>
                <a:lnTo>
                  <a:pt x="1584069" y="894803"/>
                </a:lnTo>
                <a:lnTo>
                  <a:pt x="1623825" y="867626"/>
                </a:lnTo>
                <a:lnTo>
                  <a:pt x="1663838" y="840800"/>
                </a:lnTo>
                <a:lnTo>
                  <a:pt x="1704105" y="814327"/>
                </a:lnTo>
                <a:lnTo>
                  <a:pt x="1744626" y="788210"/>
                </a:lnTo>
                <a:lnTo>
                  <a:pt x="1785396" y="762451"/>
                </a:lnTo>
                <a:lnTo>
                  <a:pt x="1826415" y="737051"/>
                </a:lnTo>
                <a:lnTo>
                  <a:pt x="1867680" y="712014"/>
                </a:lnTo>
                <a:lnTo>
                  <a:pt x="1909188" y="687341"/>
                </a:lnTo>
                <a:lnTo>
                  <a:pt x="1950938" y="663034"/>
                </a:lnTo>
                <a:lnTo>
                  <a:pt x="1992928" y="639096"/>
                </a:lnTo>
                <a:lnTo>
                  <a:pt x="2035154" y="615529"/>
                </a:lnTo>
                <a:lnTo>
                  <a:pt x="2077616" y="592336"/>
                </a:lnTo>
                <a:lnTo>
                  <a:pt x="2120310" y="569517"/>
                </a:lnTo>
                <a:lnTo>
                  <a:pt x="2163234" y="547076"/>
                </a:lnTo>
                <a:lnTo>
                  <a:pt x="2206387" y="525016"/>
                </a:lnTo>
                <a:lnTo>
                  <a:pt x="2249766" y="503337"/>
                </a:lnTo>
                <a:lnTo>
                  <a:pt x="2293368" y="482042"/>
                </a:lnTo>
                <a:lnTo>
                  <a:pt x="2337192" y="461134"/>
                </a:lnTo>
                <a:lnTo>
                  <a:pt x="2381236" y="440614"/>
                </a:lnTo>
                <a:lnTo>
                  <a:pt x="2425496" y="420486"/>
                </a:lnTo>
                <a:lnTo>
                  <a:pt x="2469972" y="400750"/>
                </a:lnTo>
                <a:lnTo>
                  <a:pt x="2514660" y="381410"/>
                </a:lnTo>
                <a:lnTo>
                  <a:pt x="2559559" y="362468"/>
                </a:lnTo>
                <a:lnTo>
                  <a:pt x="2604666" y="343925"/>
                </a:lnTo>
                <a:lnTo>
                  <a:pt x="2649979" y="325784"/>
                </a:lnTo>
                <a:lnTo>
                  <a:pt x="2695496" y="308048"/>
                </a:lnTo>
                <a:lnTo>
                  <a:pt x="2741215" y="290718"/>
                </a:lnTo>
                <a:lnTo>
                  <a:pt x="2787133" y="273796"/>
                </a:lnTo>
                <a:lnTo>
                  <a:pt x="2833248" y="257285"/>
                </a:lnTo>
                <a:lnTo>
                  <a:pt x="2879558" y="241188"/>
                </a:lnTo>
                <a:lnTo>
                  <a:pt x="2926061" y="225505"/>
                </a:lnTo>
                <a:lnTo>
                  <a:pt x="2972755" y="210240"/>
                </a:lnTo>
                <a:lnTo>
                  <a:pt x="3019636" y="195395"/>
                </a:lnTo>
                <a:lnTo>
                  <a:pt x="3066704" y="180972"/>
                </a:lnTo>
                <a:lnTo>
                  <a:pt x="3113956" y="166973"/>
                </a:lnTo>
                <a:lnTo>
                  <a:pt x="3161390" y="153400"/>
                </a:lnTo>
                <a:lnTo>
                  <a:pt x="3209003" y="140256"/>
                </a:lnTo>
                <a:lnTo>
                  <a:pt x="3304758" y="115262"/>
                </a:lnTo>
                <a:lnTo>
                  <a:pt x="3401205" y="92009"/>
                </a:lnTo>
                <a:lnTo>
                  <a:pt x="3498326" y="70515"/>
                </a:lnTo>
                <a:lnTo>
                  <a:pt x="3596102" y="50797"/>
                </a:lnTo>
                <a:lnTo>
                  <a:pt x="3694516" y="32873"/>
                </a:lnTo>
                <a:lnTo>
                  <a:pt x="3793551" y="16761"/>
                </a:lnTo>
                <a:lnTo>
                  <a:pt x="3893188" y="2479"/>
                </a:lnTo>
                <a:lnTo>
                  <a:pt x="3912425" y="0"/>
                </a:lnTo>
                <a:close/>
              </a:path>
            </a:pathLst>
          </a:custGeom>
          <a:solidFill>
            <a:schemeClr val="bg2"/>
          </a:solidFill>
        </p:spPr>
        <p:txBody>
          <a:bodyPr wrap="square" lIns="0" tIns="0" rIns="0" bIns="0" rtlCol="0"/>
          <a:lstStyle/>
          <a:p>
            <a:endParaRPr sz="475"/>
          </a:p>
        </p:txBody>
      </p:sp>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a:xfrm>
            <a:off x="628687" y="4767616"/>
            <a:ext cx="1010000" cy="273750"/>
          </a:xfrm>
          <a:prstGeom prst="rect">
            <a:avLst/>
          </a:prstGeom>
        </p:spPr>
        <p:txBody>
          <a:bodyPr/>
          <a:lstStyle/>
          <a:p>
            <a:r>
              <a:rPr lang="fr-FR"/>
              <a:t>16/07/2020</a:t>
            </a:r>
          </a:p>
        </p:txBody>
      </p:sp>
      <p:sp>
        <p:nvSpPr>
          <p:cNvPr id="4" name="Espace réservé du pied de page 3"/>
          <p:cNvSpPr>
            <a:spLocks noGrp="1"/>
          </p:cNvSpPr>
          <p:nvPr>
            <p:ph type="ftr" sz="quarter" idx="11"/>
          </p:nvPr>
        </p:nvSpPr>
        <p:spPr/>
        <p:txBody>
          <a:bodyPr/>
          <a:lstStyle/>
          <a:p>
            <a:r>
              <a:rPr lang="fr-FR"/>
              <a:t>LATMOS 2020</a:t>
            </a:r>
          </a:p>
        </p:txBody>
      </p:sp>
      <p:sp>
        <p:nvSpPr>
          <p:cNvPr id="5" name="Espace réservé du numéro de diapositive 4"/>
          <p:cNvSpPr>
            <a:spLocks noGrp="1"/>
          </p:cNvSpPr>
          <p:nvPr>
            <p:ph type="sldNum" sz="quarter" idx="12"/>
          </p:nvPr>
        </p:nvSpPr>
        <p:spPr/>
        <p:txBody>
          <a:bodyPr/>
          <a:lstStyle/>
          <a:p>
            <a:fld id="{85992520-A7A6-457A-B94D-10F01609E0CA}" type="slidenum">
              <a:rPr lang="fr-FR" smtClean="0"/>
              <a:t>‹#›</a:t>
            </a:fld>
            <a:endParaRPr lang="fr-FR"/>
          </a:p>
        </p:txBody>
      </p:sp>
    </p:spTree>
    <p:extLst>
      <p:ext uri="{BB962C8B-B14F-4D97-AF65-F5344CB8AC3E}">
        <p14:creationId xmlns:p14="http://schemas.microsoft.com/office/powerpoint/2010/main" val="2684706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628687" y="4767616"/>
            <a:ext cx="1010000" cy="273750"/>
          </a:xfrm>
          <a:prstGeom prst="rect">
            <a:avLst/>
          </a:prstGeom>
        </p:spPr>
        <p:txBody>
          <a:bodyPr/>
          <a:lstStyle/>
          <a:p>
            <a:r>
              <a:rPr lang="fr-FR"/>
              <a:t>16/07/2020</a:t>
            </a:r>
          </a:p>
        </p:txBody>
      </p:sp>
      <p:sp>
        <p:nvSpPr>
          <p:cNvPr id="3" name="Espace réservé du pied de page 2"/>
          <p:cNvSpPr>
            <a:spLocks noGrp="1"/>
          </p:cNvSpPr>
          <p:nvPr>
            <p:ph type="ftr" sz="quarter" idx="11"/>
          </p:nvPr>
        </p:nvSpPr>
        <p:spPr/>
        <p:txBody>
          <a:bodyPr/>
          <a:lstStyle/>
          <a:p>
            <a:r>
              <a:rPr lang="fr-FR"/>
              <a:t>LATMOS 2020</a:t>
            </a:r>
          </a:p>
        </p:txBody>
      </p:sp>
      <p:sp>
        <p:nvSpPr>
          <p:cNvPr id="4" name="Espace réservé du numéro de diapositive 3"/>
          <p:cNvSpPr>
            <a:spLocks noGrp="1"/>
          </p:cNvSpPr>
          <p:nvPr>
            <p:ph type="sldNum" sz="quarter" idx="12"/>
          </p:nvPr>
        </p:nvSpPr>
        <p:spPr/>
        <p:txBody>
          <a:bodyPr/>
          <a:lstStyle/>
          <a:p>
            <a:fld id="{85992520-A7A6-457A-B94D-10F01609E0CA}" type="slidenum">
              <a:rPr lang="fr-FR" smtClean="0"/>
              <a:t>‹#›</a:t>
            </a:fld>
            <a:endParaRPr lang="fr-FR"/>
          </a:p>
        </p:txBody>
      </p:sp>
    </p:spTree>
    <p:extLst>
      <p:ext uri="{BB962C8B-B14F-4D97-AF65-F5344CB8AC3E}">
        <p14:creationId xmlns:p14="http://schemas.microsoft.com/office/powerpoint/2010/main" val="198688940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4.xml"/><Relationship Id="rId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theme" Target="../theme/theme3.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image" Target="../media/image1.png"/><Relationship Id="rId5" Type="http://schemas.openxmlformats.org/officeDocument/2006/relationships/theme" Target="../theme/theme4.xml"/><Relationship Id="rId4"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object 3"/>
          <p:cNvSpPr/>
          <p:nvPr userDrawn="1"/>
        </p:nvSpPr>
        <p:spPr>
          <a:xfrm>
            <a:off x="-2" y="1"/>
            <a:ext cx="3923929" cy="1347613"/>
          </a:xfrm>
          <a:custGeom>
            <a:avLst/>
            <a:gdLst/>
            <a:ahLst/>
            <a:cxnLst/>
            <a:rect l="l" t="t" r="r" b="b"/>
            <a:pathLst>
              <a:path w="3912870" h="2605405">
                <a:moveTo>
                  <a:pt x="3912425" y="0"/>
                </a:moveTo>
                <a:lnTo>
                  <a:pt x="0" y="0"/>
                </a:lnTo>
                <a:lnTo>
                  <a:pt x="0" y="2605330"/>
                </a:lnTo>
                <a:lnTo>
                  <a:pt x="21518" y="2568656"/>
                </a:lnTo>
                <a:lnTo>
                  <a:pt x="46329" y="2527236"/>
                </a:lnTo>
                <a:lnTo>
                  <a:pt x="71504" y="2486061"/>
                </a:lnTo>
                <a:lnTo>
                  <a:pt x="97040" y="2445132"/>
                </a:lnTo>
                <a:lnTo>
                  <a:pt x="122934" y="2404453"/>
                </a:lnTo>
                <a:lnTo>
                  <a:pt x="149186" y="2364025"/>
                </a:lnTo>
                <a:lnTo>
                  <a:pt x="175792" y="2323851"/>
                </a:lnTo>
                <a:lnTo>
                  <a:pt x="202751" y="2283932"/>
                </a:lnTo>
                <a:lnTo>
                  <a:pt x="230059" y="2244272"/>
                </a:lnTo>
                <a:lnTo>
                  <a:pt x="257716" y="2204871"/>
                </a:lnTo>
                <a:lnTo>
                  <a:pt x="285718" y="2165733"/>
                </a:lnTo>
                <a:lnTo>
                  <a:pt x="314064" y="2126859"/>
                </a:lnTo>
                <a:lnTo>
                  <a:pt x="342750" y="2088253"/>
                </a:lnTo>
                <a:lnTo>
                  <a:pt x="371777" y="2049915"/>
                </a:lnTo>
                <a:lnTo>
                  <a:pt x="401139" y="2011848"/>
                </a:lnTo>
                <a:lnTo>
                  <a:pt x="430837" y="1974055"/>
                </a:lnTo>
                <a:lnTo>
                  <a:pt x="460867" y="1936538"/>
                </a:lnTo>
                <a:lnTo>
                  <a:pt x="491227" y="1899299"/>
                </a:lnTo>
                <a:lnTo>
                  <a:pt x="521915" y="1862339"/>
                </a:lnTo>
                <a:lnTo>
                  <a:pt x="552929" y="1825663"/>
                </a:lnTo>
                <a:lnTo>
                  <a:pt x="584266" y="1789270"/>
                </a:lnTo>
                <a:lnTo>
                  <a:pt x="615925" y="1753164"/>
                </a:lnTo>
                <a:lnTo>
                  <a:pt x="647902" y="1717348"/>
                </a:lnTo>
                <a:lnTo>
                  <a:pt x="680197" y="1681822"/>
                </a:lnTo>
                <a:lnTo>
                  <a:pt x="712806" y="1646590"/>
                </a:lnTo>
                <a:lnTo>
                  <a:pt x="745728" y="1611654"/>
                </a:lnTo>
                <a:lnTo>
                  <a:pt x="778960" y="1577015"/>
                </a:lnTo>
                <a:lnTo>
                  <a:pt x="812500" y="1542676"/>
                </a:lnTo>
                <a:lnTo>
                  <a:pt x="846346" y="1508640"/>
                </a:lnTo>
                <a:lnTo>
                  <a:pt x="880495" y="1474908"/>
                </a:lnTo>
                <a:lnTo>
                  <a:pt x="914946" y="1441483"/>
                </a:lnTo>
                <a:lnTo>
                  <a:pt x="949696" y="1408367"/>
                </a:lnTo>
                <a:lnTo>
                  <a:pt x="984743" y="1375562"/>
                </a:lnTo>
                <a:lnTo>
                  <a:pt x="1020085" y="1343070"/>
                </a:lnTo>
                <a:lnTo>
                  <a:pt x="1055719" y="1310894"/>
                </a:lnTo>
                <a:lnTo>
                  <a:pt x="1091643" y="1279035"/>
                </a:lnTo>
                <a:lnTo>
                  <a:pt x="1127856" y="1247497"/>
                </a:lnTo>
                <a:lnTo>
                  <a:pt x="1164354" y="1216281"/>
                </a:lnTo>
                <a:lnTo>
                  <a:pt x="1201136" y="1185389"/>
                </a:lnTo>
                <a:lnTo>
                  <a:pt x="1238200" y="1154824"/>
                </a:lnTo>
                <a:lnTo>
                  <a:pt x="1275542" y="1124588"/>
                </a:lnTo>
                <a:lnTo>
                  <a:pt x="1313162" y="1094683"/>
                </a:lnTo>
                <a:lnTo>
                  <a:pt x="1351056" y="1065111"/>
                </a:lnTo>
                <a:lnTo>
                  <a:pt x="1389223" y="1035874"/>
                </a:lnTo>
                <a:lnTo>
                  <a:pt x="1427661" y="1006976"/>
                </a:lnTo>
                <a:lnTo>
                  <a:pt x="1466366" y="978417"/>
                </a:lnTo>
                <a:lnTo>
                  <a:pt x="1505337" y="950200"/>
                </a:lnTo>
                <a:lnTo>
                  <a:pt x="1544572" y="922328"/>
                </a:lnTo>
                <a:lnTo>
                  <a:pt x="1584069" y="894803"/>
                </a:lnTo>
                <a:lnTo>
                  <a:pt x="1623825" y="867626"/>
                </a:lnTo>
                <a:lnTo>
                  <a:pt x="1663838" y="840800"/>
                </a:lnTo>
                <a:lnTo>
                  <a:pt x="1704105" y="814327"/>
                </a:lnTo>
                <a:lnTo>
                  <a:pt x="1744626" y="788210"/>
                </a:lnTo>
                <a:lnTo>
                  <a:pt x="1785396" y="762451"/>
                </a:lnTo>
                <a:lnTo>
                  <a:pt x="1826415" y="737051"/>
                </a:lnTo>
                <a:lnTo>
                  <a:pt x="1867680" y="712014"/>
                </a:lnTo>
                <a:lnTo>
                  <a:pt x="1909188" y="687341"/>
                </a:lnTo>
                <a:lnTo>
                  <a:pt x="1950938" y="663034"/>
                </a:lnTo>
                <a:lnTo>
                  <a:pt x="1992928" y="639096"/>
                </a:lnTo>
                <a:lnTo>
                  <a:pt x="2035154" y="615529"/>
                </a:lnTo>
                <a:lnTo>
                  <a:pt x="2077616" y="592336"/>
                </a:lnTo>
                <a:lnTo>
                  <a:pt x="2120310" y="569517"/>
                </a:lnTo>
                <a:lnTo>
                  <a:pt x="2163234" y="547076"/>
                </a:lnTo>
                <a:lnTo>
                  <a:pt x="2206387" y="525016"/>
                </a:lnTo>
                <a:lnTo>
                  <a:pt x="2249766" y="503337"/>
                </a:lnTo>
                <a:lnTo>
                  <a:pt x="2293368" y="482042"/>
                </a:lnTo>
                <a:lnTo>
                  <a:pt x="2337192" y="461134"/>
                </a:lnTo>
                <a:lnTo>
                  <a:pt x="2381236" y="440614"/>
                </a:lnTo>
                <a:lnTo>
                  <a:pt x="2425496" y="420486"/>
                </a:lnTo>
                <a:lnTo>
                  <a:pt x="2469972" y="400750"/>
                </a:lnTo>
                <a:lnTo>
                  <a:pt x="2514660" y="381410"/>
                </a:lnTo>
                <a:lnTo>
                  <a:pt x="2559559" y="362468"/>
                </a:lnTo>
                <a:lnTo>
                  <a:pt x="2604666" y="343925"/>
                </a:lnTo>
                <a:lnTo>
                  <a:pt x="2649979" y="325784"/>
                </a:lnTo>
                <a:lnTo>
                  <a:pt x="2695496" y="308048"/>
                </a:lnTo>
                <a:lnTo>
                  <a:pt x="2741215" y="290718"/>
                </a:lnTo>
                <a:lnTo>
                  <a:pt x="2787133" y="273796"/>
                </a:lnTo>
                <a:lnTo>
                  <a:pt x="2833248" y="257285"/>
                </a:lnTo>
                <a:lnTo>
                  <a:pt x="2879558" y="241188"/>
                </a:lnTo>
                <a:lnTo>
                  <a:pt x="2926061" y="225505"/>
                </a:lnTo>
                <a:lnTo>
                  <a:pt x="2972755" y="210240"/>
                </a:lnTo>
                <a:lnTo>
                  <a:pt x="3019636" y="195395"/>
                </a:lnTo>
                <a:lnTo>
                  <a:pt x="3066704" y="180972"/>
                </a:lnTo>
                <a:lnTo>
                  <a:pt x="3113956" y="166973"/>
                </a:lnTo>
                <a:lnTo>
                  <a:pt x="3161390" y="153400"/>
                </a:lnTo>
                <a:lnTo>
                  <a:pt x="3209003" y="140256"/>
                </a:lnTo>
                <a:lnTo>
                  <a:pt x="3304758" y="115262"/>
                </a:lnTo>
                <a:lnTo>
                  <a:pt x="3401205" y="92009"/>
                </a:lnTo>
                <a:lnTo>
                  <a:pt x="3498326" y="70515"/>
                </a:lnTo>
                <a:lnTo>
                  <a:pt x="3596102" y="50797"/>
                </a:lnTo>
                <a:lnTo>
                  <a:pt x="3694516" y="32873"/>
                </a:lnTo>
                <a:lnTo>
                  <a:pt x="3793551" y="16761"/>
                </a:lnTo>
                <a:lnTo>
                  <a:pt x="3893188" y="2479"/>
                </a:lnTo>
                <a:lnTo>
                  <a:pt x="3912425" y="0"/>
                </a:lnTo>
                <a:close/>
              </a:path>
            </a:pathLst>
          </a:cu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2700000" scaled="1"/>
            <a:tileRect/>
          </a:gradFill>
        </p:spPr>
        <p:txBody>
          <a:bodyPr wrap="square" lIns="0" tIns="0" rIns="0" bIns="0" rtlCol="0"/>
          <a:lstStyle/>
          <a:p>
            <a:endParaRPr/>
          </a:p>
        </p:txBody>
      </p:sp>
      <p:pic>
        <p:nvPicPr>
          <p:cNvPr id="5" name="Image 4"/>
          <p:cNvPicPr>
            <a:picLocks noChangeAspect="1"/>
          </p:cNvPicPr>
          <p:nvPr userDrawn="1"/>
        </p:nvPicPr>
        <p:blipFill rotWithShape="1">
          <a:blip r:embed="rId5" cstate="print">
            <a:extLst>
              <a:ext uri="{28A0092B-C50C-407E-A947-70E740481C1C}">
                <a14:useLocalDpi xmlns:a14="http://schemas.microsoft.com/office/drawing/2010/main" val="0"/>
              </a:ext>
            </a:extLst>
          </a:blip>
          <a:srcRect l="8218" t="10936" r="4580" b="23443"/>
          <a:stretch/>
        </p:blipFill>
        <p:spPr>
          <a:xfrm>
            <a:off x="233209" y="6554"/>
            <a:ext cx="1098431" cy="517585"/>
          </a:xfrm>
          <a:prstGeom prst="rect">
            <a:avLst/>
          </a:prstGeom>
        </p:spPr>
      </p:pic>
      <p:sp>
        <p:nvSpPr>
          <p:cNvPr id="6" name="Espace réservé du numéro de diapositive 5">
            <a:extLst>
              <a:ext uri="{FF2B5EF4-FFF2-40B4-BE49-F238E27FC236}">
                <a16:creationId xmlns:a16="http://schemas.microsoft.com/office/drawing/2014/main" id="{9C37771A-ED40-4000-9FE5-BC6C7F795981}"/>
              </a:ext>
            </a:extLst>
          </p:cNvPr>
          <p:cNvSpPr>
            <a:spLocks noGrp="1"/>
          </p:cNvSpPr>
          <p:nvPr>
            <p:ph type="sldNum" sz="quarter" idx="4"/>
          </p:nvPr>
        </p:nvSpPr>
        <p:spPr>
          <a:xfrm>
            <a:off x="7505313" y="4767616"/>
            <a:ext cx="1010001" cy="273750"/>
          </a:xfrm>
          <a:prstGeom prst="rect">
            <a:avLst/>
          </a:prstGeom>
        </p:spPr>
        <p:txBody>
          <a:bodyPr vert="horz" lIns="91440" tIns="45720" rIns="91440" bIns="45720" rtlCol="0" anchor="ctr"/>
          <a:lstStyle>
            <a:lvl1pPr algn="r">
              <a:defRPr lang="fr-FR" sz="844" b="1" kern="1200" smtClean="0">
                <a:solidFill>
                  <a:schemeClr val="accent1"/>
                </a:solidFill>
                <a:latin typeface="+mj-lt"/>
                <a:ea typeface="+mn-ea"/>
                <a:cs typeface="+mn-cs"/>
              </a:defRPr>
            </a:lvl1pPr>
          </a:lstStyle>
          <a:p>
            <a:fld id="{85992520-A7A6-457A-B94D-10F01609E0CA}" type="slidenum">
              <a:rPr lang="fr-FR" smtClean="0"/>
              <a:pPr/>
              <a:t>‹#›</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756" r:id="rId3"/>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28687" y="273751"/>
            <a:ext cx="7886626" cy="994544"/>
          </a:xfrm>
          <a:prstGeom prst="rect">
            <a:avLst/>
          </a:prstGeom>
        </p:spPr>
        <p:txBody>
          <a:bodyPr vert="horz" lIns="91440" tIns="45720" rIns="91440" bIns="45720" rtlCol="0" anchor="t" anchorCtr="0">
            <a:normAutofit/>
          </a:bodyPr>
          <a:lstStyle/>
          <a:p>
            <a:r>
              <a:rPr lang="fr-FR"/>
              <a:t>Modifiez le style du titre</a:t>
            </a:r>
          </a:p>
        </p:txBody>
      </p:sp>
      <p:sp>
        <p:nvSpPr>
          <p:cNvPr id="3" name="Espace réservé du texte 2"/>
          <p:cNvSpPr>
            <a:spLocks noGrp="1"/>
          </p:cNvSpPr>
          <p:nvPr>
            <p:ph type="body" idx="1"/>
          </p:nvPr>
        </p:nvSpPr>
        <p:spPr>
          <a:xfrm>
            <a:off x="628687" y="1369591"/>
            <a:ext cx="7886626" cy="3263243"/>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p:txBody>
      </p:sp>
      <p:sp>
        <p:nvSpPr>
          <p:cNvPr id="4" name="Espace réservé de la date 3"/>
          <p:cNvSpPr>
            <a:spLocks noGrp="1"/>
          </p:cNvSpPr>
          <p:nvPr>
            <p:ph type="dt" sz="half" idx="2"/>
          </p:nvPr>
        </p:nvSpPr>
        <p:spPr>
          <a:xfrm>
            <a:off x="628687" y="4767616"/>
            <a:ext cx="1010000" cy="273750"/>
          </a:xfrm>
          <a:prstGeom prst="rect">
            <a:avLst/>
          </a:prstGeom>
        </p:spPr>
        <p:txBody>
          <a:bodyPr vert="horz" lIns="91440" tIns="45720" rIns="91440" bIns="45720" rtlCol="0" anchor="ctr"/>
          <a:lstStyle>
            <a:lvl1pPr algn="l">
              <a:defRPr sz="844">
                <a:solidFill>
                  <a:schemeClr val="accent3"/>
                </a:solidFill>
                <a:latin typeface="Calibri Light" panose="020F0302020204030204" pitchFamily="34" charset="0"/>
                <a:cs typeface="Calibri Light" panose="020F0302020204030204" pitchFamily="34" charset="0"/>
              </a:defRPr>
            </a:lvl1pPr>
          </a:lstStyle>
          <a:p>
            <a:endParaRPr lang="fr-FR"/>
          </a:p>
        </p:txBody>
      </p:sp>
      <p:sp>
        <p:nvSpPr>
          <p:cNvPr id="5" name="Espace réservé du pied de page 4"/>
          <p:cNvSpPr>
            <a:spLocks noGrp="1"/>
          </p:cNvSpPr>
          <p:nvPr>
            <p:ph type="ftr" sz="quarter" idx="3"/>
          </p:nvPr>
        </p:nvSpPr>
        <p:spPr>
          <a:xfrm>
            <a:off x="1838031" y="4767616"/>
            <a:ext cx="5467937" cy="273750"/>
          </a:xfrm>
          <a:prstGeom prst="rect">
            <a:avLst/>
          </a:prstGeom>
        </p:spPr>
        <p:txBody>
          <a:bodyPr vert="horz" lIns="91440" tIns="45720" rIns="91440" bIns="45720" rtlCol="0" anchor="ctr"/>
          <a:lstStyle>
            <a:lvl1pPr algn="ctr">
              <a:defRPr sz="844">
                <a:solidFill>
                  <a:schemeClr val="accent3"/>
                </a:solidFill>
                <a:latin typeface="Calibri Light" panose="020F0302020204030204" pitchFamily="34" charset="0"/>
                <a:cs typeface="Calibri Light" panose="020F0302020204030204" pitchFamily="34" charset="0"/>
              </a:defRPr>
            </a:lvl1pPr>
          </a:lstStyle>
          <a:p>
            <a:endParaRPr lang="fr-FR"/>
          </a:p>
        </p:txBody>
      </p:sp>
      <p:sp>
        <p:nvSpPr>
          <p:cNvPr id="6" name="Espace réservé du numéro de diapositive 5"/>
          <p:cNvSpPr>
            <a:spLocks noGrp="1"/>
          </p:cNvSpPr>
          <p:nvPr>
            <p:ph type="sldNum" sz="quarter" idx="4"/>
          </p:nvPr>
        </p:nvSpPr>
        <p:spPr>
          <a:xfrm>
            <a:off x="7505313" y="4767616"/>
            <a:ext cx="1010001" cy="273750"/>
          </a:xfrm>
          <a:prstGeom prst="rect">
            <a:avLst/>
          </a:prstGeom>
        </p:spPr>
        <p:txBody>
          <a:bodyPr vert="horz" lIns="91440" tIns="45720" rIns="91440" bIns="45720" rtlCol="0" anchor="ctr"/>
          <a:lstStyle>
            <a:lvl1pPr algn="r">
              <a:defRPr lang="fr-FR" sz="844" b="1" kern="1200" smtClean="0">
                <a:solidFill>
                  <a:schemeClr val="accent1"/>
                </a:solidFill>
                <a:latin typeface="+mj-lt"/>
                <a:ea typeface="+mn-ea"/>
                <a:cs typeface="+mn-cs"/>
              </a:defRPr>
            </a:lvl1pPr>
          </a:lstStyle>
          <a:p>
            <a:fld id="{85992520-A7A6-457A-B94D-10F01609E0CA}" type="slidenum">
              <a:rPr lang="fr-FR" smtClean="0"/>
              <a:pPr/>
              <a:t>‹#›</a:t>
            </a:fld>
            <a:endParaRPr lang="fr-FR"/>
          </a:p>
        </p:txBody>
      </p:sp>
      <p:grpSp>
        <p:nvGrpSpPr>
          <p:cNvPr id="7" name="Groupe 6"/>
          <p:cNvGrpSpPr/>
          <p:nvPr userDrawn="1"/>
        </p:nvGrpSpPr>
        <p:grpSpPr>
          <a:xfrm>
            <a:off x="8710784" y="4757328"/>
            <a:ext cx="299348" cy="284331"/>
            <a:chOff x="15832931" y="8457456"/>
            <a:chExt cx="567669" cy="539175"/>
          </a:xfrm>
        </p:grpSpPr>
        <p:sp>
          <p:nvSpPr>
            <p:cNvPr id="8" name="object 5"/>
            <p:cNvSpPr/>
            <p:nvPr userDrawn="1"/>
          </p:nvSpPr>
          <p:spPr>
            <a:xfrm>
              <a:off x="16002066" y="8714736"/>
              <a:ext cx="183248" cy="214045"/>
            </a:xfrm>
            <a:prstGeom prst="rect">
              <a:avLst/>
            </a:prstGeom>
            <a:blipFill>
              <a:blip r:embed="rId3" cstate="print"/>
              <a:stretch>
                <a:fillRect/>
              </a:stretch>
            </a:blipFill>
          </p:spPr>
          <p:txBody>
            <a:bodyPr wrap="square" lIns="0" tIns="0" rIns="0" bIns="0" rtlCol="0"/>
            <a:lstStyle/>
            <a:p>
              <a:endParaRPr sz="949"/>
            </a:p>
          </p:txBody>
        </p:sp>
        <p:sp>
          <p:nvSpPr>
            <p:cNvPr id="9" name="object 6"/>
            <p:cNvSpPr/>
            <p:nvPr userDrawn="1"/>
          </p:nvSpPr>
          <p:spPr>
            <a:xfrm>
              <a:off x="15832931" y="8595946"/>
              <a:ext cx="409575" cy="400685"/>
            </a:xfrm>
            <a:custGeom>
              <a:avLst/>
              <a:gdLst/>
              <a:ahLst/>
              <a:cxnLst/>
              <a:rect l="l" t="t" r="r" b="b"/>
              <a:pathLst>
                <a:path w="409575" h="400684">
                  <a:moveTo>
                    <a:pt x="198881" y="25819"/>
                  </a:moveTo>
                  <a:lnTo>
                    <a:pt x="150358" y="33644"/>
                  </a:lnTo>
                  <a:lnTo>
                    <a:pt x="108216" y="55434"/>
                  </a:lnTo>
                  <a:lnTo>
                    <a:pt x="74984" y="88663"/>
                  </a:lnTo>
                  <a:lnTo>
                    <a:pt x="53190" y="130801"/>
                  </a:lnTo>
                  <a:lnTo>
                    <a:pt x="45364" y="179323"/>
                  </a:lnTo>
                  <a:lnTo>
                    <a:pt x="46736" y="199888"/>
                  </a:lnTo>
                  <a:lnTo>
                    <a:pt x="50731" y="219617"/>
                  </a:lnTo>
                  <a:lnTo>
                    <a:pt x="57167" y="238342"/>
                  </a:lnTo>
                  <a:lnTo>
                    <a:pt x="65861" y="255892"/>
                  </a:lnTo>
                  <a:lnTo>
                    <a:pt x="40167" y="287043"/>
                  </a:lnTo>
                  <a:lnTo>
                    <a:pt x="13871" y="330314"/>
                  </a:lnTo>
                  <a:lnTo>
                    <a:pt x="0" y="372013"/>
                  </a:lnTo>
                  <a:lnTo>
                    <a:pt x="11582" y="398449"/>
                  </a:lnTo>
                  <a:lnTo>
                    <a:pt x="35511" y="400422"/>
                  </a:lnTo>
                  <a:lnTo>
                    <a:pt x="65879" y="387888"/>
                  </a:lnTo>
                  <a:lnTo>
                    <a:pt x="101233" y="363322"/>
                  </a:lnTo>
                  <a:lnTo>
                    <a:pt x="111006" y="354745"/>
                  </a:lnTo>
                  <a:lnTo>
                    <a:pt x="54136" y="354745"/>
                  </a:lnTo>
                  <a:lnTo>
                    <a:pt x="40779" y="353644"/>
                  </a:lnTo>
                  <a:lnTo>
                    <a:pt x="34377" y="335857"/>
                  </a:lnTo>
                  <a:lnTo>
                    <a:pt x="44217" y="308522"/>
                  </a:lnTo>
                  <a:lnTo>
                    <a:pt x="59863" y="281333"/>
                  </a:lnTo>
                  <a:lnTo>
                    <a:pt x="70878" y="263982"/>
                  </a:lnTo>
                  <a:lnTo>
                    <a:pt x="202872" y="263982"/>
                  </a:lnTo>
                  <a:lnTo>
                    <a:pt x="222677" y="242162"/>
                  </a:lnTo>
                  <a:lnTo>
                    <a:pt x="263441" y="194199"/>
                  </a:lnTo>
                  <a:lnTo>
                    <a:pt x="301925" y="146570"/>
                  </a:lnTo>
                  <a:lnTo>
                    <a:pt x="336675" y="101748"/>
                  </a:lnTo>
                  <a:lnTo>
                    <a:pt x="342151" y="94424"/>
                  </a:lnTo>
                  <a:lnTo>
                    <a:pt x="326732" y="94424"/>
                  </a:lnTo>
                  <a:lnTo>
                    <a:pt x="302657" y="66265"/>
                  </a:lnTo>
                  <a:lnTo>
                    <a:pt x="272508" y="44619"/>
                  </a:lnTo>
                  <a:lnTo>
                    <a:pt x="237508" y="30725"/>
                  </a:lnTo>
                  <a:lnTo>
                    <a:pt x="198881" y="25819"/>
                  </a:lnTo>
                  <a:close/>
                </a:path>
                <a:path w="409575" h="400684">
                  <a:moveTo>
                    <a:pt x="202872" y="263982"/>
                  </a:moveTo>
                  <a:lnTo>
                    <a:pt x="70878" y="263982"/>
                  </a:lnTo>
                  <a:lnTo>
                    <a:pt x="81316" y="277941"/>
                  </a:lnTo>
                  <a:lnTo>
                    <a:pt x="93231" y="290609"/>
                  </a:lnTo>
                  <a:lnTo>
                    <a:pt x="106502" y="301860"/>
                  </a:lnTo>
                  <a:lnTo>
                    <a:pt x="121005" y="311569"/>
                  </a:lnTo>
                  <a:lnTo>
                    <a:pt x="95046" y="332541"/>
                  </a:lnTo>
                  <a:lnTo>
                    <a:pt x="72491" y="347322"/>
                  </a:lnTo>
                  <a:lnTo>
                    <a:pt x="54136" y="354745"/>
                  </a:lnTo>
                  <a:lnTo>
                    <a:pt x="111006" y="354745"/>
                  </a:lnTo>
                  <a:lnTo>
                    <a:pt x="140119" y="329197"/>
                  </a:lnTo>
                  <a:lnTo>
                    <a:pt x="181085" y="287986"/>
                  </a:lnTo>
                  <a:lnTo>
                    <a:pt x="202872" y="263982"/>
                  </a:lnTo>
                  <a:close/>
                </a:path>
                <a:path w="409575" h="400684">
                  <a:moveTo>
                    <a:pt x="409269" y="0"/>
                  </a:moveTo>
                  <a:lnTo>
                    <a:pt x="403154" y="5683"/>
                  </a:lnTo>
                  <a:lnTo>
                    <a:pt x="386055" y="25223"/>
                  </a:lnTo>
                  <a:lnTo>
                    <a:pt x="326732" y="94424"/>
                  </a:lnTo>
                  <a:lnTo>
                    <a:pt x="342151" y="94424"/>
                  </a:lnTo>
                  <a:lnTo>
                    <a:pt x="366237" y="62207"/>
                  </a:lnTo>
                  <a:lnTo>
                    <a:pt x="389160" y="30420"/>
                  </a:lnTo>
                  <a:lnTo>
                    <a:pt x="403988" y="8859"/>
                  </a:lnTo>
                  <a:lnTo>
                    <a:pt x="409269" y="0"/>
                  </a:lnTo>
                  <a:close/>
                </a:path>
              </a:pathLst>
            </a:custGeom>
            <a:solidFill>
              <a:srgbClr val="0069B4"/>
            </a:solidFill>
          </p:spPr>
          <p:txBody>
            <a:bodyPr wrap="square" lIns="0" tIns="0" rIns="0" bIns="0" rtlCol="0"/>
            <a:lstStyle/>
            <a:p>
              <a:endParaRPr sz="949"/>
            </a:p>
          </p:txBody>
        </p:sp>
        <p:sp>
          <p:nvSpPr>
            <p:cNvPr id="10" name="object 7"/>
            <p:cNvSpPr/>
            <p:nvPr userDrawn="1"/>
          </p:nvSpPr>
          <p:spPr>
            <a:xfrm>
              <a:off x="16119805" y="8457456"/>
              <a:ext cx="280795" cy="232544"/>
            </a:xfrm>
            <a:prstGeom prst="rect">
              <a:avLst/>
            </a:prstGeom>
            <a:blipFill>
              <a:blip r:embed="rId4" cstate="print"/>
              <a:stretch>
                <a:fillRect/>
              </a:stretch>
            </a:blipFill>
          </p:spPr>
          <p:txBody>
            <a:bodyPr wrap="square" lIns="0" tIns="0" rIns="0" bIns="0" rtlCol="0"/>
            <a:lstStyle/>
            <a:p>
              <a:r>
                <a:rPr lang="fr-FR" sz="949"/>
                <a:t> </a:t>
              </a:r>
              <a:endParaRPr sz="949"/>
            </a:p>
          </p:txBody>
        </p:sp>
      </p:grpSp>
    </p:spTree>
    <p:extLst>
      <p:ext uri="{BB962C8B-B14F-4D97-AF65-F5344CB8AC3E}">
        <p14:creationId xmlns:p14="http://schemas.microsoft.com/office/powerpoint/2010/main" val="3092115098"/>
      </p:ext>
    </p:extLst>
  </p:cSld>
  <p:clrMap bg1="lt1" tx1="dk1" bg2="lt2" tx2="dk2" accent1="accent1" accent2="accent2" accent3="accent3" accent4="accent4" accent5="accent5" accent6="accent6" hlink="hlink" folHlink="folHlink"/>
  <p:sldLayoutIdLst>
    <p:sldLayoutId id="2147483755" r:id="rId1"/>
  </p:sldLayoutIdLst>
  <p:hf hdr="0" ftr="0" dt="0"/>
  <p:txStyles>
    <p:titleStyle>
      <a:lvl1pPr algn="l" defTabSz="914400" rtl="0" eaLnBrk="1" latinLnBrk="0" hangingPunct="1">
        <a:lnSpc>
          <a:spcPct val="90000"/>
        </a:lnSpc>
        <a:spcBef>
          <a:spcPct val="0"/>
        </a:spcBef>
        <a:buNone/>
        <a:defRPr sz="6600" b="1" kern="1200">
          <a:solidFill>
            <a:schemeClr val="tx2"/>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alibri Light" panose="020F0302020204030204" pitchFamily="34" charset="0"/>
          <a:ea typeface="+mn-ea"/>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Light" panose="020F0302020204030204" pitchFamily="34" charset="0"/>
          <a:ea typeface="+mn-ea"/>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mn-ea"/>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i="1" kern="1200">
          <a:solidFill>
            <a:schemeClr val="tx1"/>
          </a:solidFill>
          <a:latin typeface="Calibri Light" panose="020F0302020204030204" pitchFamily="34" charset="0"/>
          <a:ea typeface="+mn-ea"/>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28687" y="273751"/>
            <a:ext cx="7886626" cy="994544"/>
          </a:xfrm>
          <a:prstGeom prst="rect">
            <a:avLst/>
          </a:prstGeom>
        </p:spPr>
        <p:txBody>
          <a:bodyPr vert="horz" lIns="91440" tIns="45720" rIns="91440" bIns="45720" rtlCol="0" anchor="t" anchorCtr="0">
            <a:normAutofit/>
          </a:bodyPr>
          <a:lstStyle/>
          <a:p>
            <a:r>
              <a:rPr lang="fr-FR"/>
              <a:t>Modifiez le style du titre</a:t>
            </a:r>
          </a:p>
        </p:txBody>
      </p:sp>
      <p:sp>
        <p:nvSpPr>
          <p:cNvPr id="3" name="Espace réservé du texte 2"/>
          <p:cNvSpPr>
            <a:spLocks noGrp="1"/>
          </p:cNvSpPr>
          <p:nvPr>
            <p:ph type="body" idx="1"/>
          </p:nvPr>
        </p:nvSpPr>
        <p:spPr>
          <a:xfrm>
            <a:off x="628687" y="1369591"/>
            <a:ext cx="7886626" cy="3263243"/>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p:txBody>
      </p:sp>
      <p:sp>
        <p:nvSpPr>
          <p:cNvPr id="5" name="Espace réservé du pied de page 4"/>
          <p:cNvSpPr>
            <a:spLocks noGrp="1"/>
          </p:cNvSpPr>
          <p:nvPr>
            <p:ph type="ftr" sz="quarter" idx="3"/>
          </p:nvPr>
        </p:nvSpPr>
        <p:spPr>
          <a:xfrm>
            <a:off x="1838031" y="4767616"/>
            <a:ext cx="5467937" cy="273750"/>
          </a:xfrm>
          <a:prstGeom prst="rect">
            <a:avLst/>
          </a:prstGeom>
        </p:spPr>
        <p:txBody>
          <a:bodyPr vert="horz" lIns="91440" tIns="45720" rIns="91440" bIns="45720" rtlCol="0" anchor="ctr"/>
          <a:lstStyle>
            <a:lvl1pPr algn="ctr">
              <a:defRPr sz="844">
                <a:solidFill>
                  <a:schemeClr val="accent3"/>
                </a:solidFill>
                <a:latin typeface="Calibri Light" panose="020F0302020204030204" pitchFamily="34" charset="0"/>
                <a:cs typeface="Calibri Light" panose="020F0302020204030204" pitchFamily="34" charset="0"/>
              </a:defRPr>
            </a:lvl1pPr>
          </a:lstStyle>
          <a:p>
            <a:r>
              <a:rPr lang="fr-FR"/>
              <a:t>LATMOS 2021</a:t>
            </a:r>
          </a:p>
        </p:txBody>
      </p:sp>
      <p:sp>
        <p:nvSpPr>
          <p:cNvPr id="6" name="Espace réservé du numéro de diapositive 5"/>
          <p:cNvSpPr>
            <a:spLocks noGrp="1"/>
          </p:cNvSpPr>
          <p:nvPr>
            <p:ph type="sldNum" sz="quarter" idx="4"/>
          </p:nvPr>
        </p:nvSpPr>
        <p:spPr>
          <a:xfrm>
            <a:off x="7505313" y="4767616"/>
            <a:ext cx="1010001" cy="273750"/>
          </a:xfrm>
          <a:prstGeom prst="rect">
            <a:avLst/>
          </a:prstGeom>
        </p:spPr>
        <p:txBody>
          <a:bodyPr vert="horz" lIns="91440" tIns="45720" rIns="91440" bIns="45720" rtlCol="0" anchor="ctr"/>
          <a:lstStyle>
            <a:lvl1pPr algn="r">
              <a:defRPr lang="fr-FR" sz="844" b="1" kern="1200" smtClean="0">
                <a:solidFill>
                  <a:schemeClr val="accent1"/>
                </a:solidFill>
                <a:latin typeface="+mj-lt"/>
                <a:ea typeface="+mn-ea"/>
                <a:cs typeface="+mn-cs"/>
              </a:defRPr>
            </a:lvl1pPr>
          </a:lstStyle>
          <a:p>
            <a:fld id="{85992520-A7A6-457A-B94D-10F01609E0CA}" type="slidenum">
              <a:rPr lang="fr-FR" smtClean="0"/>
              <a:pPr/>
              <a:t>‹#›</a:t>
            </a:fld>
            <a:endParaRPr lang="fr-FR"/>
          </a:p>
        </p:txBody>
      </p:sp>
      <p:grpSp>
        <p:nvGrpSpPr>
          <p:cNvPr id="7" name="Groupe 6"/>
          <p:cNvGrpSpPr/>
          <p:nvPr userDrawn="1"/>
        </p:nvGrpSpPr>
        <p:grpSpPr>
          <a:xfrm>
            <a:off x="8710784" y="4757328"/>
            <a:ext cx="299348" cy="284331"/>
            <a:chOff x="15832931" y="8457456"/>
            <a:chExt cx="567669" cy="539175"/>
          </a:xfrm>
        </p:grpSpPr>
        <p:sp>
          <p:nvSpPr>
            <p:cNvPr id="8" name="object 5"/>
            <p:cNvSpPr/>
            <p:nvPr userDrawn="1"/>
          </p:nvSpPr>
          <p:spPr>
            <a:xfrm>
              <a:off x="16002066" y="8714736"/>
              <a:ext cx="183248" cy="214045"/>
            </a:xfrm>
            <a:prstGeom prst="rect">
              <a:avLst/>
            </a:prstGeom>
            <a:blipFill>
              <a:blip r:embed="rId7" cstate="print"/>
              <a:stretch>
                <a:fillRect/>
              </a:stretch>
            </a:blipFill>
          </p:spPr>
          <p:txBody>
            <a:bodyPr wrap="square" lIns="0" tIns="0" rIns="0" bIns="0" rtlCol="0"/>
            <a:lstStyle/>
            <a:p>
              <a:endParaRPr sz="475"/>
            </a:p>
          </p:txBody>
        </p:sp>
        <p:sp>
          <p:nvSpPr>
            <p:cNvPr id="9" name="object 6"/>
            <p:cNvSpPr/>
            <p:nvPr userDrawn="1"/>
          </p:nvSpPr>
          <p:spPr>
            <a:xfrm>
              <a:off x="15832931" y="8595946"/>
              <a:ext cx="409575" cy="400685"/>
            </a:xfrm>
            <a:custGeom>
              <a:avLst/>
              <a:gdLst/>
              <a:ahLst/>
              <a:cxnLst/>
              <a:rect l="l" t="t" r="r" b="b"/>
              <a:pathLst>
                <a:path w="409575" h="400684">
                  <a:moveTo>
                    <a:pt x="198881" y="25819"/>
                  </a:moveTo>
                  <a:lnTo>
                    <a:pt x="150358" y="33644"/>
                  </a:lnTo>
                  <a:lnTo>
                    <a:pt x="108216" y="55434"/>
                  </a:lnTo>
                  <a:lnTo>
                    <a:pt x="74984" y="88663"/>
                  </a:lnTo>
                  <a:lnTo>
                    <a:pt x="53190" y="130801"/>
                  </a:lnTo>
                  <a:lnTo>
                    <a:pt x="45364" y="179323"/>
                  </a:lnTo>
                  <a:lnTo>
                    <a:pt x="46736" y="199888"/>
                  </a:lnTo>
                  <a:lnTo>
                    <a:pt x="50731" y="219617"/>
                  </a:lnTo>
                  <a:lnTo>
                    <a:pt x="57167" y="238342"/>
                  </a:lnTo>
                  <a:lnTo>
                    <a:pt x="65861" y="255892"/>
                  </a:lnTo>
                  <a:lnTo>
                    <a:pt x="40167" y="287043"/>
                  </a:lnTo>
                  <a:lnTo>
                    <a:pt x="13871" y="330314"/>
                  </a:lnTo>
                  <a:lnTo>
                    <a:pt x="0" y="372013"/>
                  </a:lnTo>
                  <a:lnTo>
                    <a:pt x="11582" y="398449"/>
                  </a:lnTo>
                  <a:lnTo>
                    <a:pt x="35511" y="400422"/>
                  </a:lnTo>
                  <a:lnTo>
                    <a:pt x="65879" y="387888"/>
                  </a:lnTo>
                  <a:lnTo>
                    <a:pt x="101233" y="363322"/>
                  </a:lnTo>
                  <a:lnTo>
                    <a:pt x="111006" y="354745"/>
                  </a:lnTo>
                  <a:lnTo>
                    <a:pt x="54136" y="354745"/>
                  </a:lnTo>
                  <a:lnTo>
                    <a:pt x="40779" y="353644"/>
                  </a:lnTo>
                  <a:lnTo>
                    <a:pt x="34377" y="335857"/>
                  </a:lnTo>
                  <a:lnTo>
                    <a:pt x="44217" y="308522"/>
                  </a:lnTo>
                  <a:lnTo>
                    <a:pt x="59863" y="281333"/>
                  </a:lnTo>
                  <a:lnTo>
                    <a:pt x="70878" y="263982"/>
                  </a:lnTo>
                  <a:lnTo>
                    <a:pt x="202872" y="263982"/>
                  </a:lnTo>
                  <a:lnTo>
                    <a:pt x="222677" y="242162"/>
                  </a:lnTo>
                  <a:lnTo>
                    <a:pt x="263441" y="194199"/>
                  </a:lnTo>
                  <a:lnTo>
                    <a:pt x="301925" y="146570"/>
                  </a:lnTo>
                  <a:lnTo>
                    <a:pt x="336675" y="101748"/>
                  </a:lnTo>
                  <a:lnTo>
                    <a:pt x="342151" y="94424"/>
                  </a:lnTo>
                  <a:lnTo>
                    <a:pt x="326732" y="94424"/>
                  </a:lnTo>
                  <a:lnTo>
                    <a:pt x="302657" y="66265"/>
                  </a:lnTo>
                  <a:lnTo>
                    <a:pt x="272508" y="44619"/>
                  </a:lnTo>
                  <a:lnTo>
                    <a:pt x="237508" y="30725"/>
                  </a:lnTo>
                  <a:lnTo>
                    <a:pt x="198881" y="25819"/>
                  </a:lnTo>
                  <a:close/>
                </a:path>
                <a:path w="409575" h="400684">
                  <a:moveTo>
                    <a:pt x="202872" y="263982"/>
                  </a:moveTo>
                  <a:lnTo>
                    <a:pt x="70878" y="263982"/>
                  </a:lnTo>
                  <a:lnTo>
                    <a:pt x="81316" y="277941"/>
                  </a:lnTo>
                  <a:lnTo>
                    <a:pt x="93231" y="290609"/>
                  </a:lnTo>
                  <a:lnTo>
                    <a:pt x="106502" y="301860"/>
                  </a:lnTo>
                  <a:lnTo>
                    <a:pt x="121005" y="311569"/>
                  </a:lnTo>
                  <a:lnTo>
                    <a:pt x="95046" y="332541"/>
                  </a:lnTo>
                  <a:lnTo>
                    <a:pt x="72491" y="347322"/>
                  </a:lnTo>
                  <a:lnTo>
                    <a:pt x="54136" y="354745"/>
                  </a:lnTo>
                  <a:lnTo>
                    <a:pt x="111006" y="354745"/>
                  </a:lnTo>
                  <a:lnTo>
                    <a:pt x="140119" y="329197"/>
                  </a:lnTo>
                  <a:lnTo>
                    <a:pt x="181085" y="287986"/>
                  </a:lnTo>
                  <a:lnTo>
                    <a:pt x="202872" y="263982"/>
                  </a:lnTo>
                  <a:close/>
                </a:path>
                <a:path w="409575" h="400684">
                  <a:moveTo>
                    <a:pt x="409269" y="0"/>
                  </a:moveTo>
                  <a:lnTo>
                    <a:pt x="403154" y="5683"/>
                  </a:lnTo>
                  <a:lnTo>
                    <a:pt x="386055" y="25223"/>
                  </a:lnTo>
                  <a:lnTo>
                    <a:pt x="326732" y="94424"/>
                  </a:lnTo>
                  <a:lnTo>
                    <a:pt x="342151" y="94424"/>
                  </a:lnTo>
                  <a:lnTo>
                    <a:pt x="366237" y="62207"/>
                  </a:lnTo>
                  <a:lnTo>
                    <a:pt x="389160" y="30420"/>
                  </a:lnTo>
                  <a:lnTo>
                    <a:pt x="403988" y="8859"/>
                  </a:lnTo>
                  <a:lnTo>
                    <a:pt x="409269" y="0"/>
                  </a:lnTo>
                  <a:close/>
                </a:path>
              </a:pathLst>
            </a:custGeom>
            <a:solidFill>
              <a:srgbClr val="0069B4"/>
            </a:solidFill>
          </p:spPr>
          <p:txBody>
            <a:bodyPr wrap="square" lIns="0" tIns="0" rIns="0" bIns="0" rtlCol="0"/>
            <a:lstStyle/>
            <a:p>
              <a:endParaRPr sz="475"/>
            </a:p>
          </p:txBody>
        </p:sp>
        <p:sp>
          <p:nvSpPr>
            <p:cNvPr id="10" name="object 7"/>
            <p:cNvSpPr/>
            <p:nvPr userDrawn="1"/>
          </p:nvSpPr>
          <p:spPr>
            <a:xfrm>
              <a:off x="16119805" y="8457456"/>
              <a:ext cx="280795" cy="232544"/>
            </a:xfrm>
            <a:prstGeom prst="rect">
              <a:avLst/>
            </a:prstGeom>
            <a:blipFill>
              <a:blip r:embed="rId8" cstate="print"/>
              <a:stretch>
                <a:fillRect/>
              </a:stretch>
            </a:blipFill>
          </p:spPr>
          <p:txBody>
            <a:bodyPr wrap="square" lIns="0" tIns="0" rIns="0" bIns="0" rtlCol="0"/>
            <a:lstStyle/>
            <a:p>
              <a:r>
                <a:rPr lang="fr-FR" sz="475"/>
                <a:t> </a:t>
              </a:r>
              <a:endParaRPr sz="475"/>
            </a:p>
          </p:txBody>
        </p:sp>
      </p:grpSp>
    </p:spTree>
    <p:extLst>
      <p:ext uri="{BB962C8B-B14F-4D97-AF65-F5344CB8AC3E}">
        <p14:creationId xmlns:p14="http://schemas.microsoft.com/office/powerpoint/2010/main" val="3092115098"/>
      </p:ext>
    </p:extLst>
  </p:cSld>
  <p:clrMap bg1="lt1" tx1="dk1" bg2="lt2" tx2="dk2" accent1="accent1" accent2="accent2" accent3="accent3" accent4="accent4" accent5="accent5" accent6="accent6" hlink="hlink" folHlink="folHlink"/>
  <p:sldLayoutIdLst>
    <p:sldLayoutId id="2147483697" r:id="rId1"/>
    <p:sldLayoutId id="2147483699" r:id="rId2"/>
    <p:sldLayoutId id="2147483700" r:id="rId3"/>
    <p:sldLayoutId id="2147483701" r:id="rId4"/>
    <p:sldLayoutId id="2147483702" r:id="rId5"/>
  </p:sldLayoutIdLst>
  <p:hf hdr="0"/>
  <p:txStyles>
    <p:titleStyle>
      <a:lvl1pPr algn="l" defTabSz="482163" rtl="0" eaLnBrk="1" latinLnBrk="0" hangingPunct="1">
        <a:lnSpc>
          <a:spcPct val="90000"/>
        </a:lnSpc>
        <a:spcBef>
          <a:spcPct val="0"/>
        </a:spcBef>
        <a:buNone/>
        <a:defRPr sz="3480" b="1" kern="1200">
          <a:solidFill>
            <a:schemeClr val="tx2"/>
          </a:solidFill>
          <a:latin typeface="Calibri" panose="020F0502020204030204" pitchFamily="34" charset="0"/>
          <a:ea typeface="+mj-ea"/>
          <a:cs typeface="Calibri" panose="020F0502020204030204" pitchFamily="34" charset="0"/>
        </a:defRPr>
      </a:lvl1pPr>
    </p:titleStyle>
    <p:bodyStyle>
      <a:lvl1pPr marL="120541" indent="-120541" algn="l" defTabSz="482163" rtl="0" eaLnBrk="1" latinLnBrk="0" hangingPunct="1">
        <a:lnSpc>
          <a:spcPct val="90000"/>
        </a:lnSpc>
        <a:spcBef>
          <a:spcPts val="527"/>
        </a:spcBef>
        <a:buFont typeface="Arial" panose="020B0604020202020204" pitchFamily="34" charset="0"/>
        <a:buChar char="•"/>
        <a:defRPr sz="1266" kern="1200">
          <a:solidFill>
            <a:schemeClr val="tx1"/>
          </a:solidFill>
          <a:latin typeface="Calibri Light" panose="020F0302020204030204" pitchFamily="34" charset="0"/>
          <a:ea typeface="+mn-ea"/>
          <a:cs typeface="Calibri Light" panose="020F0302020204030204" pitchFamily="34" charset="0"/>
        </a:defRPr>
      </a:lvl1pPr>
      <a:lvl2pPr marL="361622" indent="-120541" algn="l" defTabSz="482163" rtl="0" eaLnBrk="1" latinLnBrk="0" hangingPunct="1">
        <a:lnSpc>
          <a:spcPct val="90000"/>
        </a:lnSpc>
        <a:spcBef>
          <a:spcPts val="264"/>
        </a:spcBef>
        <a:buFont typeface="Arial" panose="020B0604020202020204" pitchFamily="34" charset="0"/>
        <a:buChar char="•"/>
        <a:defRPr sz="1055" kern="1200">
          <a:solidFill>
            <a:schemeClr val="tx1"/>
          </a:solidFill>
          <a:latin typeface="Calibri Light" panose="020F0302020204030204" pitchFamily="34" charset="0"/>
          <a:ea typeface="+mn-ea"/>
          <a:cs typeface="Calibri Light" panose="020F0302020204030204" pitchFamily="34" charset="0"/>
        </a:defRPr>
      </a:lvl2pPr>
      <a:lvl3pPr marL="602704" indent="-120541" algn="l" defTabSz="482163" rtl="0" eaLnBrk="1" latinLnBrk="0" hangingPunct="1">
        <a:lnSpc>
          <a:spcPct val="90000"/>
        </a:lnSpc>
        <a:spcBef>
          <a:spcPts val="264"/>
        </a:spcBef>
        <a:buFont typeface="Arial" panose="020B0604020202020204" pitchFamily="34" charset="0"/>
        <a:buChar char="•"/>
        <a:defRPr sz="949" kern="1200">
          <a:solidFill>
            <a:schemeClr val="tx1"/>
          </a:solidFill>
          <a:latin typeface="Calibri Light" panose="020F0302020204030204" pitchFamily="34" charset="0"/>
          <a:ea typeface="+mn-ea"/>
          <a:cs typeface="Calibri Light" panose="020F0302020204030204" pitchFamily="34" charset="0"/>
        </a:defRPr>
      </a:lvl3pPr>
      <a:lvl4pPr marL="843785" indent="-120541" algn="l" defTabSz="482163" rtl="0" eaLnBrk="1" latinLnBrk="0" hangingPunct="1">
        <a:lnSpc>
          <a:spcPct val="90000"/>
        </a:lnSpc>
        <a:spcBef>
          <a:spcPts val="264"/>
        </a:spcBef>
        <a:buFont typeface="Arial" panose="020B0604020202020204" pitchFamily="34" charset="0"/>
        <a:buChar char="•"/>
        <a:defRPr sz="949" i="1" kern="1200">
          <a:solidFill>
            <a:schemeClr val="tx1"/>
          </a:solidFill>
          <a:latin typeface="Calibri Light" panose="020F0302020204030204" pitchFamily="34" charset="0"/>
          <a:ea typeface="+mn-ea"/>
          <a:cs typeface="Calibri Light" panose="020F0302020204030204" pitchFamily="34" charset="0"/>
        </a:defRPr>
      </a:lvl4pPr>
      <a:lvl5pPr marL="1084867" indent="-120541" algn="l" defTabSz="482163" rtl="0" eaLnBrk="1" latinLnBrk="0" hangingPunct="1">
        <a:lnSpc>
          <a:spcPct val="90000"/>
        </a:lnSpc>
        <a:spcBef>
          <a:spcPts val="264"/>
        </a:spcBef>
        <a:buFont typeface="Arial" panose="020B0604020202020204" pitchFamily="34" charset="0"/>
        <a:buChar char="•"/>
        <a:defRPr sz="1055" kern="1200">
          <a:solidFill>
            <a:schemeClr val="tx1"/>
          </a:solidFill>
          <a:latin typeface="+mn-lt"/>
          <a:ea typeface="+mn-ea"/>
          <a:cs typeface="+mn-cs"/>
        </a:defRPr>
      </a:lvl5pPr>
      <a:lvl6pPr marL="1325949" indent="-120541" algn="l" defTabSz="482163" rtl="0" eaLnBrk="1" latinLnBrk="0" hangingPunct="1">
        <a:lnSpc>
          <a:spcPct val="90000"/>
        </a:lnSpc>
        <a:spcBef>
          <a:spcPts val="264"/>
        </a:spcBef>
        <a:buFont typeface="Arial" panose="020B0604020202020204" pitchFamily="34" charset="0"/>
        <a:buChar char="•"/>
        <a:defRPr sz="949" kern="1200">
          <a:solidFill>
            <a:schemeClr val="tx1"/>
          </a:solidFill>
          <a:latin typeface="+mn-lt"/>
          <a:ea typeface="+mn-ea"/>
          <a:cs typeface="+mn-cs"/>
        </a:defRPr>
      </a:lvl6pPr>
      <a:lvl7pPr marL="1567030" indent="-120541" algn="l" defTabSz="482163" rtl="0" eaLnBrk="1" latinLnBrk="0" hangingPunct="1">
        <a:lnSpc>
          <a:spcPct val="90000"/>
        </a:lnSpc>
        <a:spcBef>
          <a:spcPts val="264"/>
        </a:spcBef>
        <a:buFont typeface="Arial" panose="020B0604020202020204" pitchFamily="34" charset="0"/>
        <a:buChar char="•"/>
        <a:defRPr sz="949" kern="1200">
          <a:solidFill>
            <a:schemeClr val="tx1"/>
          </a:solidFill>
          <a:latin typeface="+mn-lt"/>
          <a:ea typeface="+mn-ea"/>
          <a:cs typeface="+mn-cs"/>
        </a:defRPr>
      </a:lvl7pPr>
      <a:lvl8pPr marL="1808112" indent="-120541" algn="l" defTabSz="482163" rtl="0" eaLnBrk="1" latinLnBrk="0" hangingPunct="1">
        <a:lnSpc>
          <a:spcPct val="90000"/>
        </a:lnSpc>
        <a:spcBef>
          <a:spcPts val="264"/>
        </a:spcBef>
        <a:buFont typeface="Arial" panose="020B0604020202020204" pitchFamily="34" charset="0"/>
        <a:buChar char="•"/>
        <a:defRPr sz="949" kern="1200">
          <a:solidFill>
            <a:schemeClr val="tx1"/>
          </a:solidFill>
          <a:latin typeface="+mn-lt"/>
          <a:ea typeface="+mn-ea"/>
          <a:cs typeface="+mn-cs"/>
        </a:defRPr>
      </a:lvl8pPr>
      <a:lvl9pPr marL="2049193" indent="-120541" algn="l" defTabSz="482163" rtl="0" eaLnBrk="1" latinLnBrk="0" hangingPunct="1">
        <a:lnSpc>
          <a:spcPct val="90000"/>
        </a:lnSpc>
        <a:spcBef>
          <a:spcPts val="264"/>
        </a:spcBef>
        <a:buFont typeface="Arial" panose="020B0604020202020204" pitchFamily="34" charset="0"/>
        <a:buChar char="•"/>
        <a:defRPr sz="949" kern="1200">
          <a:solidFill>
            <a:schemeClr val="tx1"/>
          </a:solidFill>
          <a:latin typeface="+mn-lt"/>
          <a:ea typeface="+mn-ea"/>
          <a:cs typeface="+mn-cs"/>
        </a:defRPr>
      </a:lvl9pPr>
    </p:bodyStyle>
    <p:otherStyle>
      <a:defPPr>
        <a:defRPr lang="fr-FR"/>
      </a:defPPr>
      <a:lvl1pPr marL="0" algn="l" defTabSz="482163" rtl="0" eaLnBrk="1" latinLnBrk="0" hangingPunct="1">
        <a:defRPr sz="949" kern="1200">
          <a:solidFill>
            <a:schemeClr val="tx1"/>
          </a:solidFill>
          <a:latin typeface="+mn-lt"/>
          <a:ea typeface="+mn-ea"/>
          <a:cs typeface="+mn-cs"/>
        </a:defRPr>
      </a:lvl1pPr>
      <a:lvl2pPr marL="241082" algn="l" defTabSz="482163" rtl="0" eaLnBrk="1" latinLnBrk="0" hangingPunct="1">
        <a:defRPr sz="949" kern="1200">
          <a:solidFill>
            <a:schemeClr val="tx1"/>
          </a:solidFill>
          <a:latin typeface="+mn-lt"/>
          <a:ea typeface="+mn-ea"/>
          <a:cs typeface="+mn-cs"/>
        </a:defRPr>
      </a:lvl2pPr>
      <a:lvl3pPr marL="482163" algn="l" defTabSz="482163" rtl="0" eaLnBrk="1" latinLnBrk="0" hangingPunct="1">
        <a:defRPr sz="949" kern="1200">
          <a:solidFill>
            <a:schemeClr val="tx1"/>
          </a:solidFill>
          <a:latin typeface="+mn-lt"/>
          <a:ea typeface="+mn-ea"/>
          <a:cs typeface="+mn-cs"/>
        </a:defRPr>
      </a:lvl3pPr>
      <a:lvl4pPr marL="723245" algn="l" defTabSz="482163" rtl="0" eaLnBrk="1" latinLnBrk="0" hangingPunct="1">
        <a:defRPr sz="949" kern="1200">
          <a:solidFill>
            <a:schemeClr val="tx1"/>
          </a:solidFill>
          <a:latin typeface="+mn-lt"/>
          <a:ea typeface="+mn-ea"/>
          <a:cs typeface="+mn-cs"/>
        </a:defRPr>
      </a:lvl4pPr>
      <a:lvl5pPr marL="964326" algn="l" defTabSz="482163" rtl="0" eaLnBrk="1" latinLnBrk="0" hangingPunct="1">
        <a:defRPr sz="949" kern="1200">
          <a:solidFill>
            <a:schemeClr val="tx1"/>
          </a:solidFill>
          <a:latin typeface="+mn-lt"/>
          <a:ea typeface="+mn-ea"/>
          <a:cs typeface="+mn-cs"/>
        </a:defRPr>
      </a:lvl5pPr>
      <a:lvl6pPr marL="1205408" algn="l" defTabSz="482163" rtl="0" eaLnBrk="1" latinLnBrk="0" hangingPunct="1">
        <a:defRPr sz="949" kern="1200">
          <a:solidFill>
            <a:schemeClr val="tx1"/>
          </a:solidFill>
          <a:latin typeface="+mn-lt"/>
          <a:ea typeface="+mn-ea"/>
          <a:cs typeface="+mn-cs"/>
        </a:defRPr>
      </a:lvl6pPr>
      <a:lvl7pPr marL="1446489" algn="l" defTabSz="482163" rtl="0" eaLnBrk="1" latinLnBrk="0" hangingPunct="1">
        <a:defRPr sz="949" kern="1200">
          <a:solidFill>
            <a:schemeClr val="tx1"/>
          </a:solidFill>
          <a:latin typeface="+mn-lt"/>
          <a:ea typeface="+mn-ea"/>
          <a:cs typeface="+mn-cs"/>
        </a:defRPr>
      </a:lvl7pPr>
      <a:lvl8pPr marL="1687571" algn="l" defTabSz="482163" rtl="0" eaLnBrk="1" latinLnBrk="0" hangingPunct="1">
        <a:defRPr sz="949" kern="1200">
          <a:solidFill>
            <a:schemeClr val="tx1"/>
          </a:solidFill>
          <a:latin typeface="+mn-lt"/>
          <a:ea typeface="+mn-ea"/>
          <a:cs typeface="+mn-cs"/>
        </a:defRPr>
      </a:lvl8pPr>
      <a:lvl9pPr marL="1928652" algn="l" defTabSz="482163" rtl="0" eaLnBrk="1" latinLnBrk="0" hangingPunct="1">
        <a:defRPr sz="949"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object 3"/>
          <p:cNvSpPr/>
          <p:nvPr userDrawn="1"/>
        </p:nvSpPr>
        <p:spPr>
          <a:xfrm>
            <a:off x="-1" y="2"/>
            <a:ext cx="3923929" cy="1347613"/>
          </a:xfrm>
          <a:custGeom>
            <a:avLst/>
            <a:gdLst/>
            <a:ahLst/>
            <a:cxnLst/>
            <a:rect l="l" t="t" r="r" b="b"/>
            <a:pathLst>
              <a:path w="3912870" h="2605405">
                <a:moveTo>
                  <a:pt x="3912425" y="0"/>
                </a:moveTo>
                <a:lnTo>
                  <a:pt x="0" y="0"/>
                </a:lnTo>
                <a:lnTo>
                  <a:pt x="0" y="2605330"/>
                </a:lnTo>
                <a:lnTo>
                  <a:pt x="21518" y="2568656"/>
                </a:lnTo>
                <a:lnTo>
                  <a:pt x="46329" y="2527236"/>
                </a:lnTo>
                <a:lnTo>
                  <a:pt x="71504" y="2486061"/>
                </a:lnTo>
                <a:lnTo>
                  <a:pt x="97040" y="2445132"/>
                </a:lnTo>
                <a:lnTo>
                  <a:pt x="122934" y="2404453"/>
                </a:lnTo>
                <a:lnTo>
                  <a:pt x="149186" y="2364025"/>
                </a:lnTo>
                <a:lnTo>
                  <a:pt x="175792" y="2323851"/>
                </a:lnTo>
                <a:lnTo>
                  <a:pt x="202751" y="2283932"/>
                </a:lnTo>
                <a:lnTo>
                  <a:pt x="230059" y="2244272"/>
                </a:lnTo>
                <a:lnTo>
                  <a:pt x="257716" y="2204871"/>
                </a:lnTo>
                <a:lnTo>
                  <a:pt x="285718" y="2165733"/>
                </a:lnTo>
                <a:lnTo>
                  <a:pt x="314064" y="2126859"/>
                </a:lnTo>
                <a:lnTo>
                  <a:pt x="342750" y="2088253"/>
                </a:lnTo>
                <a:lnTo>
                  <a:pt x="371777" y="2049915"/>
                </a:lnTo>
                <a:lnTo>
                  <a:pt x="401139" y="2011848"/>
                </a:lnTo>
                <a:lnTo>
                  <a:pt x="430837" y="1974055"/>
                </a:lnTo>
                <a:lnTo>
                  <a:pt x="460867" y="1936538"/>
                </a:lnTo>
                <a:lnTo>
                  <a:pt x="491227" y="1899299"/>
                </a:lnTo>
                <a:lnTo>
                  <a:pt x="521915" y="1862339"/>
                </a:lnTo>
                <a:lnTo>
                  <a:pt x="552929" y="1825663"/>
                </a:lnTo>
                <a:lnTo>
                  <a:pt x="584266" y="1789270"/>
                </a:lnTo>
                <a:lnTo>
                  <a:pt x="615925" y="1753164"/>
                </a:lnTo>
                <a:lnTo>
                  <a:pt x="647902" y="1717348"/>
                </a:lnTo>
                <a:lnTo>
                  <a:pt x="680197" y="1681822"/>
                </a:lnTo>
                <a:lnTo>
                  <a:pt x="712806" y="1646590"/>
                </a:lnTo>
                <a:lnTo>
                  <a:pt x="745728" y="1611654"/>
                </a:lnTo>
                <a:lnTo>
                  <a:pt x="778960" y="1577015"/>
                </a:lnTo>
                <a:lnTo>
                  <a:pt x="812500" y="1542676"/>
                </a:lnTo>
                <a:lnTo>
                  <a:pt x="846346" y="1508640"/>
                </a:lnTo>
                <a:lnTo>
                  <a:pt x="880495" y="1474908"/>
                </a:lnTo>
                <a:lnTo>
                  <a:pt x="914946" y="1441483"/>
                </a:lnTo>
                <a:lnTo>
                  <a:pt x="949696" y="1408367"/>
                </a:lnTo>
                <a:lnTo>
                  <a:pt x="984743" y="1375562"/>
                </a:lnTo>
                <a:lnTo>
                  <a:pt x="1020085" y="1343070"/>
                </a:lnTo>
                <a:lnTo>
                  <a:pt x="1055719" y="1310894"/>
                </a:lnTo>
                <a:lnTo>
                  <a:pt x="1091643" y="1279035"/>
                </a:lnTo>
                <a:lnTo>
                  <a:pt x="1127856" y="1247497"/>
                </a:lnTo>
                <a:lnTo>
                  <a:pt x="1164354" y="1216281"/>
                </a:lnTo>
                <a:lnTo>
                  <a:pt x="1201136" y="1185389"/>
                </a:lnTo>
                <a:lnTo>
                  <a:pt x="1238200" y="1154824"/>
                </a:lnTo>
                <a:lnTo>
                  <a:pt x="1275542" y="1124588"/>
                </a:lnTo>
                <a:lnTo>
                  <a:pt x="1313162" y="1094683"/>
                </a:lnTo>
                <a:lnTo>
                  <a:pt x="1351056" y="1065111"/>
                </a:lnTo>
                <a:lnTo>
                  <a:pt x="1389223" y="1035874"/>
                </a:lnTo>
                <a:lnTo>
                  <a:pt x="1427661" y="1006976"/>
                </a:lnTo>
                <a:lnTo>
                  <a:pt x="1466366" y="978417"/>
                </a:lnTo>
                <a:lnTo>
                  <a:pt x="1505337" y="950200"/>
                </a:lnTo>
                <a:lnTo>
                  <a:pt x="1544572" y="922328"/>
                </a:lnTo>
                <a:lnTo>
                  <a:pt x="1584069" y="894803"/>
                </a:lnTo>
                <a:lnTo>
                  <a:pt x="1623825" y="867626"/>
                </a:lnTo>
                <a:lnTo>
                  <a:pt x="1663838" y="840800"/>
                </a:lnTo>
                <a:lnTo>
                  <a:pt x="1704105" y="814327"/>
                </a:lnTo>
                <a:lnTo>
                  <a:pt x="1744626" y="788210"/>
                </a:lnTo>
                <a:lnTo>
                  <a:pt x="1785396" y="762451"/>
                </a:lnTo>
                <a:lnTo>
                  <a:pt x="1826415" y="737051"/>
                </a:lnTo>
                <a:lnTo>
                  <a:pt x="1867680" y="712014"/>
                </a:lnTo>
                <a:lnTo>
                  <a:pt x="1909188" y="687341"/>
                </a:lnTo>
                <a:lnTo>
                  <a:pt x="1950938" y="663034"/>
                </a:lnTo>
                <a:lnTo>
                  <a:pt x="1992928" y="639096"/>
                </a:lnTo>
                <a:lnTo>
                  <a:pt x="2035154" y="615529"/>
                </a:lnTo>
                <a:lnTo>
                  <a:pt x="2077616" y="592336"/>
                </a:lnTo>
                <a:lnTo>
                  <a:pt x="2120310" y="569517"/>
                </a:lnTo>
                <a:lnTo>
                  <a:pt x="2163234" y="547076"/>
                </a:lnTo>
                <a:lnTo>
                  <a:pt x="2206387" y="525016"/>
                </a:lnTo>
                <a:lnTo>
                  <a:pt x="2249766" y="503337"/>
                </a:lnTo>
                <a:lnTo>
                  <a:pt x="2293368" y="482042"/>
                </a:lnTo>
                <a:lnTo>
                  <a:pt x="2337192" y="461134"/>
                </a:lnTo>
                <a:lnTo>
                  <a:pt x="2381236" y="440614"/>
                </a:lnTo>
                <a:lnTo>
                  <a:pt x="2425496" y="420486"/>
                </a:lnTo>
                <a:lnTo>
                  <a:pt x="2469972" y="400750"/>
                </a:lnTo>
                <a:lnTo>
                  <a:pt x="2514660" y="381410"/>
                </a:lnTo>
                <a:lnTo>
                  <a:pt x="2559559" y="362468"/>
                </a:lnTo>
                <a:lnTo>
                  <a:pt x="2604666" y="343925"/>
                </a:lnTo>
                <a:lnTo>
                  <a:pt x="2649979" y="325784"/>
                </a:lnTo>
                <a:lnTo>
                  <a:pt x="2695496" y="308048"/>
                </a:lnTo>
                <a:lnTo>
                  <a:pt x="2741215" y="290718"/>
                </a:lnTo>
                <a:lnTo>
                  <a:pt x="2787133" y="273796"/>
                </a:lnTo>
                <a:lnTo>
                  <a:pt x="2833248" y="257285"/>
                </a:lnTo>
                <a:lnTo>
                  <a:pt x="2879558" y="241188"/>
                </a:lnTo>
                <a:lnTo>
                  <a:pt x="2926061" y="225505"/>
                </a:lnTo>
                <a:lnTo>
                  <a:pt x="2972755" y="210240"/>
                </a:lnTo>
                <a:lnTo>
                  <a:pt x="3019636" y="195395"/>
                </a:lnTo>
                <a:lnTo>
                  <a:pt x="3066704" y="180972"/>
                </a:lnTo>
                <a:lnTo>
                  <a:pt x="3113956" y="166973"/>
                </a:lnTo>
                <a:lnTo>
                  <a:pt x="3161390" y="153400"/>
                </a:lnTo>
                <a:lnTo>
                  <a:pt x="3209003" y="140256"/>
                </a:lnTo>
                <a:lnTo>
                  <a:pt x="3304758" y="115262"/>
                </a:lnTo>
                <a:lnTo>
                  <a:pt x="3401205" y="92009"/>
                </a:lnTo>
                <a:lnTo>
                  <a:pt x="3498326" y="70515"/>
                </a:lnTo>
                <a:lnTo>
                  <a:pt x="3596102" y="50797"/>
                </a:lnTo>
                <a:lnTo>
                  <a:pt x="3694516" y="32873"/>
                </a:lnTo>
                <a:lnTo>
                  <a:pt x="3793551" y="16761"/>
                </a:lnTo>
                <a:lnTo>
                  <a:pt x="3893188" y="2479"/>
                </a:lnTo>
                <a:lnTo>
                  <a:pt x="3912425" y="0"/>
                </a:lnTo>
                <a:close/>
              </a:path>
            </a:pathLst>
          </a:cu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2700000" scaled="1"/>
            <a:tileRect/>
          </a:gradFill>
        </p:spPr>
        <p:txBody>
          <a:bodyPr wrap="square" lIns="0" tIns="0" rIns="0" bIns="0" rtlCol="0"/>
          <a:lstStyle/>
          <a:p>
            <a:endParaRPr sz="475"/>
          </a:p>
        </p:txBody>
      </p:sp>
      <p:pic>
        <p:nvPicPr>
          <p:cNvPr id="5" name="Image 4"/>
          <p:cNvPicPr>
            <a:picLocks noChangeAspect="1"/>
          </p:cNvPicPr>
          <p:nvPr userDrawn="1"/>
        </p:nvPicPr>
        <p:blipFill rotWithShape="1">
          <a:blip r:embed="rId6" cstate="print">
            <a:extLst>
              <a:ext uri="{28A0092B-C50C-407E-A947-70E740481C1C}">
                <a14:useLocalDpi xmlns:a14="http://schemas.microsoft.com/office/drawing/2010/main" val="0"/>
              </a:ext>
            </a:extLst>
          </a:blip>
          <a:srcRect l="8218" t="10936" r="4580" b="23443"/>
          <a:stretch/>
        </p:blipFill>
        <p:spPr>
          <a:xfrm>
            <a:off x="233210" y="6555"/>
            <a:ext cx="1098431" cy="517585"/>
          </a:xfrm>
          <a:prstGeom prst="rect">
            <a:avLst/>
          </a:prstGeom>
        </p:spPr>
      </p:pic>
    </p:spTree>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57" r:id="rId4"/>
  </p:sldLayoutIdLst>
  <p:hf hdr="0" ftr="0" dt="0"/>
  <p:txStyles>
    <p:titleStyle>
      <a:lvl1pPr algn="ctr" defTabSz="914326" rtl="0" eaLnBrk="1" latinLnBrk="0" hangingPunct="1">
        <a:spcBef>
          <a:spcPct val="0"/>
        </a:spcBef>
        <a:buNone/>
        <a:defRPr sz="4377" kern="1200">
          <a:solidFill>
            <a:schemeClr val="tx1"/>
          </a:solidFill>
          <a:latin typeface="+mj-lt"/>
          <a:ea typeface="+mj-ea"/>
          <a:cs typeface="+mj-cs"/>
        </a:defRPr>
      </a:lvl1pPr>
    </p:titleStyle>
    <p:bodyStyle>
      <a:lvl1pPr marL="342872" indent="-342872" algn="l" defTabSz="914326" rtl="0" eaLnBrk="1" latinLnBrk="0" hangingPunct="1">
        <a:spcBef>
          <a:spcPct val="20000"/>
        </a:spcBef>
        <a:buFont typeface="Arial" pitchFamily="34" charset="0"/>
        <a:buChar char="•"/>
        <a:defRPr sz="3217" kern="1200">
          <a:solidFill>
            <a:schemeClr val="tx1"/>
          </a:solidFill>
          <a:latin typeface="+mn-lt"/>
          <a:ea typeface="+mn-ea"/>
          <a:cs typeface="+mn-cs"/>
        </a:defRPr>
      </a:lvl1pPr>
      <a:lvl2pPr marL="742890" indent="-285727" algn="l" defTabSz="914326" rtl="0" eaLnBrk="1" latinLnBrk="0" hangingPunct="1">
        <a:spcBef>
          <a:spcPct val="20000"/>
        </a:spcBef>
        <a:buFont typeface="Arial" pitchFamily="34" charset="0"/>
        <a:buChar char="–"/>
        <a:defRPr sz="2795" kern="1200">
          <a:solidFill>
            <a:schemeClr val="tx1"/>
          </a:solidFill>
          <a:latin typeface="+mn-lt"/>
          <a:ea typeface="+mn-ea"/>
          <a:cs typeface="+mn-cs"/>
        </a:defRPr>
      </a:lvl2pPr>
      <a:lvl3pPr marL="1142907" indent="-228581" algn="l" defTabSz="914326" rtl="0" eaLnBrk="1" latinLnBrk="0" hangingPunct="1">
        <a:spcBef>
          <a:spcPct val="20000"/>
        </a:spcBef>
        <a:buFont typeface="Arial" pitchFamily="34" charset="0"/>
        <a:buChar char="•"/>
        <a:defRPr sz="2426" kern="1200">
          <a:solidFill>
            <a:schemeClr val="tx1"/>
          </a:solidFill>
          <a:latin typeface="+mn-lt"/>
          <a:ea typeface="+mn-ea"/>
          <a:cs typeface="+mn-cs"/>
        </a:defRPr>
      </a:lvl3pPr>
      <a:lvl4pPr marL="1600070" indent="-228581" algn="l" defTabSz="914326" rtl="0" eaLnBrk="1" latinLnBrk="0" hangingPunct="1">
        <a:spcBef>
          <a:spcPct val="20000"/>
        </a:spcBef>
        <a:buFont typeface="Arial" pitchFamily="34" charset="0"/>
        <a:buChar char="–"/>
        <a:defRPr sz="2004" kern="1200">
          <a:solidFill>
            <a:schemeClr val="tx1"/>
          </a:solidFill>
          <a:latin typeface="+mn-lt"/>
          <a:ea typeface="+mn-ea"/>
          <a:cs typeface="+mn-cs"/>
        </a:defRPr>
      </a:lvl4pPr>
      <a:lvl5pPr marL="2057234" indent="-228581" algn="l" defTabSz="914326" rtl="0" eaLnBrk="1" latinLnBrk="0" hangingPunct="1">
        <a:spcBef>
          <a:spcPct val="20000"/>
        </a:spcBef>
        <a:buFont typeface="Arial" pitchFamily="34" charset="0"/>
        <a:buChar char="»"/>
        <a:defRPr sz="2004" kern="1200">
          <a:solidFill>
            <a:schemeClr val="tx1"/>
          </a:solidFill>
          <a:latin typeface="+mn-lt"/>
          <a:ea typeface="+mn-ea"/>
          <a:cs typeface="+mn-cs"/>
        </a:defRPr>
      </a:lvl5pPr>
      <a:lvl6pPr marL="2514396" indent="-228581" algn="l" defTabSz="914326" rtl="0" eaLnBrk="1" latinLnBrk="0" hangingPunct="1">
        <a:spcBef>
          <a:spcPct val="20000"/>
        </a:spcBef>
        <a:buFont typeface="Arial" pitchFamily="34" charset="0"/>
        <a:buChar char="•"/>
        <a:defRPr sz="2004" kern="1200">
          <a:solidFill>
            <a:schemeClr val="tx1"/>
          </a:solidFill>
          <a:latin typeface="+mn-lt"/>
          <a:ea typeface="+mn-ea"/>
          <a:cs typeface="+mn-cs"/>
        </a:defRPr>
      </a:lvl6pPr>
      <a:lvl7pPr marL="2971559" indent="-228581" algn="l" defTabSz="914326" rtl="0" eaLnBrk="1" latinLnBrk="0" hangingPunct="1">
        <a:spcBef>
          <a:spcPct val="20000"/>
        </a:spcBef>
        <a:buFont typeface="Arial" pitchFamily="34" charset="0"/>
        <a:buChar char="•"/>
        <a:defRPr sz="2004" kern="1200">
          <a:solidFill>
            <a:schemeClr val="tx1"/>
          </a:solidFill>
          <a:latin typeface="+mn-lt"/>
          <a:ea typeface="+mn-ea"/>
          <a:cs typeface="+mn-cs"/>
        </a:defRPr>
      </a:lvl7pPr>
      <a:lvl8pPr marL="3428722" indent="-228581" algn="l" defTabSz="914326" rtl="0" eaLnBrk="1" latinLnBrk="0" hangingPunct="1">
        <a:spcBef>
          <a:spcPct val="20000"/>
        </a:spcBef>
        <a:buFont typeface="Arial" pitchFamily="34" charset="0"/>
        <a:buChar char="•"/>
        <a:defRPr sz="2004" kern="1200">
          <a:solidFill>
            <a:schemeClr val="tx1"/>
          </a:solidFill>
          <a:latin typeface="+mn-lt"/>
          <a:ea typeface="+mn-ea"/>
          <a:cs typeface="+mn-cs"/>
        </a:defRPr>
      </a:lvl8pPr>
      <a:lvl9pPr marL="3885885" indent="-228581" algn="l" defTabSz="914326" rtl="0" eaLnBrk="1" latinLnBrk="0" hangingPunct="1">
        <a:spcBef>
          <a:spcPct val="20000"/>
        </a:spcBef>
        <a:buFont typeface="Arial" pitchFamily="34" charset="0"/>
        <a:buChar char="•"/>
        <a:defRPr sz="2004" kern="1200">
          <a:solidFill>
            <a:schemeClr val="tx1"/>
          </a:solidFill>
          <a:latin typeface="+mn-lt"/>
          <a:ea typeface="+mn-ea"/>
          <a:cs typeface="+mn-cs"/>
        </a:defRPr>
      </a:lvl9pPr>
    </p:bodyStyle>
    <p:otherStyle>
      <a:defPPr>
        <a:defRPr lang="fr-FR"/>
      </a:defPPr>
      <a:lvl1pPr marL="0" algn="l" defTabSz="914326" rtl="0" eaLnBrk="1" latinLnBrk="0" hangingPunct="1">
        <a:defRPr sz="1793" kern="1200">
          <a:solidFill>
            <a:schemeClr val="tx1"/>
          </a:solidFill>
          <a:latin typeface="+mn-lt"/>
          <a:ea typeface="+mn-ea"/>
          <a:cs typeface="+mn-cs"/>
        </a:defRPr>
      </a:lvl1pPr>
      <a:lvl2pPr marL="457163" algn="l" defTabSz="914326" rtl="0" eaLnBrk="1" latinLnBrk="0" hangingPunct="1">
        <a:defRPr sz="1793" kern="1200">
          <a:solidFill>
            <a:schemeClr val="tx1"/>
          </a:solidFill>
          <a:latin typeface="+mn-lt"/>
          <a:ea typeface="+mn-ea"/>
          <a:cs typeface="+mn-cs"/>
        </a:defRPr>
      </a:lvl2pPr>
      <a:lvl3pPr marL="914326" algn="l" defTabSz="914326" rtl="0" eaLnBrk="1" latinLnBrk="0" hangingPunct="1">
        <a:defRPr sz="1793" kern="1200">
          <a:solidFill>
            <a:schemeClr val="tx1"/>
          </a:solidFill>
          <a:latin typeface="+mn-lt"/>
          <a:ea typeface="+mn-ea"/>
          <a:cs typeface="+mn-cs"/>
        </a:defRPr>
      </a:lvl3pPr>
      <a:lvl4pPr marL="1371489" algn="l" defTabSz="914326" rtl="0" eaLnBrk="1" latinLnBrk="0" hangingPunct="1">
        <a:defRPr sz="1793" kern="1200">
          <a:solidFill>
            <a:schemeClr val="tx1"/>
          </a:solidFill>
          <a:latin typeface="+mn-lt"/>
          <a:ea typeface="+mn-ea"/>
          <a:cs typeface="+mn-cs"/>
        </a:defRPr>
      </a:lvl4pPr>
      <a:lvl5pPr marL="1828652" algn="l" defTabSz="914326" rtl="0" eaLnBrk="1" latinLnBrk="0" hangingPunct="1">
        <a:defRPr sz="1793" kern="1200">
          <a:solidFill>
            <a:schemeClr val="tx1"/>
          </a:solidFill>
          <a:latin typeface="+mn-lt"/>
          <a:ea typeface="+mn-ea"/>
          <a:cs typeface="+mn-cs"/>
        </a:defRPr>
      </a:lvl5pPr>
      <a:lvl6pPr marL="2285815" algn="l" defTabSz="914326" rtl="0" eaLnBrk="1" latinLnBrk="0" hangingPunct="1">
        <a:defRPr sz="1793" kern="1200">
          <a:solidFill>
            <a:schemeClr val="tx1"/>
          </a:solidFill>
          <a:latin typeface="+mn-lt"/>
          <a:ea typeface="+mn-ea"/>
          <a:cs typeface="+mn-cs"/>
        </a:defRPr>
      </a:lvl6pPr>
      <a:lvl7pPr marL="2742978" algn="l" defTabSz="914326" rtl="0" eaLnBrk="1" latinLnBrk="0" hangingPunct="1">
        <a:defRPr sz="1793" kern="1200">
          <a:solidFill>
            <a:schemeClr val="tx1"/>
          </a:solidFill>
          <a:latin typeface="+mn-lt"/>
          <a:ea typeface="+mn-ea"/>
          <a:cs typeface="+mn-cs"/>
        </a:defRPr>
      </a:lvl7pPr>
      <a:lvl8pPr marL="3200141" algn="l" defTabSz="914326" rtl="0" eaLnBrk="1" latinLnBrk="0" hangingPunct="1">
        <a:defRPr sz="1793" kern="1200">
          <a:solidFill>
            <a:schemeClr val="tx1"/>
          </a:solidFill>
          <a:latin typeface="+mn-lt"/>
          <a:ea typeface="+mn-ea"/>
          <a:cs typeface="+mn-cs"/>
        </a:defRPr>
      </a:lvl8pPr>
      <a:lvl9pPr marL="3657304" algn="l" defTabSz="914326" rtl="0" eaLnBrk="1" latinLnBrk="0" hangingPunct="1">
        <a:defRPr sz="179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tiff"/><Relationship Id="rId4" Type="http://schemas.openxmlformats.org/officeDocument/2006/relationships/image" Target="../media/image5.tiff"/></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0.gif"/></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8" Type="http://schemas.openxmlformats.org/officeDocument/2006/relationships/hyperlink" Target="http://www.uvsq.fr/" TargetMode="External"/><Relationship Id="rId13" Type="http://schemas.openxmlformats.org/officeDocument/2006/relationships/image" Target="../media/image13.png"/><Relationship Id="rId3" Type="http://schemas.openxmlformats.org/officeDocument/2006/relationships/image" Target="../media/image7.png"/><Relationship Id="rId7" Type="http://schemas.openxmlformats.org/officeDocument/2006/relationships/image" Target="../media/image9.png"/><Relationship Id="rId12"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www.sorbonne-universite.fr/" TargetMode="External"/><Relationship Id="rId11" Type="http://schemas.openxmlformats.org/officeDocument/2006/relationships/image" Target="../media/image11.png"/><Relationship Id="rId5" Type="http://schemas.openxmlformats.org/officeDocument/2006/relationships/image" Target="../media/image8.gif"/><Relationship Id="rId15" Type="http://schemas.microsoft.com/office/2007/relationships/hdphoto" Target="../media/hdphoto1.wdp"/><Relationship Id="rId10" Type="http://schemas.openxmlformats.org/officeDocument/2006/relationships/hyperlink" Target="https://www.ipsl.fr/" TargetMode="External"/><Relationship Id="rId4" Type="http://schemas.openxmlformats.org/officeDocument/2006/relationships/hyperlink" Target="http://www.cnrs.fr/" TargetMode="External"/><Relationship Id="rId9" Type="http://schemas.openxmlformats.org/officeDocument/2006/relationships/image" Target="../media/image10.png"/><Relationship Id="rId14" Type="http://schemas.openxmlformats.org/officeDocument/2006/relationships/image" Target="../media/image1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5.xml"/><Relationship Id="rId1" Type="http://schemas.openxmlformats.org/officeDocument/2006/relationships/vmlDrawing" Target="../drawings/vmlDrawing1.vml"/><Relationship Id="rId6" Type="http://schemas.openxmlformats.org/officeDocument/2006/relationships/image" Target="../media/image43.emf"/><Relationship Id="rId5" Type="http://schemas.openxmlformats.org/officeDocument/2006/relationships/oleObject" Target="../embeddings/oleObject2.bin"/><Relationship Id="rId4" Type="http://schemas.openxmlformats.org/officeDocument/2006/relationships/image" Target="../media/image42.emf"/></Relationships>
</file>

<file path=ppt/slides/_rels/slide23.xml.rels><?xml version="1.0" encoding="UTF-8" standalone="yes"?>
<Relationships xmlns="http://schemas.openxmlformats.org/package/2006/relationships"><Relationship Id="rId3" Type="http://schemas.openxmlformats.org/officeDocument/2006/relationships/image" Target="../media/image440.png"/><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8" Type="http://schemas.openxmlformats.org/officeDocument/2006/relationships/hyperlink" Target="http://www.uvsq.fr/" TargetMode="External"/><Relationship Id="rId13" Type="http://schemas.openxmlformats.org/officeDocument/2006/relationships/image" Target="../media/image13.png"/><Relationship Id="rId3" Type="http://schemas.openxmlformats.org/officeDocument/2006/relationships/image" Target="../media/image15.png"/><Relationship Id="rId7" Type="http://schemas.openxmlformats.org/officeDocument/2006/relationships/image" Target="../media/image9.png"/><Relationship Id="rId12"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www.sorbonne-universite.fr/" TargetMode="External"/><Relationship Id="rId11" Type="http://schemas.openxmlformats.org/officeDocument/2006/relationships/image" Target="../media/image11.png"/><Relationship Id="rId5" Type="http://schemas.openxmlformats.org/officeDocument/2006/relationships/image" Target="../media/image8.gif"/><Relationship Id="rId15" Type="http://schemas.microsoft.com/office/2007/relationships/hdphoto" Target="../media/hdphoto1.wdp"/><Relationship Id="rId10" Type="http://schemas.openxmlformats.org/officeDocument/2006/relationships/hyperlink" Target="https://www.ipsl.fr/" TargetMode="External"/><Relationship Id="rId4" Type="http://schemas.openxmlformats.org/officeDocument/2006/relationships/hyperlink" Target="http://www.cnrs.fr/" TargetMode="External"/><Relationship Id="rId9" Type="http://schemas.openxmlformats.org/officeDocument/2006/relationships/image" Target="../media/image10.png"/><Relationship Id="rId14" Type="http://schemas.openxmlformats.org/officeDocument/2006/relationships/image" Target="../media/image14.png"/></Relationships>
</file>

<file path=ppt/slides/_rels/slide3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gif"/></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7.svg"/></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10;&#10;Description automatically generated">
            <a:extLst>
              <a:ext uri="{FF2B5EF4-FFF2-40B4-BE49-F238E27FC236}">
                <a16:creationId xmlns:a16="http://schemas.microsoft.com/office/drawing/2014/main" id="{46B4EFA8-E278-4E97-9E62-2F331AFFA782}"/>
              </a:ext>
            </a:extLst>
          </p:cNvPr>
          <p:cNvPicPr>
            <a:picLocks noChangeAspect="1"/>
          </p:cNvPicPr>
          <p:nvPr/>
        </p:nvPicPr>
        <p:blipFill>
          <a:blip r:embed="rId3"/>
          <a:stretch>
            <a:fillRect/>
          </a:stretch>
        </p:blipFill>
        <p:spPr>
          <a:xfrm>
            <a:off x="551985" y="973484"/>
            <a:ext cx="2743200" cy="2248678"/>
          </a:xfrm>
          <a:prstGeom prst="rect">
            <a:avLst/>
          </a:prstGeom>
        </p:spPr>
      </p:pic>
      <p:pic>
        <p:nvPicPr>
          <p:cNvPr id="2" name="Imag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79912" y="339502"/>
            <a:ext cx="2160000" cy="2004862"/>
          </a:xfrm>
          <a:prstGeom prst="rect">
            <a:avLst/>
          </a:prstGeom>
        </p:spPr>
      </p:pic>
      <p:sp>
        <p:nvSpPr>
          <p:cNvPr id="6" name="ZoneTexte 5"/>
          <p:cNvSpPr txBox="1"/>
          <p:nvPr/>
        </p:nvSpPr>
        <p:spPr>
          <a:xfrm>
            <a:off x="3130705" y="2459098"/>
            <a:ext cx="5662877" cy="830997"/>
          </a:xfrm>
          <a:prstGeom prst="rect">
            <a:avLst/>
          </a:prstGeom>
          <a:noFill/>
        </p:spPr>
        <p:txBody>
          <a:bodyPr wrap="square" lIns="91440" tIns="45720" rIns="91440" bIns="45720" rtlCol="0" anchor="t">
            <a:spAutoFit/>
          </a:bodyPr>
          <a:lstStyle/>
          <a:p>
            <a:pPr algn="ctr"/>
            <a:r>
              <a:rPr lang="fr-FR" sz="2400" b="1">
                <a:solidFill>
                  <a:schemeClr val="tx2">
                    <a:lumMod val="60000"/>
                    <a:lumOff val="40000"/>
                  </a:schemeClr>
                </a:solidFill>
              </a:rPr>
              <a:t>La mission UVSQ-SAT dédiée à l'observation de la Terre et du Soleil</a:t>
            </a:r>
            <a:endParaRPr lang="fr-FR" sz="2400" b="1">
              <a:solidFill>
                <a:schemeClr val="tx2">
                  <a:lumMod val="60000"/>
                  <a:lumOff val="40000"/>
                </a:schemeClr>
              </a:solidFill>
              <a:ea typeface="+mn-lt"/>
              <a:cs typeface="+mn-lt"/>
            </a:endParaRPr>
          </a:p>
        </p:txBody>
      </p:sp>
      <p:sp>
        <p:nvSpPr>
          <p:cNvPr id="7" name="ZoneTexte 6"/>
          <p:cNvSpPr txBox="1"/>
          <p:nvPr/>
        </p:nvSpPr>
        <p:spPr>
          <a:xfrm>
            <a:off x="-72239" y="4206265"/>
            <a:ext cx="9110795" cy="1015663"/>
          </a:xfrm>
          <a:prstGeom prst="rect">
            <a:avLst/>
          </a:prstGeom>
          <a:noFill/>
        </p:spPr>
        <p:txBody>
          <a:bodyPr wrap="square" lIns="91440" tIns="45720" rIns="91440" bIns="45720" rtlCol="0" anchor="t">
            <a:spAutoFit/>
          </a:bodyPr>
          <a:lstStyle/>
          <a:p>
            <a:r>
              <a:rPr lang="fr-FR" sz="1600" b="1" u="sng"/>
              <a:t>Adrien Finance (doctorant, LATMOS, ACRI-ST)</a:t>
            </a:r>
            <a:endParaRPr lang="fr-FR" sz="1600" b="1" u="sng">
              <a:cs typeface="Calibri"/>
            </a:endParaRPr>
          </a:p>
          <a:p>
            <a:r>
              <a:rPr lang="fr-FR" sz="1600">
                <a:ea typeface="+mn-lt"/>
                <a:cs typeface="+mn-lt"/>
              </a:rPr>
              <a:t>M. Meftah (P.I., LATMOS, CNRS), C. Dufour (LATMOS), T. </a:t>
            </a:r>
            <a:r>
              <a:rPr lang="fr-FR" sz="1600" err="1">
                <a:ea typeface="+mn-lt"/>
                <a:cs typeface="+mn-lt"/>
              </a:rPr>
              <a:t>Boutéraon</a:t>
            </a:r>
            <a:r>
              <a:rPr lang="fr-FR" sz="1600">
                <a:ea typeface="+mn-lt"/>
                <a:cs typeface="+mn-lt"/>
              </a:rPr>
              <a:t> (LATMOS), A. Mangin (ACRI-ST) </a:t>
            </a:r>
          </a:p>
          <a:p>
            <a:r>
              <a:rPr lang="fr-FR" sz="1600" b="1">
                <a:ea typeface="+mn-lt"/>
                <a:cs typeface="+mn-lt"/>
              </a:rPr>
              <a:t>PNST</a:t>
            </a:r>
            <a:r>
              <a:rPr lang="fr-FR" sz="1600" b="1">
                <a:cs typeface="Calibri"/>
              </a:rPr>
              <a:t> 2022 – Marseille</a:t>
            </a:r>
            <a:endParaRPr lang="fr-FR"/>
          </a:p>
          <a:p>
            <a:r>
              <a:rPr lang="fr-FR" sz="1200"/>
              <a:t>16-20/05/2022</a:t>
            </a:r>
            <a:endParaRPr lang="fr-FR" sz="1600" b="0">
              <a:cs typeface="Calibri"/>
            </a:endParaRPr>
          </a:p>
        </p:txBody>
      </p:sp>
      <p:pic>
        <p:nvPicPr>
          <p:cNvPr id="10" name="Image 9"/>
          <p:cNvPicPr>
            <a:picLocks noChangeAspect="1"/>
          </p:cNvPicPr>
          <p:nvPr/>
        </p:nvPicPr>
        <p:blipFill>
          <a:blip r:embed="rId5"/>
          <a:stretch>
            <a:fillRect/>
          </a:stretch>
        </p:blipFill>
        <p:spPr>
          <a:xfrm>
            <a:off x="6235384" y="504220"/>
            <a:ext cx="2246163" cy="1311065"/>
          </a:xfrm>
          <a:prstGeom prst="rect">
            <a:avLst/>
          </a:prstGeom>
        </p:spPr>
      </p:pic>
    </p:spTree>
    <p:extLst>
      <p:ext uri="{BB962C8B-B14F-4D97-AF65-F5344CB8AC3E}">
        <p14:creationId xmlns:p14="http://schemas.microsoft.com/office/powerpoint/2010/main" val="1444670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
            <a:extLst>
              <a:ext uri="{FF2B5EF4-FFF2-40B4-BE49-F238E27FC236}">
                <a16:creationId xmlns:a16="http://schemas.microsoft.com/office/drawing/2014/main" id="{514E5BA0-48DE-48E5-90C8-494CEBC5DE1B}"/>
              </a:ext>
            </a:extLst>
          </p:cNvPr>
          <p:cNvSpPr txBox="1"/>
          <p:nvPr/>
        </p:nvSpPr>
        <p:spPr>
          <a:xfrm>
            <a:off x="6175" y="1795961"/>
            <a:ext cx="9098224" cy="584775"/>
          </a:xfrm>
          <a:prstGeom prst="rect">
            <a:avLst/>
          </a:prstGeom>
          <a:noFill/>
        </p:spPr>
        <p:txBody>
          <a:bodyPr wrap="square" lIns="91440" tIns="45720" rIns="91440" bIns="45720" rtlCol="0" anchor="t">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600" b="1" dirty="0"/>
              <a:t>Objectifs :  </a:t>
            </a:r>
            <a:endParaRPr lang="fr-FR" sz="1600"/>
          </a:p>
          <a:p>
            <a:r>
              <a:rPr lang="fr-FR" sz="1600" dirty="0"/>
              <a:t>        Mettre au point une méthode pour déterminer l'attitude du satellite à partir des </a:t>
            </a:r>
            <a:r>
              <a:rPr lang="fr-FR" sz="1600" dirty="0">
                <a:solidFill>
                  <a:srgbClr val="0070C0"/>
                </a:solidFill>
              </a:rPr>
              <a:t>instruments à bord</a:t>
            </a:r>
            <a:r>
              <a:rPr lang="fr-FR" sz="1600" dirty="0"/>
              <a:t>.</a:t>
            </a:r>
            <a:endParaRPr lang="fr-FR" sz="1600" dirty="0">
              <a:cs typeface="Calibri"/>
            </a:endParaRPr>
          </a:p>
        </p:txBody>
      </p:sp>
      <p:sp>
        <p:nvSpPr>
          <p:cNvPr id="31" name="TextBox 13">
            <a:extLst>
              <a:ext uri="{FF2B5EF4-FFF2-40B4-BE49-F238E27FC236}">
                <a16:creationId xmlns:a16="http://schemas.microsoft.com/office/drawing/2014/main" id="{84B42706-FAC5-4587-807B-C29E081DE59C}"/>
              </a:ext>
            </a:extLst>
          </p:cNvPr>
          <p:cNvSpPr txBox="1"/>
          <p:nvPr/>
        </p:nvSpPr>
        <p:spPr>
          <a:xfrm>
            <a:off x="6176" y="2278186"/>
            <a:ext cx="9128704" cy="830997"/>
          </a:xfrm>
          <a:prstGeom prst="rect">
            <a:avLst/>
          </a:prstGeom>
          <a:noFill/>
        </p:spPr>
        <p:txBody>
          <a:bodyPr wrap="square" lIns="91440" tIns="45720" rIns="91440" bIns="45720" rtlCol="0" anchor="t">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600" b="1"/>
              <a:t>Méthode :</a:t>
            </a:r>
            <a:endParaRPr lang="fr-FR" sz="1600" b="1">
              <a:cs typeface="Calibri"/>
            </a:endParaRPr>
          </a:p>
          <a:p>
            <a:r>
              <a:rPr lang="fr-FR" sz="1600"/>
              <a:t>       Deux méthodes déterministes TRIAD et MEKF sont développés.</a:t>
            </a:r>
            <a:r>
              <a:rPr lang="fr-FR" sz="1600">
                <a:cs typeface="Calibri"/>
              </a:rPr>
              <a:t> Une méthode d'intelligence artificielle a pu être validé au sol et est en phase de développement pour des données en orbite.</a:t>
            </a:r>
          </a:p>
        </p:txBody>
      </p:sp>
      <p:pic>
        <p:nvPicPr>
          <p:cNvPr id="32" name="Picture 31" descr="A close up of a computer&#10;&#10;Description automatically generated with low confidence">
            <a:extLst>
              <a:ext uri="{FF2B5EF4-FFF2-40B4-BE49-F238E27FC236}">
                <a16:creationId xmlns:a16="http://schemas.microsoft.com/office/drawing/2014/main" id="{50747775-78B3-4426-8709-C816D2DD5C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7097" y="3400616"/>
            <a:ext cx="1923464" cy="1176758"/>
          </a:xfrm>
          <a:prstGeom prst="rect">
            <a:avLst/>
          </a:prstGeom>
        </p:spPr>
      </p:pic>
      <p:sp>
        <p:nvSpPr>
          <p:cNvPr id="33" name="TextBox 15">
            <a:extLst>
              <a:ext uri="{FF2B5EF4-FFF2-40B4-BE49-F238E27FC236}">
                <a16:creationId xmlns:a16="http://schemas.microsoft.com/office/drawing/2014/main" id="{063DFA4B-CE94-4C7C-BB80-D8028417FA7A}"/>
              </a:ext>
            </a:extLst>
          </p:cNvPr>
          <p:cNvSpPr txBox="1"/>
          <p:nvPr/>
        </p:nvSpPr>
        <p:spPr>
          <a:xfrm>
            <a:off x="359039" y="4621485"/>
            <a:ext cx="2788565" cy="523220"/>
          </a:xfrm>
          <a:prstGeom prst="rect">
            <a:avLst/>
          </a:prstGeom>
          <a:noFill/>
        </p:spPr>
        <p:txBody>
          <a:bodyPr wrap="square" lIns="91440" tIns="45720" rIns="91440" bIns="45720" rtlCol="0" anchor="t">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1400"/>
              <a:t>Satellite UVSQ-SAT - Vue éclatée
</a:t>
            </a:r>
            <a:endParaRPr lang="fr-FR" sz="1400">
              <a:cs typeface="Calibri"/>
            </a:endParaRPr>
          </a:p>
        </p:txBody>
      </p:sp>
      <p:sp>
        <p:nvSpPr>
          <p:cNvPr id="34" name="Rectangle 33">
            <a:extLst>
              <a:ext uri="{FF2B5EF4-FFF2-40B4-BE49-F238E27FC236}">
                <a16:creationId xmlns:a16="http://schemas.microsoft.com/office/drawing/2014/main" id="{059D1163-1CAB-483F-AD81-1B3036E3ABB1}"/>
              </a:ext>
            </a:extLst>
          </p:cNvPr>
          <p:cNvSpPr/>
          <p:nvPr/>
        </p:nvSpPr>
        <p:spPr>
          <a:xfrm>
            <a:off x="6412468" y="3043015"/>
            <a:ext cx="2510486" cy="1891957"/>
          </a:xfrm>
          <a:prstGeom prst="rect">
            <a:avLst/>
          </a:prstGeom>
          <a:no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1400" b="1">
              <a:solidFill>
                <a:schemeClr val="accent1"/>
              </a:solidFill>
              <a:cs typeface="Calibri"/>
            </a:endParaRPr>
          </a:p>
          <a:p>
            <a:pPr algn="ctr"/>
            <a:r>
              <a:rPr lang="fr-FR" sz="1400" b="1">
                <a:solidFill>
                  <a:schemeClr val="accent1"/>
                </a:solidFill>
              </a:rPr>
              <a:t>Données scientifiques :</a:t>
            </a:r>
            <a:endParaRPr lang="fr-FR" sz="1400" b="1">
              <a:solidFill>
                <a:schemeClr val="accent1"/>
              </a:solidFill>
              <a:cs typeface="Calibri"/>
            </a:endParaRPr>
          </a:p>
          <a:p>
            <a:pPr algn="ctr"/>
            <a:endParaRPr lang="fr-FR" sz="800" b="1">
              <a:solidFill>
                <a:schemeClr val="accent1"/>
              </a:solidFill>
              <a:cs typeface="Calibri"/>
            </a:endParaRPr>
          </a:p>
          <a:p>
            <a:r>
              <a:rPr lang="fr-FR" sz="1400">
                <a:solidFill>
                  <a:schemeClr val="tx1"/>
                </a:solidFill>
              </a:rPr>
              <a:t>- 6 ERS (0.2–100 μm)</a:t>
            </a:r>
            <a:endParaRPr lang="fr-FR" sz="1400">
              <a:solidFill>
                <a:schemeClr val="tx1"/>
              </a:solidFill>
              <a:cs typeface="Calibri"/>
            </a:endParaRPr>
          </a:p>
          <a:p>
            <a:r>
              <a:rPr lang="fr-FR" sz="1400">
                <a:solidFill>
                  <a:schemeClr val="tx1"/>
                </a:solidFill>
              </a:rPr>
              <a:t>- 6 ERS (3–100 μm)</a:t>
            </a:r>
            <a:endParaRPr lang="fr-FR" sz="1400">
              <a:solidFill>
                <a:schemeClr val="tx1"/>
              </a:solidFill>
              <a:cs typeface="Calibri"/>
            </a:endParaRPr>
          </a:p>
          <a:p>
            <a:r>
              <a:rPr lang="fr-FR" sz="1400">
                <a:solidFill>
                  <a:schemeClr val="tx1"/>
                </a:solidFill>
              </a:rPr>
              <a:t>- 6 Photodiodes (400–1100 nm)</a:t>
            </a:r>
            <a:endParaRPr lang="fr-FR" sz="1400">
              <a:solidFill>
                <a:schemeClr val="tx1"/>
              </a:solidFill>
              <a:cs typeface="Calibri"/>
            </a:endParaRPr>
          </a:p>
          <a:p>
            <a:r>
              <a:rPr lang="fr-FR" sz="1400">
                <a:solidFill>
                  <a:schemeClr val="tx1"/>
                </a:solidFill>
              </a:rPr>
              <a:t>- 3 Photodiodes (200–1100 nm)</a:t>
            </a:r>
            <a:endParaRPr lang="fr-FR" sz="1400">
              <a:solidFill>
                <a:schemeClr val="tx1"/>
              </a:solidFill>
              <a:cs typeface="Calibri"/>
            </a:endParaRPr>
          </a:p>
          <a:p>
            <a:r>
              <a:rPr lang="fr-FR" sz="1400">
                <a:solidFill>
                  <a:schemeClr val="tx1"/>
                </a:solidFill>
              </a:rPr>
              <a:t>- Magnétomètre 3 axes  </a:t>
            </a:r>
            <a:endParaRPr lang="fr-FR" sz="1400">
              <a:solidFill>
                <a:schemeClr val="tx1"/>
              </a:solidFill>
              <a:cs typeface="Calibri"/>
            </a:endParaRPr>
          </a:p>
          <a:p>
            <a:r>
              <a:rPr lang="fr-FR" sz="1400">
                <a:solidFill>
                  <a:schemeClr val="tx1"/>
                </a:solidFill>
              </a:rPr>
              <a:t>- Accéléromètre 3 axes 
- Gyromètre 3 axes  
</a:t>
            </a:r>
            <a:endParaRPr lang="fr-FR" sz="1400">
              <a:solidFill>
                <a:schemeClr val="tx1"/>
              </a:solidFill>
              <a:cs typeface="Calibri"/>
            </a:endParaRPr>
          </a:p>
        </p:txBody>
      </p:sp>
      <p:sp>
        <p:nvSpPr>
          <p:cNvPr id="37" name="TextBox 36">
            <a:extLst>
              <a:ext uri="{FF2B5EF4-FFF2-40B4-BE49-F238E27FC236}">
                <a16:creationId xmlns:a16="http://schemas.microsoft.com/office/drawing/2014/main" id="{807AB44C-6C55-44DD-9353-2F65F9363CC7}"/>
              </a:ext>
            </a:extLst>
          </p:cNvPr>
          <p:cNvSpPr txBox="1"/>
          <p:nvPr/>
        </p:nvSpPr>
        <p:spPr>
          <a:xfrm>
            <a:off x="1538514" y="57150"/>
            <a:ext cx="7440214"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fr-FR" sz="2800"/>
              <a:t>L'enjeu de la détermination d’attitude
</a:t>
            </a:r>
            <a:endParaRPr lang="fr-FR" sz="2800">
              <a:cs typeface="Calibri"/>
            </a:endParaRPr>
          </a:p>
        </p:txBody>
      </p:sp>
      <p:pic>
        <p:nvPicPr>
          <p:cNvPr id="2" name="Picture 1" descr="A black bug on a white surface&#10;&#10;Description automatically generated with low confidence">
            <a:extLst>
              <a:ext uri="{FF2B5EF4-FFF2-40B4-BE49-F238E27FC236}">
                <a16:creationId xmlns:a16="http://schemas.microsoft.com/office/drawing/2014/main" id="{4D0CD9F5-C275-4040-AD13-808ED4554DE7}"/>
              </a:ext>
            </a:extLst>
          </p:cNvPr>
          <p:cNvPicPr>
            <a:picLocks noChangeAspect="1"/>
          </p:cNvPicPr>
          <p:nvPr/>
        </p:nvPicPr>
        <p:blipFill>
          <a:blip r:embed="rId4"/>
          <a:stretch>
            <a:fillRect/>
          </a:stretch>
        </p:blipFill>
        <p:spPr>
          <a:xfrm>
            <a:off x="3075577" y="3247515"/>
            <a:ext cx="3134359" cy="1475863"/>
          </a:xfrm>
          <a:prstGeom prst="rect">
            <a:avLst/>
          </a:prstGeom>
        </p:spPr>
      </p:pic>
      <p:sp>
        <p:nvSpPr>
          <p:cNvPr id="3" name="Slide Number Placeholder 2">
            <a:extLst>
              <a:ext uri="{FF2B5EF4-FFF2-40B4-BE49-F238E27FC236}">
                <a16:creationId xmlns:a16="http://schemas.microsoft.com/office/drawing/2014/main" id="{209BE16A-FE96-48B1-BE3E-8FA935627862}"/>
              </a:ext>
            </a:extLst>
          </p:cNvPr>
          <p:cNvSpPr>
            <a:spLocks noGrp="1"/>
          </p:cNvSpPr>
          <p:nvPr>
            <p:ph type="sldNum" sz="quarter" idx="4"/>
          </p:nvPr>
        </p:nvSpPr>
        <p:spPr>
          <a:xfrm>
            <a:off x="7505313" y="4874772"/>
            <a:ext cx="1010001" cy="273750"/>
          </a:xfrm>
        </p:spPr>
        <p:txBody>
          <a:bodyPr/>
          <a:lstStyle/>
          <a:p>
            <a:fld id="{85992520-A7A6-457A-B94D-10F01609E0CA}" type="slidenum">
              <a:rPr lang="fr-FR" smtClean="0"/>
              <a:pPr/>
              <a:t>10</a:t>
            </a:fld>
            <a:endParaRPr lang="fr-FR"/>
          </a:p>
        </p:txBody>
      </p:sp>
      <p:sp>
        <p:nvSpPr>
          <p:cNvPr id="10" name="TextBox 1">
            <a:extLst>
              <a:ext uri="{FF2B5EF4-FFF2-40B4-BE49-F238E27FC236}">
                <a16:creationId xmlns:a16="http://schemas.microsoft.com/office/drawing/2014/main" id="{A0BC8437-D9ED-08F0-DE88-DD93D2E4521D}"/>
              </a:ext>
            </a:extLst>
          </p:cNvPr>
          <p:cNvSpPr txBox="1"/>
          <p:nvPr/>
        </p:nvSpPr>
        <p:spPr>
          <a:xfrm>
            <a:off x="-47165" y="782501"/>
            <a:ext cx="9098224" cy="1077218"/>
          </a:xfrm>
          <a:prstGeom prst="rect">
            <a:avLst/>
          </a:prstGeom>
          <a:noFill/>
        </p:spPr>
        <p:txBody>
          <a:bodyPr wrap="square" lIns="91440" tIns="45720" rIns="91440" bIns="45720" rtlCol="0" anchor="t">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600" b="1" dirty="0"/>
              <a:t>Problématique :  </a:t>
            </a:r>
            <a:endParaRPr lang="fr-FR" sz="1600">
              <a:ea typeface="Calibri"/>
              <a:cs typeface="Calibri"/>
            </a:endParaRPr>
          </a:p>
          <a:p>
            <a:r>
              <a:rPr lang="fr-FR" sz="1600" dirty="0"/>
              <a:t>        UVSQ-SAT ne dispose </a:t>
            </a:r>
            <a:r>
              <a:rPr lang="fr-FR" sz="1600" dirty="0">
                <a:solidFill>
                  <a:srgbClr val="0070C0"/>
                </a:solidFill>
              </a:rPr>
              <a:t>pas de système actif</a:t>
            </a:r>
            <a:r>
              <a:rPr lang="fr-FR" sz="1600" dirty="0"/>
              <a:t> de pointage. Son orientation par rapport à la Terre et le Soleil n'est pas définie. Pour calculer les flux incidents de ces précédents, la </a:t>
            </a:r>
            <a:r>
              <a:rPr lang="fr-FR" sz="1600" dirty="0">
                <a:solidFill>
                  <a:srgbClr val="0070C0"/>
                </a:solidFill>
              </a:rPr>
              <a:t>détermination d'attitude est  indispensable</a:t>
            </a:r>
            <a:r>
              <a:rPr lang="fr-FR" sz="1600" dirty="0"/>
              <a:t>.</a:t>
            </a:r>
            <a:endParaRPr lang="fr-FR" sz="1600" dirty="0">
              <a:cs typeface="Calibri"/>
            </a:endParaRPr>
          </a:p>
        </p:txBody>
      </p:sp>
    </p:spTree>
    <p:extLst>
      <p:ext uri="{BB962C8B-B14F-4D97-AF65-F5344CB8AC3E}">
        <p14:creationId xmlns:p14="http://schemas.microsoft.com/office/powerpoint/2010/main" val="18282861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row: Right 1">
            <a:extLst>
              <a:ext uri="{FF2B5EF4-FFF2-40B4-BE49-F238E27FC236}">
                <a16:creationId xmlns:a16="http://schemas.microsoft.com/office/drawing/2014/main" id="{E4E9A754-B54C-4F62-ACBF-CA90663B1371}"/>
              </a:ext>
            </a:extLst>
          </p:cNvPr>
          <p:cNvSpPr/>
          <p:nvPr/>
        </p:nvSpPr>
        <p:spPr>
          <a:xfrm>
            <a:off x="2398806" y="2664758"/>
            <a:ext cx="4259356" cy="53754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a:p>
        </p:txBody>
      </p:sp>
      <p:sp>
        <p:nvSpPr>
          <p:cNvPr id="3" name="TextBox 2">
            <a:extLst>
              <a:ext uri="{FF2B5EF4-FFF2-40B4-BE49-F238E27FC236}">
                <a16:creationId xmlns:a16="http://schemas.microsoft.com/office/drawing/2014/main" id="{BEA907B4-4BF0-44AC-8843-3EF844D5B31E}"/>
              </a:ext>
            </a:extLst>
          </p:cNvPr>
          <p:cNvSpPr txBox="1"/>
          <p:nvPr/>
        </p:nvSpPr>
        <p:spPr>
          <a:xfrm>
            <a:off x="513084" y="1033954"/>
            <a:ext cx="3379466" cy="678647"/>
          </a:xfrm>
          <a:prstGeom prst="rect">
            <a:avLst/>
          </a:prstGeom>
          <a:noFill/>
        </p:spPr>
        <p:txBody>
          <a:bodyPr wrap="square" lIns="91440" tIns="45720" rIns="91440" bIns="45720" anchor="t">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fr-FR" sz="1250" b="1"/>
              <a:t>Référentiel UVSQ-SAT :</a:t>
            </a:r>
          </a:p>
          <a:p>
            <a:r>
              <a:rPr lang="fr-FR" sz="1250"/>
              <a:t>Mesures à partir des instruments de bord
</a:t>
            </a:r>
            <a:endParaRPr lang="fr-FR" sz="1250">
              <a:cs typeface="Calibri"/>
            </a:endParaRPr>
          </a:p>
        </p:txBody>
      </p:sp>
      <p:sp>
        <p:nvSpPr>
          <p:cNvPr id="4" name="TextBox 3">
            <a:extLst>
              <a:ext uri="{FF2B5EF4-FFF2-40B4-BE49-F238E27FC236}">
                <a16:creationId xmlns:a16="http://schemas.microsoft.com/office/drawing/2014/main" id="{6E17E932-DBC3-433B-9916-F5C0D5D6E772}"/>
              </a:ext>
            </a:extLst>
          </p:cNvPr>
          <p:cNvSpPr txBox="1"/>
          <p:nvPr/>
        </p:nvSpPr>
        <p:spPr>
          <a:xfrm>
            <a:off x="5251452" y="1033954"/>
            <a:ext cx="3606798" cy="874085"/>
          </a:xfrm>
          <a:prstGeom prst="rect">
            <a:avLst/>
          </a:prstGeom>
          <a:noFill/>
        </p:spPr>
        <p:txBody>
          <a:bodyPr wrap="square" lIns="91440" tIns="45720" rIns="91440" bIns="45720" anchor="t">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fr-FR" sz="1250" b="1"/>
              <a:t>Référentiels ECI/ECEF :</a:t>
            </a:r>
          </a:p>
          <a:p>
            <a:r>
              <a:rPr lang="fr-FR" sz="1250"/>
              <a:t>Données provenant de modèles à l’emplacement et à l’heure du satellite
</a:t>
            </a:r>
            <a:endParaRPr lang="fr-FR" sz="1250">
              <a:cs typeface="Calibri"/>
            </a:endParaRPr>
          </a:p>
        </p:txBody>
      </p:sp>
      <p:sp>
        <p:nvSpPr>
          <p:cNvPr id="5" name="Rectangle 4">
            <a:extLst>
              <a:ext uri="{FF2B5EF4-FFF2-40B4-BE49-F238E27FC236}">
                <a16:creationId xmlns:a16="http://schemas.microsoft.com/office/drawing/2014/main" id="{86B43D21-BD97-4D59-8AE2-FB3444AAF3FD}"/>
              </a:ext>
            </a:extLst>
          </p:cNvPr>
          <p:cNvSpPr/>
          <p:nvPr/>
        </p:nvSpPr>
        <p:spPr>
          <a:xfrm>
            <a:off x="3528955" y="2198480"/>
            <a:ext cx="2082802" cy="13911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fr-FR"/>
              <a:t>Quaternions :</a:t>
            </a:r>
          </a:p>
          <a:p>
            <a:pPr algn="ctr"/>
            <a:r>
              <a:rPr lang="fr-FR"/>
              <a:t>Matrice de rotation à partir des deux référentiels
</a:t>
            </a:r>
          </a:p>
        </p:txBody>
      </p:sp>
      <p:sp>
        <p:nvSpPr>
          <p:cNvPr id="6" name="Rectangle 5">
            <a:extLst>
              <a:ext uri="{FF2B5EF4-FFF2-40B4-BE49-F238E27FC236}">
                <a16:creationId xmlns:a16="http://schemas.microsoft.com/office/drawing/2014/main" id="{E1F90BE7-54BB-49FC-8AB9-1DF1F11BF7E9}"/>
              </a:ext>
            </a:extLst>
          </p:cNvPr>
          <p:cNvSpPr/>
          <p:nvPr/>
        </p:nvSpPr>
        <p:spPr>
          <a:xfrm>
            <a:off x="513084" y="2152650"/>
            <a:ext cx="1791966" cy="4191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fr-FR" sz="1400"/>
              <a:t>Ligne de visée du soleil</a:t>
            </a:r>
          </a:p>
        </p:txBody>
      </p:sp>
      <p:sp>
        <p:nvSpPr>
          <p:cNvPr id="7" name="Rectangle 6">
            <a:extLst>
              <a:ext uri="{FF2B5EF4-FFF2-40B4-BE49-F238E27FC236}">
                <a16:creationId xmlns:a16="http://schemas.microsoft.com/office/drawing/2014/main" id="{C974C61B-76D6-4038-A212-794D6CB4F5FB}"/>
              </a:ext>
            </a:extLst>
          </p:cNvPr>
          <p:cNvSpPr/>
          <p:nvPr/>
        </p:nvSpPr>
        <p:spPr>
          <a:xfrm>
            <a:off x="513084" y="2724150"/>
            <a:ext cx="1791966" cy="4191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fr-FR" sz="1400"/>
              <a:t>Direction Nadir</a:t>
            </a:r>
          </a:p>
        </p:txBody>
      </p:sp>
      <p:sp>
        <p:nvSpPr>
          <p:cNvPr id="8" name="Rectangle 7">
            <a:extLst>
              <a:ext uri="{FF2B5EF4-FFF2-40B4-BE49-F238E27FC236}">
                <a16:creationId xmlns:a16="http://schemas.microsoft.com/office/drawing/2014/main" id="{FD9C80AD-5249-4B99-B2DF-6FDB2FFD7649}"/>
              </a:ext>
            </a:extLst>
          </p:cNvPr>
          <p:cNvSpPr/>
          <p:nvPr/>
        </p:nvSpPr>
        <p:spPr>
          <a:xfrm>
            <a:off x="513084" y="3295650"/>
            <a:ext cx="1791966" cy="41910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fr-FR" sz="1400"/>
              <a:t>Champ magnétique</a:t>
            </a:r>
          </a:p>
        </p:txBody>
      </p:sp>
      <p:pic>
        <p:nvPicPr>
          <p:cNvPr id="12" name="Picture 11" descr="A close up of a computer&#10;&#10;Description automatically generated with low confidence">
            <a:extLst>
              <a:ext uri="{FF2B5EF4-FFF2-40B4-BE49-F238E27FC236}">
                <a16:creationId xmlns:a16="http://schemas.microsoft.com/office/drawing/2014/main" id="{04B78FB6-95C3-4909-8695-A22236BB6A5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3084" y="3815879"/>
            <a:ext cx="1791966" cy="1073842"/>
          </a:xfrm>
          <a:prstGeom prst="rect">
            <a:avLst/>
          </a:prstGeom>
        </p:spPr>
      </p:pic>
      <p:pic>
        <p:nvPicPr>
          <p:cNvPr id="13" name="Picture 12" descr="Swarm - Earth Online">
            <a:extLst>
              <a:ext uri="{FF2B5EF4-FFF2-40B4-BE49-F238E27FC236}">
                <a16:creationId xmlns:a16="http://schemas.microsoft.com/office/drawing/2014/main" id="{8C16E5F1-5A06-405A-9838-B562C0F0999B}"/>
              </a:ext>
            </a:extLst>
          </p:cNvPr>
          <p:cNvPicPr>
            <a:picLocks noChangeAspect="1" noChangeArrowheads="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6846572" y="3738916"/>
            <a:ext cx="1625600" cy="9144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6FED42A4-8CE4-47D1-872B-46C9FF07F870}"/>
              </a:ext>
            </a:extLst>
          </p:cNvPr>
          <p:cNvSpPr txBox="1"/>
          <p:nvPr/>
        </p:nvSpPr>
        <p:spPr>
          <a:xfrm>
            <a:off x="6914444" y="4665082"/>
            <a:ext cx="1515034" cy="261610"/>
          </a:xfrm>
          <a:prstGeom prst="rect">
            <a:avLst/>
          </a:prstGeom>
          <a:noFill/>
        </p:spPr>
        <p:txBody>
          <a:bodyPr wrap="square" lIns="91440" tIns="45720" rIns="91440" bIns="45720" rtlCol="0" anchor="t">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100"/>
              <a:t>Crédits : SWARM (ESA)</a:t>
            </a:r>
          </a:p>
        </p:txBody>
      </p:sp>
      <p:sp>
        <p:nvSpPr>
          <p:cNvPr id="16" name="Slide Number Placeholder 15">
            <a:extLst>
              <a:ext uri="{FF2B5EF4-FFF2-40B4-BE49-F238E27FC236}">
                <a16:creationId xmlns:a16="http://schemas.microsoft.com/office/drawing/2014/main" id="{105F5829-02A5-4F98-8F3B-6D6A3F0E28A9}"/>
              </a:ext>
            </a:extLst>
          </p:cNvPr>
          <p:cNvSpPr>
            <a:spLocks noGrp="1"/>
          </p:cNvSpPr>
          <p:nvPr>
            <p:ph type="sldNum" sz="quarter" idx="4"/>
          </p:nvPr>
        </p:nvSpPr>
        <p:spPr/>
        <p:txBody>
          <a:bodyPr/>
          <a:lstStyle/>
          <a:p>
            <a:fld id="{85992520-A7A6-457A-B94D-10F01609E0CA}" type="slidenum">
              <a:rPr lang="fr-FR" smtClean="0"/>
              <a:pPr/>
              <a:t>11</a:t>
            </a:fld>
            <a:endParaRPr lang="fr-FR"/>
          </a:p>
        </p:txBody>
      </p:sp>
      <p:sp>
        <p:nvSpPr>
          <p:cNvPr id="18" name="TextBox 17">
            <a:extLst>
              <a:ext uri="{FF2B5EF4-FFF2-40B4-BE49-F238E27FC236}">
                <a16:creationId xmlns:a16="http://schemas.microsoft.com/office/drawing/2014/main" id="{71288A50-1527-4FAB-8C65-0C60BA36C340}"/>
              </a:ext>
            </a:extLst>
          </p:cNvPr>
          <p:cNvSpPr txBox="1"/>
          <p:nvPr/>
        </p:nvSpPr>
        <p:spPr>
          <a:xfrm>
            <a:off x="1538514" y="57150"/>
            <a:ext cx="7440214"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fr-FR" sz="2800"/>
              <a:t>Méthodologie de la détermination de l’attitude
</a:t>
            </a:r>
            <a:endParaRPr lang="fr-FR" sz="2800">
              <a:cs typeface="Calibri"/>
            </a:endParaRPr>
          </a:p>
        </p:txBody>
      </p:sp>
      <p:sp>
        <p:nvSpPr>
          <p:cNvPr id="19" name="Rectangle 18">
            <a:extLst>
              <a:ext uri="{FF2B5EF4-FFF2-40B4-BE49-F238E27FC236}">
                <a16:creationId xmlns:a16="http://schemas.microsoft.com/office/drawing/2014/main" id="{8B92EFC8-B12A-4843-B0B3-72AE0AC3423B}"/>
              </a:ext>
            </a:extLst>
          </p:cNvPr>
          <p:cNvSpPr/>
          <p:nvPr/>
        </p:nvSpPr>
        <p:spPr>
          <a:xfrm>
            <a:off x="6763072" y="2105655"/>
            <a:ext cx="1791966" cy="4191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fr-FR" sz="1400"/>
              <a:t>Ligne de visée du soleil</a:t>
            </a:r>
          </a:p>
        </p:txBody>
      </p:sp>
      <p:sp>
        <p:nvSpPr>
          <p:cNvPr id="20" name="Rectangle 19">
            <a:extLst>
              <a:ext uri="{FF2B5EF4-FFF2-40B4-BE49-F238E27FC236}">
                <a16:creationId xmlns:a16="http://schemas.microsoft.com/office/drawing/2014/main" id="{01CE72E1-C787-4B3F-98F1-46FD218C0F04}"/>
              </a:ext>
            </a:extLst>
          </p:cNvPr>
          <p:cNvSpPr/>
          <p:nvPr/>
        </p:nvSpPr>
        <p:spPr>
          <a:xfrm>
            <a:off x="6763072" y="2677155"/>
            <a:ext cx="1791966" cy="4191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fr-FR" sz="1400"/>
              <a:t>Direction Nadir</a:t>
            </a:r>
          </a:p>
        </p:txBody>
      </p:sp>
      <p:sp>
        <p:nvSpPr>
          <p:cNvPr id="21" name="Rectangle 20">
            <a:extLst>
              <a:ext uri="{FF2B5EF4-FFF2-40B4-BE49-F238E27FC236}">
                <a16:creationId xmlns:a16="http://schemas.microsoft.com/office/drawing/2014/main" id="{5054EDE6-0515-4BAD-A5EC-430FA51A597C}"/>
              </a:ext>
            </a:extLst>
          </p:cNvPr>
          <p:cNvSpPr/>
          <p:nvPr/>
        </p:nvSpPr>
        <p:spPr>
          <a:xfrm>
            <a:off x="6763072" y="3248655"/>
            <a:ext cx="1791966" cy="41910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fr-FR" sz="1400"/>
              <a:t>Champ magnétique</a:t>
            </a:r>
          </a:p>
        </p:txBody>
      </p:sp>
      <p:sp>
        <p:nvSpPr>
          <p:cNvPr id="9" name="TextBox 8">
            <a:extLst>
              <a:ext uri="{FF2B5EF4-FFF2-40B4-BE49-F238E27FC236}">
                <a16:creationId xmlns:a16="http://schemas.microsoft.com/office/drawing/2014/main" id="{BB2216CE-D653-6BF1-1376-9A872BF0C0B0}"/>
              </a:ext>
            </a:extLst>
          </p:cNvPr>
          <p:cNvSpPr txBox="1"/>
          <p:nvPr/>
        </p:nvSpPr>
        <p:spPr>
          <a:xfrm>
            <a:off x="804597" y="4886144"/>
            <a:ext cx="1214158" cy="2462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000"/>
              <a:t>Crédits : LATMOS</a:t>
            </a:r>
          </a:p>
        </p:txBody>
      </p:sp>
    </p:spTree>
    <p:extLst>
      <p:ext uri="{BB962C8B-B14F-4D97-AF65-F5344CB8AC3E}">
        <p14:creationId xmlns:p14="http://schemas.microsoft.com/office/powerpoint/2010/main" val="7078504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79E360-69E4-47A9-9A69-F8AEB03F8348}"/>
              </a:ext>
            </a:extLst>
          </p:cNvPr>
          <p:cNvSpPr txBox="1"/>
          <p:nvPr/>
        </p:nvSpPr>
        <p:spPr>
          <a:xfrm>
            <a:off x="-42228" y="1282658"/>
            <a:ext cx="8139607" cy="430887"/>
          </a:xfrm>
          <a:prstGeom prst="rect">
            <a:avLst/>
          </a:prstGeom>
          <a:noFill/>
        </p:spPr>
        <p:txBody>
          <a:bodyPr wrap="square" lIns="91440" tIns="45720" rIns="91440" bIns="45720" rtlCol="0" anchor="t">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100" b="1" dirty="0"/>
              <a:t>Développement de la méthode « TRIAD » (</a:t>
            </a:r>
            <a:r>
              <a:rPr lang="fr-FR" sz="1100" b="1" dirty="0" err="1"/>
              <a:t>Tri-Axial</a:t>
            </a:r>
            <a:r>
              <a:rPr lang="fr-FR" sz="1100" b="1" dirty="0"/>
              <a:t> Attitude </a:t>
            </a:r>
            <a:r>
              <a:rPr lang="fr-FR" sz="1100" b="1" dirty="0" err="1"/>
              <a:t>Determination</a:t>
            </a:r>
            <a:r>
              <a:rPr lang="fr-FR" sz="1100" b="1" dirty="0"/>
              <a:t>) </a:t>
            </a:r>
            <a:r>
              <a:rPr lang="fr-FR" sz="1100" b="1" dirty="0">
                <a:solidFill>
                  <a:srgbClr val="0070C0"/>
                </a:solidFill>
                <a:ea typeface="+mn-lt"/>
                <a:cs typeface="+mn-lt"/>
              </a:rPr>
              <a:t>directe et instantanée</a:t>
            </a:r>
            <a:r>
              <a:rPr lang="fr-FR" sz="1100" b="1" dirty="0"/>
              <a:t> : 
</a:t>
            </a:r>
            <a:endParaRPr lang="fr-FR" sz="1100">
              <a:ea typeface="Calibri"/>
              <a:cs typeface="Calibri"/>
            </a:endParaRPr>
          </a:p>
        </p:txBody>
      </p:sp>
      <p:grpSp>
        <p:nvGrpSpPr>
          <p:cNvPr id="34" name="Group 33">
            <a:extLst>
              <a:ext uri="{FF2B5EF4-FFF2-40B4-BE49-F238E27FC236}">
                <a16:creationId xmlns:a16="http://schemas.microsoft.com/office/drawing/2014/main" id="{E61EF9DD-2068-4EDB-A383-9641C80C7B75}"/>
              </a:ext>
            </a:extLst>
          </p:cNvPr>
          <p:cNvGrpSpPr/>
          <p:nvPr/>
        </p:nvGrpSpPr>
        <p:grpSpPr>
          <a:xfrm>
            <a:off x="7093139" y="2183502"/>
            <a:ext cx="2051921" cy="2768469"/>
            <a:chOff x="12662798" y="2822706"/>
            <a:chExt cx="4119839" cy="5559464"/>
          </a:xfrm>
        </p:grpSpPr>
        <p:cxnSp>
          <p:nvCxnSpPr>
            <p:cNvPr id="5" name="Straight Arrow Connector 4">
              <a:extLst>
                <a:ext uri="{FF2B5EF4-FFF2-40B4-BE49-F238E27FC236}">
                  <a16:creationId xmlns:a16="http://schemas.microsoft.com/office/drawing/2014/main" id="{944937AD-F4F8-46D3-8A22-23D24AA56540}"/>
                </a:ext>
              </a:extLst>
            </p:cNvPr>
            <p:cNvCxnSpPr>
              <a:cxnSpLocks/>
            </p:cNvCxnSpPr>
            <p:nvPr/>
          </p:nvCxnSpPr>
          <p:spPr>
            <a:xfrm flipV="1">
              <a:off x="15503745" y="4197574"/>
              <a:ext cx="1192654" cy="63287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DAAE51A0-F277-4133-AF5E-8359BEBCDF34}"/>
                </a:ext>
              </a:extLst>
            </p:cNvPr>
            <p:cNvCxnSpPr>
              <a:cxnSpLocks/>
            </p:cNvCxnSpPr>
            <p:nvPr/>
          </p:nvCxnSpPr>
          <p:spPr>
            <a:xfrm flipH="1" flipV="1">
              <a:off x="14528697" y="3949223"/>
              <a:ext cx="975048" cy="881745"/>
            </a:xfrm>
            <a:prstGeom prst="straightConnector1">
              <a:avLst/>
            </a:prstGeom>
            <a:ln>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8ED32C2C-4D39-45A7-8F3C-3781229016C1}"/>
                </a:ext>
              </a:extLst>
            </p:cNvPr>
            <p:cNvSpPr/>
            <p:nvPr/>
          </p:nvSpPr>
          <p:spPr>
            <a:xfrm rot="19631379">
              <a:off x="13024275" y="3034097"/>
              <a:ext cx="2563386" cy="4609323"/>
            </a:xfrm>
            <a:prstGeom prst="ellipse">
              <a:avLst/>
            </a:prstGeom>
            <a:noFill/>
            <a:ln w="2857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a:p>
          </p:txBody>
        </p:sp>
        <p:sp>
          <p:nvSpPr>
            <p:cNvPr id="8" name="Oval 7">
              <a:extLst>
                <a:ext uri="{FF2B5EF4-FFF2-40B4-BE49-F238E27FC236}">
                  <a16:creationId xmlns:a16="http://schemas.microsoft.com/office/drawing/2014/main" id="{A4531A38-DB39-4151-A6E6-D43DA29EB4F3}"/>
                </a:ext>
              </a:extLst>
            </p:cNvPr>
            <p:cNvSpPr/>
            <p:nvPr/>
          </p:nvSpPr>
          <p:spPr>
            <a:xfrm>
              <a:off x="14474552" y="5525252"/>
              <a:ext cx="90290" cy="90290"/>
            </a:xfrm>
            <a:prstGeom prst="ellipse">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1400"/>
            </a:p>
          </p:txBody>
        </p:sp>
        <p:sp>
          <p:nvSpPr>
            <p:cNvPr id="9" name="Flowchart: Connector 8">
              <a:extLst>
                <a:ext uri="{FF2B5EF4-FFF2-40B4-BE49-F238E27FC236}">
                  <a16:creationId xmlns:a16="http://schemas.microsoft.com/office/drawing/2014/main" id="{E3D1D264-A114-4D1D-A744-5025FAC278F3}"/>
                </a:ext>
              </a:extLst>
            </p:cNvPr>
            <p:cNvSpPr/>
            <p:nvPr/>
          </p:nvSpPr>
          <p:spPr>
            <a:xfrm>
              <a:off x="14510697" y="5561398"/>
              <a:ext cx="18000" cy="18000"/>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1400"/>
            </a:p>
          </p:txBody>
        </p:sp>
        <p:cxnSp>
          <p:nvCxnSpPr>
            <p:cNvPr id="10" name="Straight Arrow Connector 9">
              <a:extLst>
                <a:ext uri="{FF2B5EF4-FFF2-40B4-BE49-F238E27FC236}">
                  <a16:creationId xmlns:a16="http://schemas.microsoft.com/office/drawing/2014/main" id="{268D548B-0C17-441A-8CD9-1AB2F6F5726D}"/>
                </a:ext>
              </a:extLst>
            </p:cNvPr>
            <p:cNvCxnSpPr>
              <a:cxnSpLocks/>
            </p:cNvCxnSpPr>
            <p:nvPr/>
          </p:nvCxnSpPr>
          <p:spPr>
            <a:xfrm rot="8700000">
              <a:off x="14771224" y="5061411"/>
              <a:ext cx="805343" cy="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398A961A-DB40-4672-AC2D-1C06FBFFAC07}"/>
                </a:ext>
              </a:extLst>
            </p:cNvPr>
            <p:cNvCxnSpPr>
              <a:cxnSpLocks/>
            </p:cNvCxnSpPr>
            <p:nvPr/>
          </p:nvCxnSpPr>
          <p:spPr>
            <a:xfrm rot="14100000">
              <a:off x="14870110" y="4500599"/>
              <a:ext cx="805343" cy="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9C1FCA0F-97F1-4AA0-A07B-91D6CB0F7F65}"/>
                </a:ext>
              </a:extLst>
            </p:cNvPr>
            <p:cNvCxnSpPr>
              <a:cxnSpLocks/>
            </p:cNvCxnSpPr>
            <p:nvPr/>
          </p:nvCxnSpPr>
          <p:spPr>
            <a:xfrm flipV="1">
              <a:off x="15503744" y="4600121"/>
              <a:ext cx="51197" cy="220774"/>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B49FBDA0-D99B-43EA-AB95-E645135EDBAA}"/>
                </a:ext>
              </a:extLst>
            </p:cNvPr>
            <p:cNvCxnSpPr>
              <a:cxnSpLocks/>
            </p:cNvCxnSpPr>
            <p:nvPr/>
          </p:nvCxnSpPr>
          <p:spPr>
            <a:xfrm rot="5400000">
              <a:off x="15094972" y="5233120"/>
              <a:ext cx="805343" cy="0"/>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4094B328-7CC8-449B-8035-AFAE2FB93571}"/>
                </a:ext>
              </a:extLst>
            </p:cNvPr>
            <p:cNvCxnSpPr>
              <a:cxnSpLocks/>
            </p:cNvCxnSpPr>
            <p:nvPr/>
          </p:nvCxnSpPr>
          <p:spPr>
            <a:xfrm flipV="1">
              <a:off x="15510262" y="4820895"/>
              <a:ext cx="819475" cy="9553"/>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7470B33D-17A1-4EA7-AB3D-94FD3F8345B7}"/>
                </a:ext>
              </a:extLst>
            </p:cNvPr>
            <p:cNvCxnSpPr>
              <a:cxnSpLocks/>
            </p:cNvCxnSpPr>
            <p:nvPr/>
          </p:nvCxnSpPr>
          <p:spPr>
            <a:xfrm flipH="1">
              <a:off x="15158662" y="4830447"/>
              <a:ext cx="344912" cy="79436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E7C6CE4B-C0C3-4146-8079-CB7B6F48757C}"/>
                </a:ext>
              </a:extLst>
            </p:cNvPr>
            <p:cNvCxnSpPr>
              <a:cxnSpLocks/>
            </p:cNvCxnSpPr>
            <p:nvPr/>
          </p:nvCxnSpPr>
          <p:spPr>
            <a:xfrm>
              <a:off x="15504835" y="4815265"/>
              <a:ext cx="627216" cy="63850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DC339B6D-A814-4F13-8C70-F37B0F62655A}"/>
                </a:ext>
              </a:extLst>
            </p:cNvPr>
            <p:cNvSpPr txBox="1"/>
            <p:nvPr/>
          </p:nvSpPr>
          <p:spPr>
            <a:xfrm>
              <a:off x="13385147" y="5700561"/>
              <a:ext cx="1841641" cy="927086"/>
            </a:xfrm>
            <a:prstGeom prst="rect">
              <a:avLst/>
            </a:prstGeom>
            <a:noFill/>
          </p:spPr>
          <p:txBody>
            <a:bodyPr wrap="square" lIns="91440" tIns="45720" rIns="91440" bIns="45720" rtlCol="0" anchor="t">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1200">
                  <a:latin typeface="Times New Roman"/>
                  <a:cs typeface="Times New Roman"/>
                </a:rPr>
                <a:t>Centre de la Terre</a:t>
              </a:r>
              <a:endParaRPr lang="en-US"/>
            </a:p>
          </p:txBody>
        </p:sp>
        <p:cxnSp>
          <p:nvCxnSpPr>
            <p:cNvPr id="18" name="Straight Arrow Connector 17">
              <a:extLst>
                <a:ext uri="{FF2B5EF4-FFF2-40B4-BE49-F238E27FC236}">
                  <a16:creationId xmlns:a16="http://schemas.microsoft.com/office/drawing/2014/main" id="{E1430F7A-1779-4A27-B340-1D6328BD8EFA}"/>
                </a:ext>
              </a:extLst>
            </p:cNvPr>
            <p:cNvCxnSpPr>
              <a:cxnSpLocks/>
            </p:cNvCxnSpPr>
            <p:nvPr/>
          </p:nvCxnSpPr>
          <p:spPr>
            <a:xfrm flipH="1" flipV="1">
              <a:off x="14955193" y="4250292"/>
              <a:ext cx="548552" cy="580159"/>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F4066BD4-C903-4826-A5C9-CB017BBD52E1}"/>
                </a:ext>
              </a:extLst>
            </p:cNvPr>
            <p:cNvSpPr/>
            <p:nvPr/>
          </p:nvSpPr>
          <p:spPr>
            <a:xfrm>
              <a:off x="15452547" y="4780772"/>
              <a:ext cx="102394" cy="10239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1400"/>
            </a:p>
          </p:txBody>
        </p:sp>
        <p:sp>
          <p:nvSpPr>
            <p:cNvPr id="20" name="TextBox 19">
              <a:extLst>
                <a:ext uri="{FF2B5EF4-FFF2-40B4-BE49-F238E27FC236}">
                  <a16:creationId xmlns:a16="http://schemas.microsoft.com/office/drawing/2014/main" id="{09F4ADC7-8189-4114-99DE-36D0EFE38E8C}"/>
                </a:ext>
              </a:extLst>
            </p:cNvPr>
            <p:cNvSpPr txBox="1"/>
            <p:nvPr/>
          </p:nvSpPr>
          <p:spPr>
            <a:xfrm>
              <a:off x="13305796" y="2822706"/>
              <a:ext cx="3275962" cy="556251"/>
            </a:xfrm>
            <a:prstGeom prst="rect">
              <a:avLst/>
            </a:prstGeom>
            <a:noFill/>
          </p:spPr>
          <p:txBody>
            <a:bodyPr wrap="square" lIns="91440" tIns="45720" rIns="91440" bIns="45720" rtlCol="0" anchor="t">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1200">
                  <a:latin typeface="Times New Roman"/>
                  <a:cs typeface="Times New Roman"/>
                </a:rPr>
                <a:t>Orbite du satellite</a:t>
              </a:r>
              <a:endParaRPr lang="en-US"/>
            </a:p>
          </p:txBody>
        </p:sp>
        <p:cxnSp>
          <p:nvCxnSpPr>
            <p:cNvPr id="21" name="Straight Connector 20">
              <a:extLst>
                <a:ext uri="{FF2B5EF4-FFF2-40B4-BE49-F238E27FC236}">
                  <a16:creationId xmlns:a16="http://schemas.microsoft.com/office/drawing/2014/main" id="{AE6109BD-AEC4-457C-98A9-AA189D6DCD8E}"/>
                </a:ext>
              </a:extLst>
            </p:cNvPr>
            <p:cNvCxnSpPr>
              <a:cxnSpLocks/>
            </p:cNvCxnSpPr>
            <p:nvPr/>
          </p:nvCxnSpPr>
          <p:spPr>
            <a:xfrm>
              <a:off x="12703841" y="7225669"/>
              <a:ext cx="171894"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FC11BF5-6B73-4608-B072-A0BBB37EA83C}"/>
                </a:ext>
              </a:extLst>
            </p:cNvPr>
            <p:cNvCxnSpPr>
              <a:cxnSpLocks/>
            </p:cNvCxnSpPr>
            <p:nvPr/>
          </p:nvCxnSpPr>
          <p:spPr>
            <a:xfrm>
              <a:off x="12703841" y="6955971"/>
              <a:ext cx="171894"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D793C1F1-9EDC-4267-9638-E1755F6895B1}"/>
                </a:ext>
              </a:extLst>
            </p:cNvPr>
            <p:cNvSpPr txBox="1"/>
            <p:nvPr/>
          </p:nvSpPr>
          <p:spPr>
            <a:xfrm>
              <a:off x="12837487" y="6651342"/>
              <a:ext cx="1841641" cy="1112503"/>
            </a:xfrm>
            <a:prstGeom prst="rect">
              <a:avLst/>
            </a:prstGeom>
            <a:noFill/>
          </p:spPr>
          <p:txBody>
            <a:bodyPr wrap="square" lIns="91440" tIns="45720" rIns="91440" bIns="45720" rtlCol="0" anchor="t">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000">
                  <a:latin typeface="Times New Roman"/>
                  <a:cs typeface="Times New Roman"/>
                </a:rPr>
                <a:t>Body</a:t>
              </a:r>
            </a:p>
            <a:p>
              <a:r>
                <a:rPr lang="fr-FR" sz="1000">
                  <a:latin typeface="Times New Roman"/>
                  <a:cs typeface="Times New Roman"/>
                </a:rPr>
                <a:t>Orbital</a:t>
              </a:r>
            </a:p>
            <a:p>
              <a:r>
                <a:rPr lang="fr-FR" sz="1000">
                  <a:latin typeface="Times New Roman"/>
                  <a:cs typeface="Times New Roman"/>
                </a:rPr>
                <a:t>TRIAD</a:t>
              </a:r>
            </a:p>
          </p:txBody>
        </p:sp>
        <p:cxnSp>
          <p:nvCxnSpPr>
            <p:cNvPr id="24" name="Straight Arrow Connector 23">
              <a:extLst>
                <a:ext uri="{FF2B5EF4-FFF2-40B4-BE49-F238E27FC236}">
                  <a16:creationId xmlns:a16="http://schemas.microsoft.com/office/drawing/2014/main" id="{BD488C60-FE4F-4891-958C-15689C2024C1}"/>
                </a:ext>
              </a:extLst>
            </p:cNvPr>
            <p:cNvCxnSpPr>
              <a:cxnSpLocks/>
            </p:cNvCxnSpPr>
            <p:nvPr/>
          </p:nvCxnSpPr>
          <p:spPr>
            <a:xfrm flipV="1">
              <a:off x="15467542" y="4406042"/>
              <a:ext cx="842058" cy="44308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FCCFCC8-856C-47AF-AD65-7ABD1F423659}"/>
                </a:ext>
              </a:extLst>
            </p:cNvPr>
            <p:cNvCxnSpPr>
              <a:cxnSpLocks/>
            </p:cNvCxnSpPr>
            <p:nvPr/>
          </p:nvCxnSpPr>
          <p:spPr>
            <a:xfrm>
              <a:off x="12703841" y="7460619"/>
              <a:ext cx="17189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64A2256B-2470-4AC0-81AA-69A3AAA73CB1}"/>
                </a:ext>
              </a:extLst>
            </p:cNvPr>
            <p:cNvSpPr txBox="1"/>
            <p:nvPr/>
          </p:nvSpPr>
          <p:spPr>
            <a:xfrm>
              <a:off x="12662798" y="7640501"/>
              <a:ext cx="4119839" cy="741669"/>
            </a:xfrm>
            <a:prstGeom prst="rect">
              <a:avLst/>
            </a:prstGeom>
            <a:noFill/>
          </p:spPr>
          <p:txBody>
            <a:bodyPr wrap="square" lIns="91440" tIns="45720" rIns="91440" bIns="45720" anchor="t">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900" dirty="0">
                  <a:latin typeface="Arial"/>
                  <a:cs typeface="Arial"/>
                </a:rPr>
                <a:t>Référentiels pour la méthode TRIAD
</a:t>
              </a:r>
            </a:p>
          </p:txBody>
        </p:sp>
      </p:grpSp>
      <p:pic>
        <p:nvPicPr>
          <p:cNvPr id="27" name="Picture 26">
            <a:extLst>
              <a:ext uri="{FF2B5EF4-FFF2-40B4-BE49-F238E27FC236}">
                <a16:creationId xmlns:a16="http://schemas.microsoft.com/office/drawing/2014/main" id="{1BA8CF98-FAEB-4180-9DB9-C829D0363776}"/>
              </a:ext>
            </a:extLst>
          </p:cNvPr>
          <p:cNvPicPr>
            <a:picLocks noChangeAspect="1"/>
          </p:cNvPicPr>
          <p:nvPr/>
        </p:nvPicPr>
        <p:blipFill rotWithShape="1">
          <a:blip r:embed="rId3"/>
          <a:srcRect l="20614" r="19886" b="81171"/>
          <a:stretch/>
        </p:blipFill>
        <p:spPr>
          <a:xfrm>
            <a:off x="71534" y="2278114"/>
            <a:ext cx="3205385" cy="515624"/>
          </a:xfrm>
          <a:prstGeom prst="rect">
            <a:avLst/>
          </a:prstGeom>
        </p:spPr>
      </p:pic>
      <p:pic>
        <p:nvPicPr>
          <p:cNvPr id="28" name="Picture 27">
            <a:extLst>
              <a:ext uri="{FF2B5EF4-FFF2-40B4-BE49-F238E27FC236}">
                <a16:creationId xmlns:a16="http://schemas.microsoft.com/office/drawing/2014/main" id="{708B674A-7626-4EA5-9EC4-C540412C389D}"/>
              </a:ext>
            </a:extLst>
          </p:cNvPr>
          <p:cNvPicPr>
            <a:picLocks noChangeAspect="1"/>
          </p:cNvPicPr>
          <p:nvPr/>
        </p:nvPicPr>
        <p:blipFill rotWithShape="1">
          <a:blip r:embed="rId3"/>
          <a:srcRect l="21199" t="84268" r="19301" b="-3097"/>
          <a:stretch/>
        </p:blipFill>
        <p:spPr>
          <a:xfrm>
            <a:off x="1781580" y="3661610"/>
            <a:ext cx="3376835" cy="534674"/>
          </a:xfrm>
          <a:prstGeom prst="rect">
            <a:avLst/>
          </a:prstGeom>
        </p:spPr>
      </p:pic>
      <p:pic>
        <p:nvPicPr>
          <p:cNvPr id="29" name="Picture 28">
            <a:extLst>
              <a:ext uri="{FF2B5EF4-FFF2-40B4-BE49-F238E27FC236}">
                <a16:creationId xmlns:a16="http://schemas.microsoft.com/office/drawing/2014/main" id="{99470053-906F-42F8-973C-246BF0EE6104}"/>
              </a:ext>
            </a:extLst>
          </p:cNvPr>
          <p:cNvPicPr>
            <a:picLocks noChangeAspect="1"/>
          </p:cNvPicPr>
          <p:nvPr/>
        </p:nvPicPr>
        <p:blipFill rotWithShape="1">
          <a:blip r:embed="rId3"/>
          <a:srcRect l="21356" t="39343" r="19144" b="41828"/>
          <a:stretch/>
        </p:blipFill>
        <p:spPr>
          <a:xfrm>
            <a:off x="3403796" y="2277598"/>
            <a:ext cx="3091085" cy="487049"/>
          </a:xfrm>
          <a:prstGeom prst="rect">
            <a:avLst/>
          </a:prstGeom>
        </p:spPr>
      </p:pic>
      <p:sp>
        <p:nvSpPr>
          <p:cNvPr id="30" name="TextBox 29">
            <a:extLst>
              <a:ext uri="{FF2B5EF4-FFF2-40B4-BE49-F238E27FC236}">
                <a16:creationId xmlns:a16="http://schemas.microsoft.com/office/drawing/2014/main" id="{7B4C880A-B5A5-4F26-ABF1-F86ACA22C6B1}"/>
              </a:ext>
            </a:extLst>
          </p:cNvPr>
          <p:cNvSpPr txBox="1"/>
          <p:nvPr/>
        </p:nvSpPr>
        <p:spPr>
          <a:xfrm>
            <a:off x="-1943" y="3410046"/>
            <a:ext cx="7170423" cy="430887"/>
          </a:xfrm>
          <a:prstGeom prst="rect">
            <a:avLst/>
          </a:prstGeom>
          <a:noFill/>
        </p:spPr>
        <p:txBody>
          <a:bodyPr wrap="square" lIns="91440" tIns="45720" rIns="91440" bIns="45720" anchor="t">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100" dirty="0"/>
              <a:t>(t</a:t>
            </a:r>
            <a:r>
              <a:rPr lang="fr-FR" sz="1100" baseline="-25000" dirty="0"/>
              <a:t>1b</a:t>
            </a:r>
            <a:r>
              <a:rPr lang="fr-FR" sz="1100" dirty="0"/>
              <a:t>, t</a:t>
            </a:r>
            <a:r>
              <a:rPr lang="fr-FR" sz="1100" baseline="-25000" dirty="0"/>
              <a:t>2b</a:t>
            </a:r>
            <a:r>
              <a:rPr lang="fr-FR" sz="1100" dirty="0"/>
              <a:t>, t</a:t>
            </a:r>
            <a:r>
              <a:rPr lang="fr-FR" sz="1100" baseline="-25000" dirty="0"/>
              <a:t>3b</a:t>
            </a:r>
            <a:r>
              <a:rPr lang="fr-FR" sz="1100" dirty="0"/>
              <a:t>) et (t</a:t>
            </a:r>
            <a:r>
              <a:rPr lang="fr-FR" sz="1100" baseline="-25000" dirty="0"/>
              <a:t>1o</a:t>
            </a:r>
            <a:r>
              <a:rPr lang="fr-FR" sz="1100" dirty="0"/>
              <a:t>, t</a:t>
            </a:r>
            <a:r>
              <a:rPr lang="fr-FR" sz="1100" baseline="-25000" dirty="0"/>
              <a:t>2o</a:t>
            </a:r>
            <a:r>
              <a:rPr lang="fr-FR" sz="1100" dirty="0"/>
              <a:t>, t</a:t>
            </a:r>
            <a:r>
              <a:rPr lang="fr-FR" sz="1100" baseline="-25000" dirty="0"/>
              <a:t>3o</a:t>
            </a:r>
            <a:r>
              <a:rPr lang="fr-FR" sz="1100" dirty="0"/>
              <a:t>) représentant les repères de référence TRIAD dans le référentiel satellite et le référentiel orbital local.</a:t>
            </a:r>
            <a:endParaRPr lang="fr-FR" sz="1100" dirty="0">
              <a:ea typeface="Calibri"/>
              <a:cs typeface="Calibri"/>
            </a:endParaRPr>
          </a:p>
        </p:txBody>
      </p:sp>
      <p:sp>
        <p:nvSpPr>
          <p:cNvPr id="31" name="TextBox 30">
            <a:extLst>
              <a:ext uri="{FF2B5EF4-FFF2-40B4-BE49-F238E27FC236}">
                <a16:creationId xmlns:a16="http://schemas.microsoft.com/office/drawing/2014/main" id="{B9BCA087-DD13-4912-876E-96E3928F81C9}"/>
              </a:ext>
            </a:extLst>
          </p:cNvPr>
          <p:cNvSpPr txBox="1"/>
          <p:nvPr/>
        </p:nvSpPr>
        <p:spPr>
          <a:xfrm>
            <a:off x="1235189" y="4133410"/>
            <a:ext cx="7580558" cy="430887"/>
          </a:xfrm>
          <a:prstGeom prst="rect">
            <a:avLst/>
          </a:prstGeom>
          <a:noFill/>
        </p:spPr>
        <p:txBody>
          <a:bodyPr wrap="square" lIns="91440" tIns="45720" rIns="91440" bIns="45720" anchor="t">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100"/>
              <a:t>Matrice de rotation entre les deux référentiels orbitaux locaux et satellites.
</a:t>
            </a:r>
            <a:endParaRPr lang="fr-FR" sz="1100">
              <a:cs typeface="Calibri"/>
            </a:endParaRPr>
          </a:p>
        </p:txBody>
      </p:sp>
      <p:sp>
        <p:nvSpPr>
          <p:cNvPr id="32" name="TextBox 31">
            <a:extLst>
              <a:ext uri="{FF2B5EF4-FFF2-40B4-BE49-F238E27FC236}">
                <a16:creationId xmlns:a16="http://schemas.microsoft.com/office/drawing/2014/main" id="{E2B360AF-F390-4232-BFBF-FF5392D15BD0}"/>
              </a:ext>
            </a:extLst>
          </p:cNvPr>
          <p:cNvSpPr txBox="1"/>
          <p:nvPr/>
        </p:nvSpPr>
        <p:spPr>
          <a:xfrm>
            <a:off x="-83954" y="4725266"/>
            <a:ext cx="7113917"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000"/>
              <a:t>Ref : (IGRF 13*) Alken et al., International Geomagnetic Reference Field: the thirteenth generation.Earth, Planets and337Space2021,73.  doi:10.1186/s40623-020-01288-x.</a:t>
            </a:r>
            <a:endParaRPr lang="fr-FR" sz="1000">
              <a:cs typeface="Calibri Light"/>
            </a:endParaRPr>
          </a:p>
        </p:txBody>
      </p:sp>
      <p:sp>
        <p:nvSpPr>
          <p:cNvPr id="2" name="Slide Number Placeholder 1">
            <a:extLst>
              <a:ext uri="{FF2B5EF4-FFF2-40B4-BE49-F238E27FC236}">
                <a16:creationId xmlns:a16="http://schemas.microsoft.com/office/drawing/2014/main" id="{CFCC6AB9-871F-4632-A42F-B94B1C216A3E}"/>
              </a:ext>
            </a:extLst>
          </p:cNvPr>
          <p:cNvSpPr>
            <a:spLocks noGrp="1"/>
          </p:cNvSpPr>
          <p:nvPr>
            <p:ph type="sldNum" sz="quarter" idx="4"/>
          </p:nvPr>
        </p:nvSpPr>
        <p:spPr/>
        <p:txBody>
          <a:bodyPr/>
          <a:lstStyle/>
          <a:p>
            <a:fld id="{85992520-A7A6-457A-B94D-10F01609E0CA}" type="slidenum">
              <a:rPr lang="fr-FR" smtClean="0"/>
              <a:pPr/>
              <a:t>12</a:t>
            </a:fld>
            <a:endParaRPr lang="fr-FR"/>
          </a:p>
        </p:txBody>
      </p:sp>
      <p:sp>
        <p:nvSpPr>
          <p:cNvPr id="35" name="TextBox 34">
            <a:extLst>
              <a:ext uri="{FF2B5EF4-FFF2-40B4-BE49-F238E27FC236}">
                <a16:creationId xmlns:a16="http://schemas.microsoft.com/office/drawing/2014/main" id="{9CAE19B4-035A-4FBE-9F79-D2C2C9CB2DB4}"/>
              </a:ext>
            </a:extLst>
          </p:cNvPr>
          <p:cNvSpPr txBox="1"/>
          <p:nvPr/>
        </p:nvSpPr>
        <p:spPr>
          <a:xfrm>
            <a:off x="1538514" y="57150"/>
            <a:ext cx="7440214"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fr-FR" sz="2800"/>
              <a:t>La méthode TRIAD : instantanée 
</a:t>
            </a:r>
            <a:endParaRPr lang="fr-FR" sz="2800">
              <a:cs typeface="Calibri"/>
            </a:endParaRPr>
          </a:p>
        </p:txBody>
      </p:sp>
      <p:sp>
        <p:nvSpPr>
          <p:cNvPr id="3" name="TextBox 2">
            <a:extLst>
              <a:ext uri="{FF2B5EF4-FFF2-40B4-BE49-F238E27FC236}">
                <a16:creationId xmlns:a16="http://schemas.microsoft.com/office/drawing/2014/main" id="{D7BE2B11-CD59-AE3D-3238-41D16DD59E46}"/>
              </a:ext>
            </a:extLst>
          </p:cNvPr>
          <p:cNvSpPr txBox="1"/>
          <p:nvPr/>
        </p:nvSpPr>
        <p:spPr>
          <a:xfrm>
            <a:off x="3706767" y="4910903"/>
            <a:ext cx="150908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200">
                <a:latin typeface="Calibri Light"/>
                <a:cs typeface="Segoe UI"/>
              </a:rPr>
              <a:t>Finance et al., 2021b</a:t>
            </a:r>
            <a:endParaRPr lang="en-US"/>
          </a:p>
          <a:p>
            <a:r>
              <a:rPr lang="fr-FR" sz="1200">
                <a:latin typeface="Calibri Light"/>
                <a:cs typeface="Segoe UI"/>
              </a:rPr>
              <a:t>​</a:t>
            </a:r>
          </a:p>
        </p:txBody>
      </p:sp>
      <p:sp>
        <p:nvSpPr>
          <p:cNvPr id="33" name="TextBox 32">
            <a:extLst>
              <a:ext uri="{FF2B5EF4-FFF2-40B4-BE49-F238E27FC236}">
                <a16:creationId xmlns:a16="http://schemas.microsoft.com/office/drawing/2014/main" id="{E0325318-CB34-20A7-9280-91169C475B43}"/>
              </a:ext>
            </a:extLst>
          </p:cNvPr>
          <p:cNvSpPr txBox="1"/>
          <p:nvPr/>
        </p:nvSpPr>
        <p:spPr>
          <a:xfrm>
            <a:off x="1971675" y="1778793"/>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sz="1200" dirty="0"/>
              <a:t>Vecteur de champ magnétique </a:t>
            </a:r>
            <a:endParaRPr lang="en-US" sz="1200" dirty="0"/>
          </a:p>
          <a:p>
            <a:pPr algn="ctr"/>
            <a:r>
              <a:rPr lang="fr-FR" sz="1200" dirty="0"/>
              <a:t>(satellite et modèle IGRF 13*) </a:t>
            </a:r>
            <a:endParaRPr lang="en-US" sz="1200">
              <a:ea typeface="Calibri"/>
              <a:cs typeface="Calibri"/>
            </a:endParaRPr>
          </a:p>
        </p:txBody>
      </p:sp>
      <p:sp>
        <p:nvSpPr>
          <p:cNvPr id="36" name="TextBox 35">
            <a:extLst>
              <a:ext uri="{FF2B5EF4-FFF2-40B4-BE49-F238E27FC236}">
                <a16:creationId xmlns:a16="http://schemas.microsoft.com/office/drawing/2014/main" id="{ACBA565C-ACF5-1502-C2BA-C36F5B1578B7}"/>
              </a:ext>
            </a:extLst>
          </p:cNvPr>
          <p:cNvSpPr txBox="1"/>
          <p:nvPr/>
        </p:nvSpPr>
        <p:spPr>
          <a:xfrm>
            <a:off x="2071689" y="2821781"/>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sz="1200" dirty="0"/>
              <a:t>Ligne de visée du Soleil (ou nadir) (satellites et modèle)</a:t>
            </a:r>
            <a:endParaRPr lang="en-US" sz="1200">
              <a:ea typeface="Calibri"/>
              <a:cs typeface="Calibri"/>
            </a:endParaRPr>
          </a:p>
        </p:txBody>
      </p:sp>
      <p:cxnSp>
        <p:nvCxnSpPr>
          <p:cNvPr id="38" name="Straight Arrow Connector 37">
            <a:extLst>
              <a:ext uri="{FF2B5EF4-FFF2-40B4-BE49-F238E27FC236}">
                <a16:creationId xmlns:a16="http://schemas.microsoft.com/office/drawing/2014/main" id="{E0797B4C-6FA4-7803-52F1-32B534717D8B}"/>
              </a:ext>
            </a:extLst>
          </p:cNvPr>
          <p:cNvCxnSpPr/>
          <p:nvPr/>
        </p:nvCxnSpPr>
        <p:spPr>
          <a:xfrm flipH="1">
            <a:off x="1893093" y="2057400"/>
            <a:ext cx="357188" cy="3286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CB260C6D-5C7C-2AD6-9033-C80F9F12FA65}"/>
              </a:ext>
            </a:extLst>
          </p:cNvPr>
          <p:cNvCxnSpPr/>
          <p:nvPr/>
        </p:nvCxnSpPr>
        <p:spPr>
          <a:xfrm>
            <a:off x="4529137" y="2007395"/>
            <a:ext cx="507207" cy="3786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8D9DCD70-C639-E474-B1D5-C9CF91AD83DA}"/>
              </a:ext>
            </a:extLst>
          </p:cNvPr>
          <p:cNvCxnSpPr>
            <a:cxnSpLocks/>
          </p:cNvCxnSpPr>
          <p:nvPr/>
        </p:nvCxnSpPr>
        <p:spPr>
          <a:xfrm flipH="1" flipV="1">
            <a:off x="1643061" y="2743199"/>
            <a:ext cx="571498" cy="3357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1DD80AF1-8A32-4BE0-B242-BEB7E7B058F9}"/>
              </a:ext>
            </a:extLst>
          </p:cNvPr>
          <p:cNvCxnSpPr>
            <a:cxnSpLocks/>
          </p:cNvCxnSpPr>
          <p:nvPr/>
        </p:nvCxnSpPr>
        <p:spPr>
          <a:xfrm flipV="1">
            <a:off x="4557708" y="2778916"/>
            <a:ext cx="228602" cy="2928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31147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1">
            <a:extLst>
              <a:ext uri="{FF2B5EF4-FFF2-40B4-BE49-F238E27FC236}">
                <a16:creationId xmlns:a16="http://schemas.microsoft.com/office/drawing/2014/main" id="{7AA65F6F-9A11-4104-B8EB-744BFFB402C6}"/>
              </a:ext>
            </a:extLst>
          </p:cNvPr>
          <p:cNvSpPr txBox="1"/>
          <p:nvPr/>
        </p:nvSpPr>
        <p:spPr>
          <a:xfrm>
            <a:off x="101906" y="1160990"/>
            <a:ext cx="9133008" cy="938719"/>
          </a:xfrm>
          <a:prstGeom prst="rect">
            <a:avLst/>
          </a:prstGeom>
          <a:noFill/>
        </p:spPr>
        <p:txBody>
          <a:bodyPr wrap="square" lIns="91440" tIns="45720" rIns="91440" bIns="45720" rtlCol="0" anchor="t">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100" b="1" dirty="0">
                <a:solidFill>
                  <a:srgbClr val="0070C0"/>
                </a:solidFill>
              </a:rPr>
              <a:t>Correction et prise en compte du bruit de mesure</a:t>
            </a:r>
            <a:r>
              <a:rPr lang="fr-FR" sz="1100" b="1" dirty="0"/>
              <a:t> par le développement d’un Multiplicative Extended </a:t>
            </a:r>
            <a:r>
              <a:rPr lang="fr-FR" sz="1100" b="1" dirty="0" err="1"/>
              <a:t>Kalman</a:t>
            </a:r>
            <a:r>
              <a:rPr lang="fr-FR" sz="1100" b="1" dirty="0"/>
              <a:t> </a:t>
            </a:r>
            <a:r>
              <a:rPr lang="fr-FR" sz="1100" b="1" dirty="0" err="1"/>
              <a:t>Filter</a:t>
            </a:r>
            <a:r>
              <a:rPr lang="fr-FR" sz="1100" b="1" dirty="0"/>
              <a:t> (MEKF): </a:t>
            </a:r>
            <a:endParaRPr lang="fr-FR" sz="1100" b="1" dirty="0">
              <a:cs typeface="Calibri"/>
            </a:endParaRPr>
          </a:p>
          <a:p>
            <a:r>
              <a:rPr lang="fr-FR" sz="1100" dirty="0"/>
              <a:t>	- Quaternions pour représenter l’attitude du satellite afin d’</a:t>
            </a:r>
            <a:r>
              <a:rPr lang="fr-FR" sz="1100" dirty="0">
                <a:solidFill>
                  <a:srgbClr val="0070C0"/>
                </a:solidFill>
              </a:rPr>
              <a:t>éviter les singularités</a:t>
            </a:r>
            <a:r>
              <a:rPr lang="fr-FR" sz="1100" dirty="0"/>
              <a:t> </a:t>
            </a:r>
            <a:endParaRPr lang="fr-FR" sz="1100" dirty="0">
              <a:cs typeface="Calibri"/>
            </a:endParaRPr>
          </a:p>
          <a:p>
            <a:r>
              <a:rPr lang="fr-FR" sz="1100" dirty="0"/>
              <a:t>	- </a:t>
            </a:r>
            <a:r>
              <a:rPr lang="fr-FR" sz="1100" dirty="0">
                <a:solidFill>
                  <a:srgbClr val="0070C0"/>
                </a:solidFill>
              </a:rPr>
              <a:t>Méthode indirecte, dite récursive</a:t>
            </a:r>
            <a:r>
              <a:rPr lang="fr-FR" sz="1100" dirty="0"/>
              <a:t>, en deux étapes dont les entrées sont les mêmes qu’auparavant en ajoutant : </a:t>
            </a:r>
            <a:endParaRPr lang="fr-FR" sz="1100" dirty="0">
              <a:cs typeface="Calibri"/>
            </a:endParaRPr>
          </a:p>
          <a:p>
            <a:r>
              <a:rPr lang="fr-FR" sz="1100" dirty="0"/>
              <a:t>		-&gt; Données du gyromètre du satellite 
	- Le bruit de mesure est pris en compte permettant un calcul d’attitude plus cohérent même ponctuellement.</a:t>
            </a:r>
            <a:endParaRPr lang="fr-FR" sz="1100" dirty="0">
              <a:cs typeface="Calibri"/>
            </a:endParaRPr>
          </a:p>
        </p:txBody>
      </p:sp>
      <p:sp>
        <p:nvSpPr>
          <p:cNvPr id="35" name="Rectangle 34">
            <a:extLst>
              <a:ext uri="{FF2B5EF4-FFF2-40B4-BE49-F238E27FC236}">
                <a16:creationId xmlns:a16="http://schemas.microsoft.com/office/drawing/2014/main" id="{B41DFC19-3497-4B17-BB4C-56136CD403DC}"/>
              </a:ext>
            </a:extLst>
          </p:cNvPr>
          <p:cNvSpPr/>
          <p:nvPr/>
        </p:nvSpPr>
        <p:spPr>
          <a:xfrm>
            <a:off x="1253001" y="2471482"/>
            <a:ext cx="1943971" cy="234351"/>
          </a:xfrm>
          <a:prstGeom prst="rect">
            <a:avLst/>
          </a:prstGeom>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fr-FR" sz="1400">
                <a:cs typeface="Calibri"/>
              </a:rPr>
              <a:t>Initialisation</a:t>
            </a:r>
          </a:p>
        </p:txBody>
      </p:sp>
      <p:sp>
        <p:nvSpPr>
          <p:cNvPr id="37" name="Rectangle 36">
            <a:extLst>
              <a:ext uri="{FF2B5EF4-FFF2-40B4-BE49-F238E27FC236}">
                <a16:creationId xmlns:a16="http://schemas.microsoft.com/office/drawing/2014/main" id="{F83BDFAA-50C1-4ACA-A6A7-29439AC3FA19}"/>
              </a:ext>
            </a:extLst>
          </p:cNvPr>
          <p:cNvSpPr/>
          <p:nvPr/>
        </p:nvSpPr>
        <p:spPr>
          <a:xfrm>
            <a:off x="4160917" y="2471482"/>
            <a:ext cx="1943971" cy="234351"/>
          </a:xfrm>
          <a:prstGeom prst="rect">
            <a:avLst/>
          </a:prstGeom>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fr-FR" sz="1400">
                <a:cs typeface="Calibri"/>
              </a:rPr>
              <a:t>Prédiction</a:t>
            </a:r>
          </a:p>
        </p:txBody>
      </p:sp>
      <p:sp>
        <p:nvSpPr>
          <p:cNvPr id="38" name="Rectangle 37">
            <a:extLst>
              <a:ext uri="{FF2B5EF4-FFF2-40B4-BE49-F238E27FC236}">
                <a16:creationId xmlns:a16="http://schemas.microsoft.com/office/drawing/2014/main" id="{F142F6B7-A29F-4569-B2A0-B8E4B958A341}"/>
              </a:ext>
            </a:extLst>
          </p:cNvPr>
          <p:cNvSpPr/>
          <p:nvPr/>
        </p:nvSpPr>
        <p:spPr>
          <a:xfrm>
            <a:off x="2764357" y="3518327"/>
            <a:ext cx="1943971" cy="234351"/>
          </a:xfrm>
          <a:prstGeom prst="rect">
            <a:avLst/>
          </a:prstGeom>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fr-FR" sz="1400">
                <a:cs typeface="Calibri"/>
              </a:rPr>
              <a:t>Mise à jour</a:t>
            </a:r>
          </a:p>
        </p:txBody>
      </p:sp>
      <p:cxnSp>
        <p:nvCxnSpPr>
          <p:cNvPr id="39" name="Connector: Elbow 38">
            <a:extLst>
              <a:ext uri="{FF2B5EF4-FFF2-40B4-BE49-F238E27FC236}">
                <a16:creationId xmlns:a16="http://schemas.microsoft.com/office/drawing/2014/main" id="{25449C12-EDEA-435B-87C0-10F183534C97}"/>
              </a:ext>
            </a:extLst>
          </p:cNvPr>
          <p:cNvCxnSpPr/>
          <p:nvPr/>
        </p:nvCxnSpPr>
        <p:spPr>
          <a:xfrm flipH="1">
            <a:off x="4706612" y="2688099"/>
            <a:ext cx="1287600" cy="95537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Connector: Elbow 39">
            <a:extLst>
              <a:ext uri="{FF2B5EF4-FFF2-40B4-BE49-F238E27FC236}">
                <a16:creationId xmlns:a16="http://schemas.microsoft.com/office/drawing/2014/main" id="{332E55D1-E4D3-47B9-8693-3B69CBFD4551}"/>
              </a:ext>
            </a:extLst>
          </p:cNvPr>
          <p:cNvCxnSpPr/>
          <p:nvPr/>
        </p:nvCxnSpPr>
        <p:spPr>
          <a:xfrm flipV="1">
            <a:off x="3096066" y="2597283"/>
            <a:ext cx="1029767" cy="914729"/>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0F714784-32E3-495C-B74D-8A1A193D8F14}"/>
              </a:ext>
            </a:extLst>
          </p:cNvPr>
          <p:cNvCxnSpPr/>
          <p:nvPr/>
        </p:nvCxnSpPr>
        <p:spPr>
          <a:xfrm flipV="1">
            <a:off x="3056079" y="2596214"/>
            <a:ext cx="1053825" cy="124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2" name="TextBox 8">
            <a:extLst>
              <a:ext uri="{FF2B5EF4-FFF2-40B4-BE49-F238E27FC236}">
                <a16:creationId xmlns:a16="http://schemas.microsoft.com/office/drawing/2014/main" id="{4EE481C6-AFA5-4FF1-A873-82DB54848E93}"/>
              </a:ext>
            </a:extLst>
          </p:cNvPr>
          <p:cNvSpPr txBox="1"/>
          <p:nvPr/>
        </p:nvSpPr>
        <p:spPr>
          <a:xfrm>
            <a:off x="4133885" y="2868909"/>
            <a:ext cx="1872208" cy="523220"/>
          </a:xfrm>
          <a:prstGeom prst="rect">
            <a:avLst/>
          </a:prstGeom>
          <a:noFill/>
        </p:spPr>
        <p:txBody>
          <a:bodyPr wrap="square" lIns="91440" tIns="45720" rIns="91440" bIns="45720" rtlCol="0" anchor="t">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dirty="0"/>
              <a:t> Étape suivante
</a:t>
            </a:r>
            <a:endParaRPr lang="fr-FR" sz="1400" dirty="0">
              <a:cs typeface="Calibri"/>
            </a:endParaRPr>
          </a:p>
        </p:txBody>
      </p:sp>
      <p:sp>
        <p:nvSpPr>
          <p:cNvPr id="43" name="Arrow: Right 42">
            <a:extLst>
              <a:ext uri="{FF2B5EF4-FFF2-40B4-BE49-F238E27FC236}">
                <a16:creationId xmlns:a16="http://schemas.microsoft.com/office/drawing/2014/main" id="{F50AECC1-EECB-43C5-8ACE-E24C56FF3BEA}"/>
              </a:ext>
            </a:extLst>
          </p:cNvPr>
          <p:cNvSpPr/>
          <p:nvPr/>
        </p:nvSpPr>
        <p:spPr>
          <a:xfrm>
            <a:off x="58911" y="4589785"/>
            <a:ext cx="629681" cy="4212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a:p>
        </p:txBody>
      </p:sp>
      <p:sp>
        <p:nvSpPr>
          <p:cNvPr id="44" name="TextBox 10">
            <a:extLst>
              <a:ext uri="{FF2B5EF4-FFF2-40B4-BE49-F238E27FC236}">
                <a16:creationId xmlns:a16="http://schemas.microsoft.com/office/drawing/2014/main" id="{F4C37609-881F-48E7-B6F5-4E3F50D65467}"/>
              </a:ext>
            </a:extLst>
          </p:cNvPr>
          <p:cNvSpPr txBox="1"/>
          <p:nvPr/>
        </p:nvSpPr>
        <p:spPr>
          <a:xfrm>
            <a:off x="684942" y="4585508"/>
            <a:ext cx="7330257" cy="600164"/>
          </a:xfrm>
          <a:prstGeom prst="rect">
            <a:avLst/>
          </a:prstGeom>
          <a:noFill/>
        </p:spPr>
        <p:txBody>
          <a:bodyPr wrap="square" lIns="91440" tIns="45720" rIns="91440" bIns="45720" rtlCol="0" anchor="t">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100"/>
              <a:t>Amélioration de la restitution d’attitude vérifiée par un capteur solaire à champ de vue étroit. Application de la méthode développée au sol, en orbite (amélioration de l’éclipse, utilisation de capteurs de température, thermopiles).
</a:t>
            </a:r>
            <a:endParaRPr lang="fr-FR" sz="1100">
              <a:cs typeface="Calibri"/>
            </a:endParaRPr>
          </a:p>
        </p:txBody>
      </p:sp>
      <p:pic>
        <p:nvPicPr>
          <p:cNvPr id="21" name="Picture 20" descr="A picture containing diagram&#10;&#10;Description automatically generated">
            <a:extLst>
              <a:ext uri="{FF2B5EF4-FFF2-40B4-BE49-F238E27FC236}">
                <a16:creationId xmlns:a16="http://schemas.microsoft.com/office/drawing/2014/main" id="{3364D245-2C46-F011-BCDC-58CD0A9DE2BB}"/>
              </a:ext>
            </a:extLst>
          </p:cNvPr>
          <p:cNvPicPr>
            <a:picLocks noChangeAspect="1"/>
          </p:cNvPicPr>
          <p:nvPr/>
        </p:nvPicPr>
        <p:blipFill rotWithShape="1">
          <a:blip r:embed="rId3"/>
          <a:srcRect l="21440" t="6176" r="19598" b="11635"/>
          <a:stretch/>
        </p:blipFill>
        <p:spPr>
          <a:xfrm>
            <a:off x="6685830" y="2260699"/>
            <a:ext cx="2073280" cy="2164954"/>
          </a:xfrm>
          <a:prstGeom prst="rect">
            <a:avLst/>
          </a:prstGeom>
        </p:spPr>
      </p:pic>
      <p:sp>
        <p:nvSpPr>
          <p:cNvPr id="2" name="Slide Number Placeholder 1">
            <a:extLst>
              <a:ext uri="{FF2B5EF4-FFF2-40B4-BE49-F238E27FC236}">
                <a16:creationId xmlns:a16="http://schemas.microsoft.com/office/drawing/2014/main" id="{6B70BF68-B554-4DCD-B909-C1EA77D7BD81}"/>
              </a:ext>
            </a:extLst>
          </p:cNvPr>
          <p:cNvSpPr>
            <a:spLocks noGrp="1"/>
          </p:cNvSpPr>
          <p:nvPr>
            <p:ph type="sldNum" sz="quarter" idx="4"/>
          </p:nvPr>
        </p:nvSpPr>
        <p:spPr/>
        <p:txBody>
          <a:bodyPr/>
          <a:lstStyle/>
          <a:p>
            <a:fld id="{85992520-A7A6-457A-B94D-10F01609E0CA}" type="slidenum">
              <a:rPr lang="fr-FR" smtClean="0"/>
              <a:pPr/>
              <a:t>13</a:t>
            </a:fld>
            <a:endParaRPr lang="fr-FR"/>
          </a:p>
        </p:txBody>
      </p:sp>
      <p:sp>
        <p:nvSpPr>
          <p:cNvPr id="3" name="TextBox 2">
            <a:extLst>
              <a:ext uri="{FF2B5EF4-FFF2-40B4-BE49-F238E27FC236}">
                <a16:creationId xmlns:a16="http://schemas.microsoft.com/office/drawing/2014/main" id="{097819EF-9527-923F-F671-197C2DC41F3C}"/>
              </a:ext>
            </a:extLst>
          </p:cNvPr>
          <p:cNvSpPr txBox="1"/>
          <p:nvPr/>
        </p:nvSpPr>
        <p:spPr>
          <a:xfrm>
            <a:off x="3706767" y="4910903"/>
            <a:ext cx="150908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200">
                <a:latin typeface="Calibri Light"/>
                <a:cs typeface="Segoe UI"/>
              </a:rPr>
              <a:t>Finance et al., 2021b</a:t>
            </a:r>
            <a:endParaRPr lang="en-US"/>
          </a:p>
          <a:p>
            <a:r>
              <a:rPr lang="fr-FR" sz="1200">
                <a:latin typeface="Calibri Light"/>
                <a:cs typeface="Segoe UI"/>
              </a:rPr>
              <a:t>​</a:t>
            </a:r>
          </a:p>
        </p:txBody>
      </p:sp>
      <p:sp>
        <p:nvSpPr>
          <p:cNvPr id="4" name="TextBox 3">
            <a:extLst>
              <a:ext uri="{FF2B5EF4-FFF2-40B4-BE49-F238E27FC236}">
                <a16:creationId xmlns:a16="http://schemas.microsoft.com/office/drawing/2014/main" id="{7AC10980-EDBA-8D96-F514-CFA0B79D086A}"/>
              </a:ext>
            </a:extLst>
          </p:cNvPr>
          <p:cNvSpPr txBox="1"/>
          <p:nvPr/>
        </p:nvSpPr>
        <p:spPr>
          <a:xfrm>
            <a:off x="1538514" y="57150"/>
            <a:ext cx="744021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fr-FR" sz="2800"/>
              <a:t>La méthode MEKF : précise</a:t>
            </a:r>
            <a:endParaRPr lang="fr-FR" sz="2800">
              <a:cs typeface="Calibri"/>
            </a:endParaRPr>
          </a:p>
        </p:txBody>
      </p:sp>
    </p:spTree>
    <p:extLst>
      <p:ext uri="{BB962C8B-B14F-4D97-AF65-F5344CB8AC3E}">
        <p14:creationId xmlns:p14="http://schemas.microsoft.com/office/powerpoint/2010/main" val="5281153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4" descr="Diagram&#10;&#10;Description automatically generated">
            <a:extLst>
              <a:ext uri="{FF2B5EF4-FFF2-40B4-BE49-F238E27FC236}">
                <a16:creationId xmlns:a16="http://schemas.microsoft.com/office/drawing/2014/main" id="{B6903BB6-0763-4D22-9FAD-D8DBA1D59A95}"/>
              </a:ext>
            </a:extLst>
          </p:cNvPr>
          <p:cNvPicPr>
            <a:picLocks noChangeAspect="1"/>
          </p:cNvPicPr>
          <p:nvPr/>
        </p:nvPicPr>
        <p:blipFill>
          <a:blip r:embed="rId2"/>
          <a:stretch>
            <a:fillRect/>
          </a:stretch>
        </p:blipFill>
        <p:spPr>
          <a:xfrm>
            <a:off x="3160059" y="1546070"/>
            <a:ext cx="2743200" cy="1690083"/>
          </a:xfrm>
          <a:prstGeom prst="rect">
            <a:avLst/>
          </a:prstGeom>
        </p:spPr>
      </p:pic>
      <p:sp>
        <p:nvSpPr>
          <p:cNvPr id="96" name="Rectangle 95">
            <a:extLst>
              <a:ext uri="{FF2B5EF4-FFF2-40B4-BE49-F238E27FC236}">
                <a16:creationId xmlns:a16="http://schemas.microsoft.com/office/drawing/2014/main" id="{20BC8999-DB4D-4215-9EFA-EA09F583F206}"/>
              </a:ext>
            </a:extLst>
          </p:cNvPr>
          <p:cNvSpPr/>
          <p:nvPr/>
        </p:nvSpPr>
        <p:spPr>
          <a:xfrm>
            <a:off x="721099" y="2224704"/>
            <a:ext cx="1714499" cy="49754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b="1">
                <a:solidFill>
                  <a:schemeClr val="accent1"/>
                </a:solidFill>
                <a:ea typeface="+mn-lt"/>
                <a:cs typeface="+mn-lt"/>
              </a:rPr>
              <a:t>Données sans correction d’attitude satellite </a:t>
            </a:r>
            <a:r>
              <a:rPr lang="fr-FR" sz="900">
                <a:solidFill>
                  <a:schemeClr val="tx1"/>
                </a:solidFill>
                <a:ea typeface="+mn-lt"/>
                <a:cs typeface="+mn-lt"/>
              </a:rPr>
              <a:t>(Normalisé, nettoyé)</a:t>
            </a:r>
            <a:endParaRPr lang="fr-FR" sz="900">
              <a:solidFill>
                <a:schemeClr val="tx1"/>
              </a:solidFill>
              <a:cs typeface="Calibri"/>
            </a:endParaRPr>
          </a:p>
        </p:txBody>
      </p:sp>
      <p:cxnSp>
        <p:nvCxnSpPr>
          <p:cNvPr id="97" name="Straight Arrow Connector 96">
            <a:extLst>
              <a:ext uri="{FF2B5EF4-FFF2-40B4-BE49-F238E27FC236}">
                <a16:creationId xmlns:a16="http://schemas.microsoft.com/office/drawing/2014/main" id="{5336C099-3D59-4FDA-AE68-CD3733563A0D}"/>
              </a:ext>
            </a:extLst>
          </p:cNvPr>
          <p:cNvCxnSpPr>
            <a:cxnSpLocks/>
          </p:cNvCxnSpPr>
          <p:nvPr/>
        </p:nvCxnSpPr>
        <p:spPr>
          <a:xfrm>
            <a:off x="2498203" y="2481976"/>
            <a:ext cx="603219" cy="623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98" name="Straight Arrow Connector 97">
            <a:extLst>
              <a:ext uri="{FF2B5EF4-FFF2-40B4-BE49-F238E27FC236}">
                <a16:creationId xmlns:a16="http://schemas.microsoft.com/office/drawing/2014/main" id="{37DDFBC0-730F-4D09-8E5A-9E0E5F011306}"/>
              </a:ext>
            </a:extLst>
          </p:cNvPr>
          <p:cNvCxnSpPr>
            <a:cxnSpLocks/>
          </p:cNvCxnSpPr>
          <p:nvPr/>
        </p:nvCxnSpPr>
        <p:spPr>
          <a:xfrm>
            <a:off x="5960821" y="2508870"/>
            <a:ext cx="603219" cy="623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99" name="Title 7">
            <a:extLst>
              <a:ext uri="{FF2B5EF4-FFF2-40B4-BE49-F238E27FC236}">
                <a16:creationId xmlns:a16="http://schemas.microsoft.com/office/drawing/2014/main" id="{45BDC8E2-CBA7-43D7-BD1A-B806A2833E03}"/>
              </a:ext>
            </a:extLst>
          </p:cNvPr>
          <p:cNvSpPr txBox="1">
            <a:spLocks/>
          </p:cNvSpPr>
          <p:nvPr/>
        </p:nvSpPr>
        <p:spPr>
          <a:xfrm>
            <a:off x="2306171" y="1009970"/>
            <a:ext cx="4533900" cy="757004"/>
          </a:xfrm>
          <a:prstGeom prst="rect">
            <a:avLst/>
          </a:prstGeom>
        </p:spPr>
        <p:txBody>
          <a:bodyPr lIns="91440" tIns="45720" rIns="91440" bIns="45720" anchor="t">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1600" b="1"/>
              <a:t>Théorie de l’entraînement des réseaux neuronaux profonds pour la détermination de l’attitude
</a:t>
            </a:r>
            <a:endParaRPr lang="fr-FR" sz="1600" b="1">
              <a:cs typeface="Calibri"/>
            </a:endParaRPr>
          </a:p>
        </p:txBody>
      </p:sp>
      <p:sp>
        <p:nvSpPr>
          <p:cNvPr id="100" name="Rectangle 99">
            <a:extLst>
              <a:ext uri="{FF2B5EF4-FFF2-40B4-BE49-F238E27FC236}">
                <a16:creationId xmlns:a16="http://schemas.microsoft.com/office/drawing/2014/main" id="{5AA2EC38-8A22-4A71-BC36-DEAB1C468A75}"/>
              </a:ext>
            </a:extLst>
          </p:cNvPr>
          <p:cNvSpPr/>
          <p:nvPr/>
        </p:nvSpPr>
        <p:spPr>
          <a:xfrm>
            <a:off x="6684869" y="2197810"/>
            <a:ext cx="1714499" cy="49754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900" b="1">
                <a:solidFill>
                  <a:schemeClr val="accent1"/>
                </a:solidFill>
                <a:ea typeface="+mn-lt"/>
                <a:cs typeface="+mn-lt"/>
              </a:rPr>
              <a:t>Ligne de visée du soleil et direction du nadir </a:t>
            </a:r>
            <a:r>
              <a:rPr lang="fr-FR" sz="900">
                <a:solidFill>
                  <a:schemeClr val="tx1"/>
                </a:solidFill>
                <a:ea typeface="+mn-lt"/>
                <a:cs typeface="+mn-lt"/>
              </a:rPr>
              <a:t>(coordonnées de TRIAD/MEKF)</a:t>
            </a:r>
            <a:endParaRPr lang="fr-FR" sz="900">
              <a:solidFill>
                <a:schemeClr val="tx1"/>
              </a:solidFill>
              <a:cs typeface="Calibri"/>
            </a:endParaRPr>
          </a:p>
        </p:txBody>
      </p:sp>
      <p:sp>
        <p:nvSpPr>
          <p:cNvPr id="3" name="TextBox 2">
            <a:extLst>
              <a:ext uri="{FF2B5EF4-FFF2-40B4-BE49-F238E27FC236}">
                <a16:creationId xmlns:a16="http://schemas.microsoft.com/office/drawing/2014/main" id="{52500D58-1D7C-4180-BB70-06BE14DC1C98}"/>
              </a:ext>
            </a:extLst>
          </p:cNvPr>
          <p:cNvSpPr txBox="1"/>
          <p:nvPr/>
        </p:nvSpPr>
        <p:spPr>
          <a:xfrm>
            <a:off x="358140" y="2823210"/>
            <a:ext cx="2743200"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200"/>
              <a:t>Signaux normalisés à partir des capteurs disponibles à bord du satellite ainsi que des données provenant de modèles à l’emplacement du satellite.
</a:t>
            </a:r>
            <a:endParaRPr lang="fr-FR" sz="1200">
              <a:cs typeface="Calibri"/>
            </a:endParaRPr>
          </a:p>
        </p:txBody>
      </p:sp>
      <p:sp>
        <p:nvSpPr>
          <p:cNvPr id="10" name="TextBox 9">
            <a:extLst>
              <a:ext uri="{FF2B5EF4-FFF2-40B4-BE49-F238E27FC236}">
                <a16:creationId xmlns:a16="http://schemas.microsoft.com/office/drawing/2014/main" id="{3885415B-49D3-4793-85DC-D92AFC7A539A}"/>
              </a:ext>
            </a:extLst>
          </p:cNvPr>
          <p:cNvSpPr txBox="1"/>
          <p:nvPr/>
        </p:nvSpPr>
        <p:spPr>
          <a:xfrm>
            <a:off x="6233160" y="2769870"/>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200"/>
              <a:t>Coordonnées extraites des méthodes présentées précédemment
</a:t>
            </a:r>
            <a:endParaRPr lang="fr-FR" sz="1200">
              <a:cs typeface="Calibri"/>
            </a:endParaRPr>
          </a:p>
        </p:txBody>
      </p:sp>
      <p:sp>
        <p:nvSpPr>
          <p:cNvPr id="4" name="TextBox 3">
            <a:extLst>
              <a:ext uri="{FF2B5EF4-FFF2-40B4-BE49-F238E27FC236}">
                <a16:creationId xmlns:a16="http://schemas.microsoft.com/office/drawing/2014/main" id="{376ADA97-28DC-4351-BEB9-E2BA4191FBC4}"/>
              </a:ext>
            </a:extLst>
          </p:cNvPr>
          <p:cNvSpPr txBox="1"/>
          <p:nvPr/>
        </p:nvSpPr>
        <p:spPr>
          <a:xfrm>
            <a:off x="349511" y="4002405"/>
            <a:ext cx="8453723"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400" dirty="0"/>
              <a:t>Le réseau neuronal est optimisé pour créer l’ajustement parfait pour les données de sortie. Un banc d'essai au sol est en cours de développement pour valider le fonctionnement de cette méthode pour un futur satellite (cage d'</a:t>
            </a:r>
            <a:r>
              <a:rPr lang="fr-FR" sz="1400" dirty="0">
                <a:ea typeface="+mn-lt"/>
                <a:cs typeface="+mn-lt"/>
              </a:rPr>
              <a:t>Helmholtz</a:t>
            </a:r>
            <a:r>
              <a:rPr lang="fr-FR" sz="1400" dirty="0"/>
              <a:t>, </a:t>
            </a:r>
            <a:r>
              <a:rPr lang="fr-FR" sz="1400" dirty="0">
                <a:ea typeface="+mn-lt"/>
                <a:cs typeface="+mn-lt"/>
              </a:rPr>
              <a:t>traqueur solaire</a:t>
            </a:r>
            <a:r>
              <a:rPr lang="fr-FR" sz="1400" dirty="0"/>
              <a:t>). Cette méthode sera testée en orbite pour </a:t>
            </a:r>
            <a:r>
              <a:rPr lang="fr-FR" sz="1400" dirty="0">
                <a:solidFill>
                  <a:srgbClr val="0070C0"/>
                </a:solidFill>
              </a:rPr>
              <a:t>améliorer la précision en éclipse</a:t>
            </a:r>
            <a:r>
              <a:rPr lang="fr-FR" sz="1400" dirty="0"/>
              <a:t>.
</a:t>
            </a:r>
            <a:endParaRPr lang="fr-FR" sz="1400">
              <a:ea typeface="Calibri"/>
              <a:cs typeface="Calibri"/>
            </a:endParaRPr>
          </a:p>
        </p:txBody>
      </p:sp>
      <p:sp>
        <p:nvSpPr>
          <p:cNvPr id="7" name="Slide Number Placeholder 6">
            <a:extLst>
              <a:ext uri="{FF2B5EF4-FFF2-40B4-BE49-F238E27FC236}">
                <a16:creationId xmlns:a16="http://schemas.microsoft.com/office/drawing/2014/main" id="{CA4F1AD5-7397-4E07-9EC9-FA99340FCF5A}"/>
              </a:ext>
            </a:extLst>
          </p:cNvPr>
          <p:cNvSpPr>
            <a:spLocks noGrp="1"/>
          </p:cNvSpPr>
          <p:nvPr>
            <p:ph type="sldNum" sz="quarter" idx="4"/>
          </p:nvPr>
        </p:nvSpPr>
        <p:spPr/>
        <p:txBody>
          <a:bodyPr/>
          <a:lstStyle/>
          <a:p>
            <a:fld id="{85992520-A7A6-457A-B94D-10F01609E0CA}" type="slidenum">
              <a:rPr lang="fr-FR" smtClean="0"/>
              <a:pPr/>
              <a:t>14</a:t>
            </a:fld>
            <a:endParaRPr lang="fr-FR"/>
          </a:p>
        </p:txBody>
      </p:sp>
      <p:sp>
        <p:nvSpPr>
          <p:cNvPr id="8" name="TextBox 7">
            <a:extLst>
              <a:ext uri="{FF2B5EF4-FFF2-40B4-BE49-F238E27FC236}">
                <a16:creationId xmlns:a16="http://schemas.microsoft.com/office/drawing/2014/main" id="{67BAA1F7-5BC3-6FBD-BA24-AFF571D4B239}"/>
              </a:ext>
            </a:extLst>
          </p:cNvPr>
          <p:cNvSpPr txBox="1"/>
          <p:nvPr/>
        </p:nvSpPr>
        <p:spPr>
          <a:xfrm>
            <a:off x="3706767" y="4904758"/>
            <a:ext cx="185321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200">
                <a:latin typeface="Calibri Light"/>
                <a:cs typeface="Segoe UI"/>
              </a:rPr>
              <a:t>Finance et al., 2021a-b</a:t>
            </a:r>
            <a:endParaRPr lang="en-US"/>
          </a:p>
          <a:p>
            <a:r>
              <a:rPr lang="fr-FR" sz="1200">
                <a:latin typeface="Calibri Light"/>
                <a:cs typeface="Segoe UI"/>
              </a:rPr>
              <a:t>​</a:t>
            </a:r>
            <a:endParaRPr lang="fr-FR" sz="1200">
              <a:latin typeface="Calibri Light"/>
              <a:ea typeface="Calibri Light"/>
              <a:cs typeface="Segoe UI"/>
            </a:endParaRPr>
          </a:p>
        </p:txBody>
      </p:sp>
      <p:sp>
        <p:nvSpPr>
          <p:cNvPr id="5" name="TextBox 4">
            <a:extLst>
              <a:ext uri="{FF2B5EF4-FFF2-40B4-BE49-F238E27FC236}">
                <a16:creationId xmlns:a16="http://schemas.microsoft.com/office/drawing/2014/main" id="{C7442AED-652A-3866-7565-39579674B3C2}"/>
              </a:ext>
            </a:extLst>
          </p:cNvPr>
          <p:cNvSpPr txBox="1"/>
          <p:nvPr/>
        </p:nvSpPr>
        <p:spPr>
          <a:xfrm>
            <a:off x="1538514" y="57150"/>
            <a:ext cx="744021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fr-FR" sz="2800" dirty="0"/>
              <a:t>La méthode MLP : instantanée et précise</a:t>
            </a:r>
            <a:endParaRPr lang="fr-FR" sz="2800" dirty="0">
              <a:cs typeface="Calibri"/>
            </a:endParaRPr>
          </a:p>
        </p:txBody>
      </p:sp>
    </p:spTree>
    <p:extLst>
      <p:ext uri="{BB962C8B-B14F-4D97-AF65-F5344CB8AC3E}">
        <p14:creationId xmlns:p14="http://schemas.microsoft.com/office/powerpoint/2010/main" val="4952916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a:extLst>
              <a:ext uri="{FF2B5EF4-FFF2-40B4-BE49-F238E27FC236}">
                <a16:creationId xmlns:a16="http://schemas.microsoft.com/office/drawing/2014/main" id="{26D588F2-EBF1-4C67-96F9-C085E761BAEF}"/>
              </a:ext>
            </a:extLst>
          </p:cNvPr>
          <p:cNvSpPr txBox="1"/>
          <p:nvPr/>
        </p:nvSpPr>
        <p:spPr>
          <a:xfrm>
            <a:off x="618321" y="57150"/>
            <a:ext cx="8360407"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fr-FR" sz="2800"/>
              <a:t>Résultats : détermination de l'attitude de UVSQ-SAT
</a:t>
            </a:r>
            <a:endParaRPr lang="fr-FR" sz="2800">
              <a:cs typeface="Calibri"/>
            </a:endParaRPr>
          </a:p>
        </p:txBody>
      </p:sp>
      <p:sp>
        <p:nvSpPr>
          <p:cNvPr id="5" name="Slide Number Placeholder 4">
            <a:extLst>
              <a:ext uri="{FF2B5EF4-FFF2-40B4-BE49-F238E27FC236}">
                <a16:creationId xmlns:a16="http://schemas.microsoft.com/office/drawing/2014/main" id="{F6417E06-29C7-46F1-A4FD-AD4F41D3AF4E}"/>
              </a:ext>
            </a:extLst>
          </p:cNvPr>
          <p:cNvSpPr>
            <a:spLocks noGrp="1"/>
          </p:cNvSpPr>
          <p:nvPr>
            <p:ph type="sldNum" sz="quarter" idx="4"/>
          </p:nvPr>
        </p:nvSpPr>
        <p:spPr/>
        <p:txBody>
          <a:bodyPr/>
          <a:lstStyle/>
          <a:p>
            <a:fld id="{85992520-A7A6-457A-B94D-10F01609E0CA}" type="slidenum">
              <a:rPr lang="fr-FR" smtClean="0"/>
              <a:pPr/>
              <a:t>15</a:t>
            </a:fld>
            <a:endParaRPr lang="fr-FR"/>
          </a:p>
        </p:txBody>
      </p:sp>
      <p:graphicFrame>
        <p:nvGraphicFramePr>
          <p:cNvPr id="6" name="Table 5">
            <a:extLst>
              <a:ext uri="{FF2B5EF4-FFF2-40B4-BE49-F238E27FC236}">
                <a16:creationId xmlns:a16="http://schemas.microsoft.com/office/drawing/2014/main" id="{7EE235AD-3C07-571D-1136-F56819673A7E}"/>
              </a:ext>
            </a:extLst>
          </p:cNvPr>
          <p:cNvGraphicFramePr>
            <a:graphicFrameLocks noGrp="1"/>
          </p:cNvGraphicFramePr>
          <p:nvPr>
            <p:extLst>
              <p:ext uri="{D42A27DB-BD31-4B8C-83A1-F6EECF244321}">
                <p14:modId xmlns:p14="http://schemas.microsoft.com/office/powerpoint/2010/main" val="45553735"/>
              </p:ext>
            </p:extLst>
          </p:nvPr>
        </p:nvGraphicFramePr>
        <p:xfrm>
          <a:off x="1721224" y="1432111"/>
          <a:ext cx="5501527" cy="2308788"/>
        </p:xfrm>
        <a:graphic>
          <a:graphicData uri="http://schemas.openxmlformats.org/drawingml/2006/table">
            <a:tbl>
              <a:tblPr firstRow="1" bandRow="1">
                <a:tableStyleId>{5C22544A-7EE6-4342-B048-85BDC9FD1C3A}</a:tableStyleId>
              </a:tblPr>
              <a:tblGrid>
                <a:gridCol w="979568">
                  <a:extLst>
                    <a:ext uri="{9D8B030D-6E8A-4147-A177-3AD203B41FA5}">
                      <a16:colId xmlns:a16="http://schemas.microsoft.com/office/drawing/2014/main" val="2707613246"/>
                    </a:ext>
                  </a:extLst>
                </a:gridCol>
                <a:gridCol w="1013739">
                  <a:extLst>
                    <a:ext uri="{9D8B030D-6E8A-4147-A177-3AD203B41FA5}">
                      <a16:colId xmlns:a16="http://schemas.microsoft.com/office/drawing/2014/main" val="2595719138"/>
                    </a:ext>
                  </a:extLst>
                </a:gridCol>
                <a:gridCol w="1013739">
                  <a:extLst>
                    <a:ext uri="{9D8B030D-6E8A-4147-A177-3AD203B41FA5}">
                      <a16:colId xmlns:a16="http://schemas.microsoft.com/office/drawing/2014/main" val="913753057"/>
                    </a:ext>
                  </a:extLst>
                </a:gridCol>
                <a:gridCol w="2494481">
                  <a:extLst>
                    <a:ext uri="{9D8B030D-6E8A-4147-A177-3AD203B41FA5}">
                      <a16:colId xmlns:a16="http://schemas.microsoft.com/office/drawing/2014/main" val="681039886"/>
                    </a:ext>
                  </a:extLst>
                </a:gridCol>
              </a:tblGrid>
              <a:tr h="305230">
                <a:tc gridSpan="4">
                  <a:txBody>
                    <a:bodyPr/>
                    <a:lstStyle/>
                    <a:p>
                      <a:pPr fontAlgn="base"/>
                      <a:r>
                        <a:rPr lang="fr-FR" sz="1100">
                          <a:solidFill>
                            <a:schemeClr val="tx1"/>
                          </a:solidFill>
                          <a:effectLst/>
                        </a:rPr>
                        <a:t>Comparaison (Finance et al., 2021)​</a:t>
                      </a:r>
                      <a:endParaRPr lang="fr-FR" b="1">
                        <a:solidFill>
                          <a:schemeClr val="tx1"/>
                        </a:solidFill>
                        <a:effectLst/>
                      </a:endParaRPr>
                    </a:p>
                  </a:txBody>
                  <a:tcPr>
                    <a:lnL w="12700">
                      <a:solidFill>
                        <a:schemeClr val="tx1"/>
                      </a:solidFill>
                    </a:lnL>
                    <a:lnR w="12700">
                      <a:solidFill>
                        <a:schemeClr val="tx1"/>
                      </a:solidFill>
                    </a:lnR>
                    <a:lnT w="12700">
                      <a:solidFill>
                        <a:schemeClr val="tx1"/>
                      </a:solidFill>
                    </a:lnT>
                    <a:lnB w="12700">
                      <a:solidFill>
                        <a:schemeClr val="tx1"/>
                      </a:solidFill>
                    </a:lnB>
                    <a:solidFill>
                      <a:schemeClr val="accent1">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535221333"/>
                  </a:ext>
                </a:extLst>
              </a:tr>
              <a:tr h="305230">
                <a:tc rowSpan="2">
                  <a:txBody>
                    <a:bodyPr/>
                    <a:lstStyle/>
                    <a:p>
                      <a:pPr algn="ctr" fontAlgn="base"/>
                      <a:r>
                        <a:rPr lang="fr-FR" sz="1400" b="1">
                          <a:effectLst/>
                        </a:rPr>
                        <a:t>Méthode​</a:t>
                      </a:r>
                    </a:p>
                  </a:txBody>
                  <a:tcPr>
                    <a:lnL w="12700">
                      <a:solidFill>
                        <a:schemeClr val="tx1"/>
                      </a:solidFill>
                    </a:lnL>
                    <a:lnR w="12700">
                      <a:solidFill>
                        <a:schemeClr val="tx1"/>
                      </a:solidFill>
                    </a:lnR>
                    <a:lnT w="12700">
                      <a:solidFill>
                        <a:schemeClr val="tx1"/>
                      </a:solidFill>
                    </a:lnT>
                    <a:lnB w="12700">
                      <a:solidFill>
                        <a:schemeClr val="tx1"/>
                      </a:solidFill>
                    </a:lnB>
                    <a:solidFill>
                      <a:schemeClr val="tx2">
                        <a:lumMod val="20000"/>
                        <a:lumOff val="80000"/>
                      </a:schemeClr>
                    </a:solidFill>
                  </a:tcPr>
                </a:tc>
                <a:tc gridSpan="2">
                  <a:txBody>
                    <a:bodyPr/>
                    <a:lstStyle/>
                    <a:p>
                      <a:pPr algn="ctr" fontAlgn="base"/>
                      <a:r>
                        <a:rPr lang="fr-FR" sz="1400" b="1">
                          <a:effectLst/>
                        </a:rPr>
                        <a:t>Incertitude (1 </a:t>
                      </a:r>
                      <a:r>
                        <a:rPr lang="el-GR" sz="1400" b="1">
                          <a:effectLst/>
                        </a:rPr>
                        <a:t>σ)​</a:t>
                      </a:r>
                    </a:p>
                  </a:txBody>
                  <a:tcPr>
                    <a:lnL w="12700">
                      <a:solidFill>
                        <a:schemeClr val="tx1"/>
                      </a:solidFill>
                    </a:lnL>
                    <a:lnR w="12700">
                      <a:solidFill>
                        <a:schemeClr val="tx1"/>
                      </a:solidFill>
                    </a:lnR>
                    <a:lnT w="12700">
                      <a:solidFill>
                        <a:schemeClr val="tx1"/>
                      </a:solidFill>
                    </a:lnT>
                    <a:solidFill>
                      <a:schemeClr val="tx2">
                        <a:lumMod val="20000"/>
                        <a:lumOff val="80000"/>
                      </a:schemeClr>
                    </a:solidFill>
                  </a:tcPr>
                </a:tc>
                <a:tc hMerge="1">
                  <a:txBody>
                    <a:bodyPr/>
                    <a:lstStyle/>
                    <a:p>
                      <a:endParaRPr lang="en-US"/>
                    </a:p>
                  </a:txBody>
                  <a:tcPr/>
                </a:tc>
                <a:tc rowSpan="2">
                  <a:txBody>
                    <a:bodyPr/>
                    <a:lstStyle/>
                    <a:p>
                      <a:pPr algn="ctr" fontAlgn="base"/>
                      <a:r>
                        <a:rPr lang="fr-FR" sz="1400" b="1">
                          <a:effectLst/>
                        </a:rPr>
                        <a:t>Avantage​</a:t>
                      </a:r>
                    </a:p>
                  </a:txBody>
                  <a:tcPr>
                    <a:lnL w="12700">
                      <a:solidFill>
                        <a:schemeClr val="tx1"/>
                      </a:solidFill>
                    </a:lnL>
                    <a:lnR w="12700">
                      <a:solidFill>
                        <a:schemeClr val="tx1"/>
                      </a:solidFill>
                    </a:lnR>
                    <a:lnT w="12700">
                      <a:solidFill>
                        <a:schemeClr val="tx1"/>
                      </a:solidFill>
                    </a:lnT>
                    <a:lnB w="12700">
                      <a:solidFill>
                        <a:schemeClr val="tx1"/>
                      </a:solidFill>
                    </a:lnB>
                    <a:solidFill>
                      <a:schemeClr val="tx2">
                        <a:lumMod val="20000"/>
                        <a:lumOff val="80000"/>
                      </a:schemeClr>
                    </a:solidFill>
                  </a:tcPr>
                </a:tc>
                <a:extLst>
                  <a:ext uri="{0D108BD9-81ED-4DB2-BD59-A6C34878D82A}">
                    <a16:rowId xmlns:a16="http://schemas.microsoft.com/office/drawing/2014/main" val="2519684868"/>
                  </a:ext>
                </a:extLst>
              </a:tr>
              <a:tr h="313056">
                <a:tc vMerge="1">
                  <a:txBody>
                    <a:bodyPr/>
                    <a:lstStyle/>
                    <a:p>
                      <a:endParaRPr lang="en-US"/>
                    </a:p>
                  </a:txBody>
                  <a:tcPr/>
                </a:tc>
                <a:tc>
                  <a:txBody>
                    <a:bodyPr/>
                    <a:lstStyle/>
                    <a:p>
                      <a:pPr algn="ctr" fontAlgn="base"/>
                      <a:r>
                        <a:rPr lang="fr-FR" sz="1400" baseline="30000">
                          <a:effectLst/>
                        </a:rPr>
                        <a:t>Au Soleil</a:t>
                      </a:r>
                      <a:r>
                        <a:rPr lang="fr-FR" sz="1400">
                          <a:effectLst/>
                        </a:rPr>
                        <a:t>​</a:t>
                      </a:r>
                    </a:p>
                  </a:txBody>
                  <a:tcPr>
                    <a:lnL w="12700">
                      <a:solidFill>
                        <a:schemeClr val="tx1"/>
                      </a:solidFill>
                    </a:lnL>
                    <a:lnB w="12700">
                      <a:solidFill>
                        <a:schemeClr val="tx1"/>
                      </a:solidFill>
                    </a:lnB>
                    <a:solidFill>
                      <a:schemeClr val="tx2">
                        <a:lumMod val="20000"/>
                        <a:lumOff val="80000"/>
                      </a:schemeClr>
                    </a:solidFill>
                  </a:tcPr>
                </a:tc>
                <a:tc>
                  <a:txBody>
                    <a:bodyPr/>
                    <a:lstStyle/>
                    <a:p>
                      <a:pPr algn="ctr" fontAlgn="base"/>
                      <a:r>
                        <a:rPr lang="fr-FR" sz="1400" baseline="30000">
                          <a:effectLst/>
                        </a:rPr>
                        <a:t>En éclipse</a:t>
                      </a:r>
                      <a:r>
                        <a:rPr lang="fr-FR" sz="1400">
                          <a:effectLst/>
                        </a:rPr>
                        <a:t>​</a:t>
                      </a:r>
                    </a:p>
                  </a:txBody>
                  <a:tcPr>
                    <a:lnR w="12700">
                      <a:solidFill>
                        <a:schemeClr val="tx1"/>
                      </a:solidFill>
                    </a:lnR>
                    <a:lnB w="12700">
                      <a:solidFill>
                        <a:schemeClr val="tx1"/>
                      </a:solidFill>
                    </a:lnB>
                    <a:solidFill>
                      <a:schemeClr val="tx2">
                        <a:lumMod val="20000"/>
                        <a:lumOff val="80000"/>
                      </a:schemeClr>
                    </a:solidFill>
                  </a:tcPr>
                </a:tc>
                <a:tc vMerge="1">
                  <a:txBody>
                    <a:bodyPr/>
                    <a:lstStyle/>
                    <a:p>
                      <a:endParaRPr lang="en-US"/>
                    </a:p>
                  </a:txBody>
                  <a:tcPr/>
                </a:tc>
                <a:extLst>
                  <a:ext uri="{0D108BD9-81ED-4DB2-BD59-A6C34878D82A}">
                    <a16:rowId xmlns:a16="http://schemas.microsoft.com/office/drawing/2014/main" val="2114180849"/>
                  </a:ext>
                </a:extLst>
              </a:tr>
              <a:tr h="320882">
                <a:tc>
                  <a:txBody>
                    <a:bodyPr/>
                    <a:lstStyle/>
                    <a:p>
                      <a:pPr algn="ctr" fontAlgn="base"/>
                      <a:r>
                        <a:rPr lang="fr-FR" sz="1400">
                          <a:effectLst/>
                        </a:rPr>
                        <a:t>TRIAD​</a:t>
                      </a:r>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lgn="ctr" fontAlgn="base"/>
                      <a:r>
                        <a:rPr lang="fr-FR" sz="1400" baseline="30000">
                          <a:effectLst/>
                        </a:rPr>
                        <a:t>± 3°</a:t>
                      </a:r>
                      <a:r>
                        <a:rPr lang="fr-FR" sz="1400">
                          <a:effectLst/>
                        </a:rPr>
                        <a:t>​</a:t>
                      </a:r>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lgn="ctr" fontAlgn="base"/>
                      <a:r>
                        <a:rPr lang="fr-FR" sz="1400" baseline="30000">
                          <a:effectLst/>
                        </a:rPr>
                        <a:t>± 14°</a:t>
                      </a:r>
                      <a:r>
                        <a:rPr lang="fr-FR" sz="1400">
                          <a:effectLst/>
                        </a:rPr>
                        <a:t>​</a:t>
                      </a:r>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lgn="ctr" fontAlgn="base"/>
                      <a:r>
                        <a:rPr lang="fr-FR" sz="1400">
                          <a:effectLst/>
                        </a:rPr>
                        <a:t>Instantanée​</a:t>
                      </a:r>
                    </a:p>
                  </a:txBody>
                  <a:tcP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1120576420"/>
                  </a:ext>
                </a:extLst>
              </a:tr>
              <a:tr h="532195">
                <a:tc>
                  <a:txBody>
                    <a:bodyPr/>
                    <a:lstStyle/>
                    <a:p>
                      <a:pPr algn="ctr" fontAlgn="base"/>
                      <a:r>
                        <a:rPr lang="fr-FR" sz="1400">
                          <a:effectLst/>
                        </a:rPr>
                        <a:t>MEKF​</a:t>
                      </a:r>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lgn="ctr" fontAlgn="base"/>
                      <a:r>
                        <a:rPr lang="fr-FR" sz="1400" baseline="30000">
                          <a:effectLst/>
                        </a:rPr>
                        <a:t>± 3°</a:t>
                      </a:r>
                      <a:r>
                        <a:rPr lang="fr-FR" sz="1400">
                          <a:effectLst/>
                        </a:rPr>
                        <a:t>​</a:t>
                      </a:r>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lgn="ctr" fontAlgn="base"/>
                      <a:r>
                        <a:rPr lang="fr-FR" sz="1400" baseline="30000">
                          <a:effectLst/>
                        </a:rPr>
                        <a:t>± 10°</a:t>
                      </a:r>
                      <a:r>
                        <a:rPr lang="fr-FR" sz="1400">
                          <a:effectLst/>
                        </a:rPr>
                        <a:t>​</a:t>
                      </a:r>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lgn="ctr" fontAlgn="base"/>
                      <a:r>
                        <a:rPr lang="fr-FR" sz="1400">
                          <a:effectLst/>
                        </a:rPr>
                        <a:t>Corrige le bruit et étalonne les instruments​</a:t>
                      </a:r>
                    </a:p>
                  </a:txBody>
                  <a:tcP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3636903632"/>
                  </a:ext>
                </a:extLst>
              </a:tr>
              <a:tr h="532195">
                <a:tc>
                  <a:txBody>
                    <a:bodyPr/>
                    <a:lstStyle/>
                    <a:p>
                      <a:pPr algn="ctr" fontAlgn="base"/>
                      <a:r>
                        <a:rPr lang="fr-FR" sz="1400">
                          <a:effectLst/>
                        </a:rPr>
                        <a:t>MLP​</a:t>
                      </a:r>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lgn="ctr" fontAlgn="base"/>
                      <a:r>
                        <a:rPr lang="fr-FR" sz="1400" baseline="30000">
                          <a:effectLst/>
                        </a:rPr>
                        <a:t>± 3°</a:t>
                      </a:r>
                      <a:r>
                        <a:rPr lang="fr-FR" sz="1400">
                          <a:effectLst/>
                        </a:rPr>
                        <a:t>​ *</a:t>
                      </a:r>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lgn="ctr" fontAlgn="base"/>
                      <a:r>
                        <a:rPr lang="fr-FR" sz="1400" baseline="30000">
                          <a:effectLst/>
                        </a:rPr>
                        <a:t>± 3° à 10°</a:t>
                      </a:r>
                      <a:r>
                        <a:rPr lang="fr-FR" sz="1400">
                          <a:effectLst/>
                        </a:rPr>
                        <a:t>​ *</a:t>
                      </a:r>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lgn="ctr" fontAlgn="base"/>
                      <a:r>
                        <a:rPr lang="fr-FR" sz="1400">
                          <a:effectLst/>
                        </a:rPr>
                        <a:t>Instantanée et plus précis en éclipse​</a:t>
                      </a:r>
                    </a:p>
                  </a:txBody>
                  <a:tcP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2303224755"/>
                  </a:ext>
                </a:extLst>
              </a:tr>
            </a:tbl>
          </a:graphicData>
        </a:graphic>
      </p:graphicFrame>
      <p:sp>
        <p:nvSpPr>
          <p:cNvPr id="2" name="TextBox 1">
            <a:extLst>
              <a:ext uri="{FF2B5EF4-FFF2-40B4-BE49-F238E27FC236}">
                <a16:creationId xmlns:a16="http://schemas.microsoft.com/office/drawing/2014/main" id="{23B269F8-64EA-094C-4EF7-76ABD23E3DE6}"/>
              </a:ext>
            </a:extLst>
          </p:cNvPr>
          <p:cNvSpPr txBox="1"/>
          <p:nvPr/>
        </p:nvSpPr>
        <p:spPr>
          <a:xfrm>
            <a:off x="1600200" y="3741644"/>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400"/>
              <a:t>* résultats attendus</a:t>
            </a:r>
            <a:endParaRPr lang="fr-FR" sz="1600">
              <a:ea typeface="Calibri"/>
              <a:cs typeface="Calibri"/>
            </a:endParaRPr>
          </a:p>
        </p:txBody>
      </p:sp>
    </p:spTree>
    <p:extLst>
      <p:ext uri="{BB962C8B-B14F-4D97-AF65-F5344CB8AC3E}">
        <p14:creationId xmlns:p14="http://schemas.microsoft.com/office/powerpoint/2010/main" val="882706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a:extLst>
              <a:ext uri="{FF2B5EF4-FFF2-40B4-BE49-F238E27FC236}">
                <a16:creationId xmlns:a16="http://schemas.microsoft.com/office/drawing/2014/main" id="{26D588F2-EBF1-4C67-96F9-C085E761BAEF}"/>
              </a:ext>
            </a:extLst>
          </p:cNvPr>
          <p:cNvSpPr txBox="1"/>
          <p:nvPr/>
        </p:nvSpPr>
        <p:spPr>
          <a:xfrm>
            <a:off x="2803468" y="57150"/>
            <a:ext cx="6175260"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fr-FR" sz="2800"/>
              <a:t>Résultats : les observations UVSQ-SAT
</a:t>
            </a:r>
            <a:endParaRPr lang="fr-FR" sz="2800">
              <a:cs typeface="Calibri"/>
            </a:endParaRPr>
          </a:p>
        </p:txBody>
      </p:sp>
      <p:sp>
        <p:nvSpPr>
          <p:cNvPr id="4" name="TextBox 3">
            <a:extLst>
              <a:ext uri="{FF2B5EF4-FFF2-40B4-BE49-F238E27FC236}">
                <a16:creationId xmlns:a16="http://schemas.microsoft.com/office/drawing/2014/main" id="{C12E318A-DA2A-4A4C-A651-0D77995B3E1B}"/>
              </a:ext>
            </a:extLst>
          </p:cNvPr>
          <p:cNvSpPr txBox="1"/>
          <p:nvPr/>
        </p:nvSpPr>
        <p:spPr>
          <a:xfrm>
            <a:off x="1086041" y="960815"/>
            <a:ext cx="697072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a:t>Rayonnement sortant infrarouge provenant des observations UVSQ-SAT
</a:t>
            </a:r>
          </a:p>
        </p:txBody>
      </p:sp>
      <p:sp>
        <p:nvSpPr>
          <p:cNvPr id="5" name="Slide Number Placeholder 4">
            <a:extLst>
              <a:ext uri="{FF2B5EF4-FFF2-40B4-BE49-F238E27FC236}">
                <a16:creationId xmlns:a16="http://schemas.microsoft.com/office/drawing/2014/main" id="{F6417E06-29C7-46F1-A4FD-AD4F41D3AF4E}"/>
              </a:ext>
            </a:extLst>
          </p:cNvPr>
          <p:cNvSpPr>
            <a:spLocks noGrp="1"/>
          </p:cNvSpPr>
          <p:nvPr>
            <p:ph type="sldNum" sz="quarter" idx="4"/>
          </p:nvPr>
        </p:nvSpPr>
        <p:spPr/>
        <p:txBody>
          <a:bodyPr/>
          <a:lstStyle/>
          <a:p>
            <a:fld id="{85992520-A7A6-457A-B94D-10F01609E0CA}" type="slidenum">
              <a:rPr lang="fr-FR" smtClean="0"/>
              <a:pPr/>
              <a:t>16</a:t>
            </a:fld>
            <a:endParaRPr lang="fr-FR"/>
          </a:p>
        </p:txBody>
      </p:sp>
      <p:pic>
        <p:nvPicPr>
          <p:cNvPr id="6" name="uvsqsat_olr">
            <a:hlinkClick r:id="" action="ppaction://media"/>
            <a:extLst>
              <a:ext uri="{FF2B5EF4-FFF2-40B4-BE49-F238E27FC236}">
                <a16:creationId xmlns:a16="http://schemas.microsoft.com/office/drawing/2014/main" id="{D0DA4FC5-1F00-3EFF-BA68-E8DAFEA7A8D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64024" y="1526615"/>
            <a:ext cx="7137026" cy="3172012"/>
          </a:xfrm>
          <a:prstGeom prst="rect">
            <a:avLst/>
          </a:prstGeom>
        </p:spPr>
      </p:pic>
      <p:pic>
        <p:nvPicPr>
          <p:cNvPr id="7" name="uvsqsat_olr">
            <a:hlinkClick r:id="" action="ppaction://media"/>
            <a:extLst>
              <a:ext uri="{FF2B5EF4-FFF2-40B4-BE49-F238E27FC236}">
                <a16:creationId xmlns:a16="http://schemas.microsoft.com/office/drawing/2014/main" id="{CA7ED8EC-1286-EE48-B3A6-1357B51F8F9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64023" y="1513776"/>
            <a:ext cx="7137027" cy="3172012"/>
          </a:xfrm>
          <a:prstGeom prst="rect">
            <a:avLst/>
          </a:prstGeom>
        </p:spPr>
      </p:pic>
      <p:sp>
        <p:nvSpPr>
          <p:cNvPr id="11" name="TextBox 10">
            <a:extLst>
              <a:ext uri="{FF2B5EF4-FFF2-40B4-BE49-F238E27FC236}">
                <a16:creationId xmlns:a16="http://schemas.microsoft.com/office/drawing/2014/main" id="{27D5F54F-2C21-F6CF-A582-1D5756B0A2A6}"/>
              </a:ext>
            </a:extLst>
          </p:cNvPr>
          <p:cNvSpPr txBox="1"/>
          <p:nvPr/>
        </p:nvSpPr>
        <p:spPr>
          <a:xfrm>
            <a:off x="804597" y="4886144"/>
            <a:ext cx="1214158" cy="2462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000"/>
              <a:t>Crédits : LATMOS</a:t>
            </a:r>
          </a:p>
        </p:txBody>
      </p:sp>
    </p:spTree>
    <p:extLst>
      <p:ext uri="{BB962C8B-B14F-4D97-AF65-F5344CB8AC3E}">
        <p14:creationId xmlns:p14="http://schemas.microsoft.com/office/powerpoint/2010/main" val="2678017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00"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12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6"/>
                </p:tgtEl>
              </p:cMediaNode>
            </p:video>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6"/>
                                        </p:tgtEl>
                                      </p:cBhvr>
                                    </p:cmd>
                                  </p:childTnLst>
                                </p:cTn>
                              </p:par>
                            </p:childTnLst>
                          </p:cTn>
                        </p:par>
                      </p:childTnLst>
                    </p:cTn>
                  </p:par>
                </p:childTnLst>
              </p:cTn>
              <p:nextCondLst>
                <p:cond evt="onClick" delay="0">
                  <p:tgtEl>
                    <p:spTgt spid="6"/>
                  </p:tgtEl>
                </p:cond>
              </p:nextCondLst>
            </p:seq>
            <p:video>
              <p:cMediaNode vol="80000">
                <p:cTn id="17" fill="hold" display="0">
                  <p:stCondLst>
                    <p:cond delay="indefinite"/>
                  </p:stCondLst>
                </p:cTn>
                <p:tgtEl>
                  <p:spTgt spid="7"/>
                </p:tgtEl>
              </p:cMediaNode>
            </p:video>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a:extLst>
              <a:ext uri="{FF2B5EF4-FFF2-40B4-BE49-F238E27FC236}">
                <a16:creationId xmlns:a16="http://schemas.microsoft.com/office/drawing/2014/main" id="{26D588F2-EBF1-4C67-96F9-C085E761BAEF}"/>
              </a:ext>
            </a:extLst>
          </p:cNvPr>
          <p:cNvSpPr txBox="1"/>
          <p:nvPr/>
        </p:nvSpPr>
        <p:spPr>
          <a:xfrm>
            <a:off x="2803468" y="57150"/>
            <a:ext cx="6175260"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fr-FR" sz="2800"/>
              <a:t>Résultats : les observations UVSQ-SAT
</a:t>
            </a:r>
            <a:endParaRPr lang="fr-FR" sz="2800">
              <a:cs typeface="Calibri"/>
            </a:endParaRPr>
          </a:p>
        </p:txBody>
      </p:sp>
      <p:sp>
        <p:nvSpPr>
          <p:cNvPr id="4" name="TextBox 3">
            <a:extLst>
              <a:ext uri="{FF2B5EF4-FFF2-40B4-BE49-F238E27FC236}">
                <a16:creationId xmlns:a16="http://schemas.microsoft.com/office/drawing/2014/main" id="{C12E318A-DA2A-4A4C-A651-0D77995B3E1B}"/>
              </a:ext>
            </a:extLst>
          </p:cNvPr>
          <p:cNvSpPr txBox="1"/>
          <p:nvPr/>
        </p:nvSpPr>
        <p:spPr>
          <a:xfrm>
            <a:off x="1086041" y="960815"/>
            <a:ext cx="697072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a:t>Rayonnement solaire sortant provenant des observations UVSQ-SAT
</a:t>
            </a:r>
          </a:p>
        </p:txBody>
      </p:sp>
      <p:sp>
        <p:nvSpPr>
          <p:cNvPr id="5" name="Slide Number Placeholder 4">
            <a:extLst>
              <a:ext uri="{FF2B5EF4-FFF2-40B4-BE49-F238E27FC236}">
                <a16:creationId xmlns:a16="http://schemas.microsoft.com/office/drawing/2014/main" id="{F6417E06-29C7-46F1-A4FD-AD4F41D3AF4E}"/>
              </a:ext>
            </a:extLst>
          </p:cNvPr>
          <p:cNvSpPr>
            <a:spLocks noGrp="1"/>
          </p:cNvSpPr>
          <p:nvPr>
            <p:ph type="sldNum" sz="quarter" idx="4"/>
          </p:nvPr>
        </p:nvSpPr>
        <p:spPr/>
        <p:txBody>
          <a:bodyPr/>
          <a:lstStyle/>
          <a:p>
            <a:fld id="{85992520-A7A6-457A-B94D-10F01609E0CA}" type="slidenum">
              <a:rPr lang="fr-FR" smtClean="0"/>
              <a:pPr/>
              <a:t>17</a:t>
            </a:fld>
            <a:endParaRPr lang="fr-FR"/>
          </a:p>
        </p:txBody>
      </p:sp>
      <p:pic>
        <p:nvPicPr>
          <p:cNvPr id="7" name="uvsqsat_osr">
            <a:hlinkClick r:id="" action="ppaction://media"/>
            <a:extLst>
              <a:ext uri="{FF2B5EF4-FFF2-40B4-BE49-F238E27FC236}">
                <a16:creationId xmlns:a16="http://schemas.microsoft.com/office/drawing/2014/main" id="{AB487E6E-A744-B7A1-C877-DA6FE5D9D21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64024" y="1539454"/>
            <a:ext cx="7137026" cy="3172012"/>
          </a:xfrm>
          <a:prstGeom prst="rect">
            <a:avLst/>
          </a:prstGeom>
        </p:spPr>
      </p:pic>
      <p:sp>
        <p:nvSpPr>
          <p:cNvPr id="8" name="TextBox 7">
            <a:extLst>
              <a:ext uri="{FF2B5EF4-FFF2-40B4-BE49-F238E27FC236}">
                <a16:creationId xmlns:a16="http://schemas.microsoft.com/office/drawing/2014/main" id="{615A4269-23AF-5844-AC00-3800E9ECB50D}"/>
              </a:ext>
            </a:extLst>
          </p:cNvPr>
          <p:cNvSpPr txBox="1"/>
          <p:nvPr/>
        </p:nvSpPr>
        <p:spPr>
          <a:xfrm>
            <a:off x="804597" y="4886144"/>
            <a:ext cx="1214158" cy="2462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000"/>
              <a:t>Crédits : LATMOS</a:t>
            </a:r>
          </a:p>
        </p:txBody>
      </p:sp>
    </p:spTree>
    <p:extLst>
      <p:ext uri="{BB962C8B-B14F-4D97-AF65-F5344CB8AC3E}">
        <p14:creationId xmlns:p14="http://schemas.microsoft.com/office/powerpoint/2010/main" val="667786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a:extLst>
              <a:ext uri="{FF2B5EF4-FFF2-40B4-BE49-F238E27FC236}">
                <a16:creationId xmlns:a16="http://schemas.microsoft.com/office/drawing/2014/main" id="{26D588F2-EBF1-4C67-96F9-C085E761BAEF}"/>
              </a:ext>
            </a:extLst>
          </p:cNvPr>
          <p:cNvSpPr txBox="1"/>
          <p:nvPr/>
        </p:nvSpPr>
        <p:spPr>
          <a:xfrm>
            <a:off x="2803468" y="57150"/>
            <a:ext cx="6175260"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fr-FR" sz="2800"/>
              <a:t>Conclusions
</a:t>
            </a:r>
            <a:endParaRPr lang="fr-FR" sz="2800">
              <a:cs typeface="Calibri"/>
            </a:endParaRPr>
          </a:p>
        </p:txBody>
      </p:sp>
      <p:sp>
        <p:nvSpPr>
          <p:cNvPr id="4" name="TextBox 3">
            <a:extLst>
              <a:ext uri="{FF2B5EF4-FFF2-40B4-BE49-F238E27FC236}">
                <a16:creationId xmlns:a16="http://schemas.microsoft.com/office/drawing/2014/main" id="{C12E318A-DA2A-4A4C-A651-0D77995B3E1B}"/>
              </a:ext>
            </a:extLst>
          </p:cNvPr>
          <p:cNvSpPr txBox="1"/>
          <p:nvPr/>
        </p:nvSpPr>
        <p:spPr>
          <a:xfrm>
            <a:off x="89168" y="1398020"/>
            <a:ext cx="8940720"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dirty="0"/>
              <a:t>- La combinaison de </a:t>
            </a:r>
            <a:r>
              <a:rPr lang="fr-FR" b="1" dirty="0">
                <a:solidFill>
                  <a:srgbClr val="0070C0"/>
                </a:solidFill>
              </a:rPr>
              <a:t>données en orbite et de mesures dans les océans</a:t>
            </a:r>
            <a:r>
              <a:rPr lang="fr-FR" dirty="0"/>
              <a:t> permet de couvrir les variations </a:t>
            </a:r>
            <a:r>
              <a:rPr lang="fr-FR" b="1" dirty="0">
                <a:solidFill>
                  <a:srgbClr val="0070C0"/>
                </a:solidFill>
              </a:rPr>
              <a:t>court et long terme</a:t>
            </a:r>
            <a:r>
              <a:rPr lang="fr-FR" dirty="0"/>
              <a:t>.</a:t>
            </a:r>
            <a:endParaRPr lang="en-US" dirty="0"/>
          </a:p>
          <a:p>
            <a:r>
              <a:rPr lang="fr-FR" dirty="0">
                <a:ea typeface="Calibri"/>
                <a:cs typeface="Calibri"/>
              </a:rPr>
              <a:t>- Les méthodes de </a:t>
            </a:r>
            <a:r>
              <a:rPr lang="fr-FR" b="1" dirty="0">
                <a:solidFill>
                  <a:srgbClr val="0070C0"/>
                </a:solidFill>
                <a:ea typeface="Calibri"/>
                <a:cs typeface="Calibri"/>
              </a:rPr>
              <a:t>détermination d'attitude du satellite sont fonctionnelles</a:t>
            </a:r>
            <a:r>
              <a:rPr lang="fr-FR" dirty="0">
                <a:ea typeface="Calibri"/>
                <a:cs typeface="Calibri"/>
              </a:rPr>
              <a:t> et peuvent être améliorées avec des méthodes d'IA en cours de développement.</a:t>
            </a:r>
            <a:endParaRPr lang="fr-FR" dirty="0"/>
          </a:p>
          <a:p>
            <a:r>
              <a:rPr lang="fr-FR" dirty="0">
                <a:ea typeface="Calibri"/>
                <a:cs typeface="Calibri"/>
              </a:rPr>
              <a:t>- Cette détermination est fondamentale et permet de </a:t>
            </a:r>
            <a:r>
              <a:rPr lang="fr-FR" b="1" dirty="0">
                <a:solidFill>
                  <a:srgbClr val="0070C0"/>
                </a:solidFill>
                <a:ea typeface="Calibri"/>
                <a:cs typeface="Calibri"/>
              </a:rPr>
              <a:t>retracer les cartes de flux essentiels</a:t>
            </a:r>
            <a:r>
              <a:rPr lang="fr-FR" dirty="0">
                <a:ea typeface="Calibri"/>
                <a:cs typeface="Calibri"/>
              </a:rPr>
              <a:t> au calcul et à l'étude du bilan radiatif Terrestre.</a:t>
            </a:r>
            <a:endParaRPr lang="fr-FR" dirty="0"/>
          </a:p>
          <a:p>
            <a:r>
              <a:rPr lang="fr-FR" dirty="0"/>
              <a:t>- </a:t>
            </a:r>
            <a:r>
              <a:rPr lang="fr-FR" b="1" dirty="0">
                <a:solidFill>
                  <a:srgbClr val="0070C0"/>
                </a:solidFill>
              </a:rPr>
              <a:t>15 mois de données UVSQ-SAT </a:t>
            </a:r>
            <a:r>
              <a:rPr lang="fr-FR" dirty="0"/>
              <a:t>en orbite (accumulation de données bénéfique pour l'amélioration des méthodes utilisées) et plus de 6 millions de trames téléchargées.</a:t>
            </a:r>
            <a:endParaRPr lang="en-US" dirty="0"/>
          </a:p>
          <a:p>
            <a:r>
              <a:rPr lang="fr-FR" dirty="0"/>
              <a:t>- Les méthodes sont en cours de perfectionnement pour préparer de </a:t>
            </a:r>
            <a:r>
              <a:rPr lang="fr-FR" b="1" dirty="0">
                <a:solidFill>
                  <a:srgbClr val="0070C0"/>
                </a:solidFill>
              </a:rPr>
              <a:t>futures missions</a:t>
            </a:r>
            <a:r>
              <a:rPr lang="fr-FR" dirty="0"/>
              <a:t>.
</a:t>
            </a:r>
            <a:endParaRPr lang="en-US" dirty="0">
              <a:ea typeface="Calibri"/>
              <a:cs typeface="Calibri"/>
            </a:endParaRPr>
          </a:p>
        </p:txBody>
      </p:sp>
      <p:sp>
        <p:nvSpPr>
          <p:cNvPr id="5" name="Slide Number Placeholder 4">
            <a:extLst>
              <a:ext uri="{FF2B5EF4-FFF2-40B4-BE49-F238E27FC236}">
                <a16:creationId xmlns:a16="http://schemas.microsoft.com/office/drawing/2014/main" id="{F6417E06-29C7-46F1-A4FD-AD4F41D3AF4E}"/>
              </a:ext>
            </a:extLst>
          </p:cNvPr>
          <p:cNvSpPr>
            <a:spLocks noGrp="1"/>
          </p:cNvSpPr>
          <p:nvPr>
            <p:ph type="sldNum" sz="quarter" idx="4"/>
          </p:nvPr>
        </p:nvSpPr>
        <p:spPr/>
        <p:txBody>
          <a:bodyPr/>
          <a:lstStyle/>
          <a:p>
            <a:fld id="{85992520-A7A6-457A-B94D-10F01609E0CA}" type="slidenum">
              <a:rPr lang="fr-FR" smtClean="0"/>
              <a:pPr/>
              <a:t>18</a:t>
            </a:fld>
            <a:endParaRPr lang="fr-FR"/>
          </a:p>
        </p:txBody>
      </p:sp>
    </p:spTree>
    <p:extLst>
      <p:ext uri="{BB962C8B-B14F-4D97-AF65-F5344CB8AC3E}">
        <p14:creationId xmlns:p14="http://schemas.microsoft.com/office/powerpoint/2010/main" val="38139394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a:extLst>
              <a:ext uri="{FF2B5EF4-FFF2-40B4-BE49-F238E27FC236}">
                <a16:creationId xmlns:a16="http://schemas.microsoft.com/office/drawing/2014/main" id="{26D588F2-EBF1-4C67-96F9-C085E761BAEF}"/>
              </a:ext>
            </a:extLst>
          </p:cNvPr>
          <p:cNvSpPr txBox="1"/>
          <p:nvPr/>
        </p:nvSpPr>
        <p:spPr>
          <a:xfrm>
            <a:off x="2803468" y="57150"/>
            <a:ext cx="617526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fr-FR" sz="2800"/>
              <a:t>Perspectives : la mission INSPIRE-SAT 7</a:t>
            </a:r>
            <a:endParaRPr lang="fr-FR" sz="2800">
              <a:cs typeface="Calibri"/>
            </a:endParaRPr>
          </a:p>
        </p:txBody>
      </p:sp>
      <p:sp>
        <p:nvSpPr>
          <p:cNvPr id="4" name="TextBox 3">
            <a:extLst>
              <a:ext uri="{FF2B5EF4-FFF2-40B4-BE49-F238E27FC236}">
                <a16:creationId xmlns:a16="http://schemas.microsoft.com/office/drawing/2014/main" id="{C12E318A-DA2A-4A4C-A651-0D77995B3E1B}"/>
              </a:ext>
            </a:extLst>
          </p:cNvPr>
          <p:cNvSpPr txBox="1"/>
          <p:nvPr/>
        </p:nvSpPr>
        <p:spPr>
          <a:xfrm>
            <a:off x="77150" y="1056548"/>
            <a:ext cx="9635735" cy="25423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fr-FR" dirty="0"/>
              <a:t>- Un nouveau satellite est en cours d'assemblage (Meftah et al., 2022).</a:t>
            </a:r>
            <a:endParaRPr lang="en-US" dirty="0">
              <a:cs typeface="Calibri"/>
            </a:endParaRPr>
          </a:p>
          <a:p>
            <a:pPr>
              <a:lnSpc>
                <a:spcPct val="150000"/>
              </a:lnSpc>
            </a:pPr>
            <a:r>
              <a:rPr lang="fr-FR" dirty="0">
                <a:ea typeface="Calibri"/>
                <a:cs typeface="Calibri"/>
              </a:rPr>
              <a:t>- Satellite 2U pour un lancement début 2023 en orbite héliosynchrone.</a:t>
            </a:r>
          </a:p>
          <a:p>
            <a:pPr>
              <a:lnSpc>
                <a:spcPct val="150000"/>
              </a:lnSpc>
            </a:pPr>
            <a:r>
              <a:rPr lang="fr-FR" dirty="0">
                <a:ea typeface="Calibri"/>
                <a:cs typeface="Calibri"/>
              </a:rPr>
              <a:t>- La combinaison de deux satellites en orbite permettra de premiers tests pour une constellation.</a:t>
            </a:r>
          </a:p>
          <a:p>
            <a:pPr>
              <a:lnSpc>
                <a:spcPct val="150000"/>
              </a:lnSpc>
            </a:pPr>
            <a:r>
              <a:rPr lang="fr-FR" dirty="0">
                <a:cs typeface="Calibri"/>
              </a:rPr>
              <a:t>- Grâce aux REX UVSQ-SAT certains points seront améliorés (échantillonnage, cadence etc...).</a:t>
            </a:r>
            <a:endParaRPr lang="fr-FR" dirty="0"/>
          </a:p>
          <a:p>
            <a:pPr>
              <a:lnSpc>
                <a:spcPct val="150000"/>
              </a:lnSpc>
            </a:pPr>
            <a:r>
              <a:rPr lang="fr-FR" dirty="0"/>
              <a:t>
</a:t>
            </a:r>
            <a:endParaRPr lang="en-US" dirty="0">
              <a:ea typeface="Calibri"/>
              <a:cs typeface="Calibri"/>
            </a:endParaRPr>
          </a:p>
        </p:txBody>
      </p:sp>
      <p:sp>
        <p:nvSpPr>
          <p:cNvPr id="5" name="Slide Number Placeholder 4">
            <a:extLst>
              <a:ext uri="{FF2B5EF4-FFF2-40B4-BE49-F238E27FC236}">
                <a16:creationId xmlns:a16="http://schemas.microsoft.com/office/drawing/2014/main" id="{F6417E06-29C7-46F1-A4FD-AD4F41D3AF4E}"/>
              </a:ext>
            </a:extLst>
          </p:cNvPr>
          <p:cNvSpPr>
            <a:spLocks noGrp="1"/>
          </p:cNvSpPr>
          <p:nvPr>
            <p:ph type="sldNum" sz="quarter" idx="4"/>
          </p:nvPr>
        </p:nvSpPr>
        <p:spPr/>
        <p:txBody>
          <a:bodyPr/>
          <a:lstStyle/>
          <a:p>
            <a:fld id="{85992520-A7A6-457A-B94D-10F01609E0CA}" type="slidenum">
              <a:rPr lang="fr-FR" smtClean="0"/>
              <a:pPr/>
              <a:t>19</a:t>
            </a:fld>
            <a:endParaRPr lang="fr-FR"/>
          </a:p>
        </p:txBody>
      </p:sp>
      <p:pic>
        <p:nvPicPr>
          <p:cNvPr id="2" name="Picture 2">
            <a:extLst>
              <a:ext uri="{FF2B5EF4-FFF2-40B4-BE49-F238E27FC236}">
                <a16:creationId xmlns:a16="http://schemas.microsoft.com/office/drawing/2014/main" id="{2001C5CC-7094-0869-1BD7-5574FA9E7954}"/>
              </a:ext>
            </a:extLst>
          </p:cNvPr>
          <p:cNvPicPr>
            <a:picLocks noChangeAspect="1"/>
          </p:cNvPicPr>
          <p:nvPr/>
        </p:nvPicPr>
        <p:blipFill>
          <a:blip r:embed="rId3"/>
          <a:stretch>
            <a:fillRect/>
          </a:stretch>
        </p:blipFill>
        <p:spPr>
          <a:xfrm>
            <a:off x="726141" y="3036047"/>
            <a:ext cx="4020669" cy="1357406"/>
          </a:xfrm>
          <a:prstGeom prst="rect">
            <a:avLst/>
          </a:prstGeom>
        </p:spPr>
      </p:pic>
      <p:sp>
        <p:nvSpPr>
          <p:cNvPr id="3" name="TextBox 2">
            <a:extLst>
              <a:ext uri="{FF2B5EF4-FFF2-40B4-BE49-F238E27FC236}">
                <a16:creationId xmlns:a16="http://schemas.microsoft.com/office/drawing/2014/main" id="{B03074AC-6279-A5C0-BC6A-FD6C6BEE55D8}"/>
              </a:ext>
            </a:extLst>
          </p:cNvPr>
          <p:cNvSpPr txBox="1"/>
          <p:nvPr/>
        </p:nvSpPr>
        <p:spPr>
          <a:xfrm>
            <a:off x="1817274" y="4406313"/>
            <a:ext cx="196999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a:t>Meftah et al., 2021</a:t>
            </a:r>
          </a:p>
        </p:txBody>
      </p:sp>
      <p:pic>
        <p:nvPicPr>
          <p:cNvPr id="6" name="Picture 6" descr="A picture containing text&#10;&#10;Description automatically generated">
            <a:extLst>
              <a:ext uri="{FF2B5EF4-FFF2-40B4-BE49-F238E27FC236}">
                <a16:creationId xmlns:a16="http://schemas.microsoft.com/office/drawing/2014/main" id="{E8A35107-E15C-A462-BD01-BC089B739F5C}"/>
              </a:ext>
            </a:extLst>
          </p:cNvPr>
          <p:cNvPicPr>
            <a:picLocks noChangeAspect="1"/>
          </p:cNvPicPr>
          <p:nvPr/>
        </p:nvPicPr>
        <p:blipFill>
          <a:blip r:embed="rId4"/>
          <a:stretch>
            <a:fillRect/>
          </a:stretch>
        </p:blipFill>
        <p:spPr>
          <a:xfrm>
            <a:off x="5257800" y="2988999"/>
            <a:ext cx="3018864" cy="1328556"/>
          </a:xfrm>
          <a:prstGeom prst="rect">
            <a:avLst/>
          </a:prstGeom>
        </p:spPr>
      </p:pic>
      <p:sp>
        <p:nvSpPr>
          <p:cNvPr id="9" name="TextBox 8">
            <a:extLst>
              <a:ext uri="{FF2B5EF4-FFF2-40B4-BE49-F238E27FC236}">
                <a16:creationId xmlns:a16="http://schemas.microsoft.com/office/drawing/2014/main" id="{B97200CA-9F3B-CA0A-B299-A64FECC62B4E}"/>
              </a:ext>
            </a:extLst>
          </p:cNvPr>
          <p:cNvSpPr txBox="1"/>
          <p:nvPr/>
        </p:nvSpPr>
        <p:spPr>
          <a:xfrm>
            <a:off x="5782235" y="4407274"/>
            <a:ext cx="196999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a:t>Meftah et al., 2022</a:t>
            </a:r>
          </a:p>
        </p:txBody>
      </p:sp>
    </p:spTree>
    <p:extLst>
      <p:ext uri="{BB962C8B-B14F-4D97-AF65-F5344CB8AC3E}">
        <p14:creationId xmlns:p14="http://schemas.microsoft.com/office/powerpoint/2010/main" val="23300556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34514D9-D705-48FA-8BFD-14ADA105C629}"/>
              </a:ext>
            </a:extLst>
          </p:cNvPr>
          <p:cNvSpPr txBox="1"/>
          <p:nvPr/>
        </p:nvSpPr>
        <p:spPr>
          <a:xfrm>
            <a:off x="5100251" y="57150"/>
            <a:ext cx="387847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2800">
                <a:ea typeface="+mn-lt"/>
                <a:cs typeface="+mn-lt"/>
              </a:rPr>
              <a:t>Mission UVSQ-SAT</a:t>
            </a:r>
            <a:endParaRPr lang="fr-FR" sz="2800">
              <a:ea typeface="+mn-lt"/>
              <a:cs typeface="+mn-lt"/>
            </a:endParaRPr>
          </a:p>
        </p:txBody>
      </p:sp>
      <p:sp>
        <p:nvSpPr>
          <p:cNvPr id="6" name="Rectangle 5">
            <a:extLst>
              <a:ext uri="{FF2B5EF4-FFF2-40B4-BE49-F238E27FC236}">
                <a16:creationId xmlns:a16="http://schemas.microsoft.com/office/drawing/2014/main" id="{8790DE47-9993-4025-ADB0-506404920EDF}"/>
              </a:ext>
            </a:extLst>
          </p:cNvPr>
          <p:cNvSpPr/>
          <p:nvPr/>
        </p:nvSpPr>
        <p:spPr>
          <a:xfrm>
            <a:off x="180000" y="1164596"/>
            <a:ext cx="8841150" cy="3864604"/>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a:p>
        </p:txBody>
      </p:sp>
      <p:pic>
        <p:nvPicPr>
          <p:cNvPr id="5" name="Picture 6" descr="A picture containing text, sewing machine, appliance, indoor&#10;&#10;Description automatically generated">
            <a:extLst>
              <a:ext uri="{FF2B5EF4-FFF2-40B4-BE49-F238E27FC236}">
                <a16:creationId xmlns:a16="http://schemas.microsoft.com/office/drawing/2014/main" id="{816965F2-A35E-78FE-039F-D94A429E72E1}"/>
              </a:ext>
            </a:extLst>
          </p:cNvPr>
          <p:cNvPicPr>
            <a:picLocks noChangeAspect="1"/>
          </p:cNvPicPr>
          <p:nvPr/>
        </p:nvPicPr>
        <p:blipFill>
          <a:blip r:embed="rId3"/>
          <a:stretch>
            <a:fillRect/>
          </a:stretch>
        </p:blipFill>
        <p:spPr>
          <a:xfrm>
            <a:off x="2124997" y="1254358"/>
            <a:ext cx="4900151" cy="3679465"/>
          </a:xfrm>
          <a:prstGeom prst="rect">
            <a:avLst/>
          </a:prstGeom>
        </p:spPr>
      </p:pic>
      <p:sp>
        <p:nvSpPr>
          <p:cNvPr id="4" name="TextBox 3">
            <a:extLst>
              <a:ext uri="{FF2B5EF4-FFF2-40B4-BE49-F238E27FC236}">
                <a16:creationId xmlns:a16="http://schemas.microsoft.com/office/drawing/2014/main" id="{7294D0F8-A2D5-06A4-7551-6F5CFA2527FA}"/>
              </a:ext>
            </a:extLst>
          </p:cNvPr>
          <p:cNvSpPr txBox="1"/>
          <p:nvPr/>
        </p:nvSpPr>
        <p:spPr>
          <a:xfrm>
            <a:off x="5972316" y="4716754"/>
            <a:ext cx="1120896" cy="2462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000"/>
              <a:t>Crédits : LATMOS</a:t>
            </a:r>
          </a:p>
        </p:txBody>
      </p:sp>
      <p:pic>
        <p:nvPicPr>
          <p:cNvPr id="8" name="Picture 7" descr="A picture containing text, clipart&#10;&#10;Description automatically generated">
            <a:hlinkClick r:id="rId4"/>
            <a:extLst>
              <a:ext uri="{FF2B5EF4-FFF2-40B4-BE49-F238E27FC236}">
                <a16:creationId xmlns:a16="http://schemas.microsoft.com/office/drawing/2014/main" id="{65275EAC-C630-6308-B2D6-6B51A4BFDF8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5117" y="4073209"/>
            <a:ext cx="873650" cy="8736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Text&#10;&#10;Description automatically generated">
            <a:hlinkClick r:id="rId6"/>
            <a:extLst>
              <a:ext uri="{FF2B5EF4-FFF2-40B4-BE49-F238E27FC236}">
                <a16:creationId xmlns:a16="http://schemas.microsoft.com/office/drawing/2014/main" id="{07895E35-324B-7067-9820-D8BC03DCFEC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09483" y="4283532"/>
            <a:ext cx="1465254" cy="58999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Text&#10;&#10;Description automatically generated">
            <a:hlinkClick r:id="rId8"/>
            <a:extLst>
              <a:ext uri="{FF2B5EF4-FFF2-40B4-BE49-F238E27FC236}">
                <a16:creationId xmlns:a16="http://schemas.microsoft.com/office/drawing/2014/main" id="{580CE4BC-D8C3-943D-A907-371D5485609F}"/>
              </a:ext>
            </a:extLst>
          </p:cNvPr>
          <p:cNvPicPr>
            <a:picLocks noChangeAspect="1" noChangeArrowheads="1"/>
          </p:cNvPicPr>
          <p:nvPr/>
        </p:nvPicPr>
        <p:blipFill>
          <a:blip r:embed="rId9">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7304878" y="3102734"/>
            <a:ext cx="1503040" cy="84913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Icon&#10;&#10;Description automatically generated">
            <a:hlinkClick r:id="rId10"/>
            <a:extLst>
              <a:ext uri="{FF2B5EF4-FFF2-40B4-BE49-F238E27FC236}">
                <a16:creationId xmlns:a16="http://schemas.microsoft.com/office/drawing/2014/main" id="{FC548A50-6BEA-5742-F011-8FA4E3846C1A}"/>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04053" y="2476789"/>
            <a:ext cx="1030139" cy="103013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Text&#10;&#10;Description automatically generated">
            <a:extLst>
              <a:ext uri="{FF2B5EF4-FFF2-40B4-BE49-F238E27FC236}">
                <a16:creationId xmlns:a16="http://schemas.microsoft.com/office/drawing/2014/main" id="{9BA3A9A2-710C-8325-0498-FD526518FE72}"/>
              </a:ext>
            </a:extLst>
          </p:cNvPr>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45554" y="2299591"/>
            <a:ext cx="1836731" cy="55588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ACRI-ST">
            <a:extLst>
              <a:ext uri="{FF2B5EF4-FFF2-40B4-BE49-F238E27FC236}">
                <a16:creationId xmlns:a16="http://schemas.microsoft.com/office/drawing/2014/main" id="{6C73A8A3-1535-8513-B2F3-323F0292ADF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129447" y="1454425"/>
            <a:ext cx="1640371" cy="65833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A picture containing text, clipart&#10;&#10;Description automatically generated">
            <a:extLst>
              <a:ext uri="{FF2B5EF4-FFF2-40B4-BE49-F238E27FC236}">
                <a16:creationId xmlns:a16="http://schemas.microsoft.com/office/drawing/2014/main" id="{663AC00C-6DE7-B444-64DF-5D7B4DA74C7B}"/>
              </a:ext>
            </a:extLst>
          </p:cNvPr>
          <p:cNvPicPr>
            <a:picLocks noChangeAspect="1" noChangeArrowheads="1"/>
          </p:cNvPicPr>
          <p:nvPr/>
        </p:nvPicPr>
        <p:blipFill>
          <a:blip r:embed="rId14" cstate="print">
            <a:lum bright="70000" contrast="-70000"/>
            <a:extLst>
              <a:ext uri="{BEBA8EAE-BF5A-486C-A8C5-ECC9F3942E4B}">
                <a14:imgProps xmlns:a14="http://schemas.microsoft.com/office/drawing/2010/main">
                  <a14:imgLayer r:embed="rId15">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351222" y="1180628"/>
            <a:ext cx="1737136" cy="746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67179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70F750C-98C9-CF4D-E36D-F4B1695BF5AD}"/>
              </a:ext>
            </a:extLst>
          </p:cNvPr>
          <p:cNvSpPr>
            <a:spLocks noGrp="1"/>
          </p:cNvSpPr>
          <p:nvPr>
            <p:ph type="sldNum" sz="quarter" idx="4"/>
          </p:nvPr>
        </p:nvSpPr>
        <p:spPr/>
        <p:txBody>
          <a:bodyPr/>
          <a:lstStyle/>
          <a:p>
            <a:fld id="{85992520-A7A6-457A-B94D-10F01609E0CA}" type="slidenum">
              <a:rPr lang="fr-FR" smtClean="0"/>
              <a:pPr/>
              <a:t>20</a:t>
            </a:fld>
            <a:endParaRPr lang="fr-FR"/>
          </a:p>
        </p:txBody>
      </p:sp>
      <p:sp>
        <p:nvSpPr>
          <p:cNvPr id="4" name="TextBox 3">
            <a:extLst>
              <a:ext uri="{FF2B5EF4-FFF2-40B4-BE49-F238E27FC236}">
                <a16:creationId xmlns:a16="http://schemas.microsoft.com/office/drawing/2014/main" id="{12748872-90BD-3BC7-4B33-7D09C41D4D3D}"/>
              </a:ext>
            </a:extLst>
          </p:cNvPr>
          <p:cNvSpPr txBox="1"/>
          <p:nvPr/>
        </p:nvSpPr>
        <p:spPr>
          <a:xfrm>
            <a:off x="2247626" y="1881253"/>
            <a:ext cx="3771828"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fr-FR" sz="6000" dirty="0"/>
              <a:t>Annexes</a:t>
            </a:r>
            <a:endParaRPr lang="en-US" sz="6000">
              <a:cs typeface="Calibri"/>
            </a:endParaRPr>
          </a:p>
        </p:txBody>
      </p:sp>
    </p:spTree>
    <p:extLst>
      <p:ext uri="{BB962C8B-B14F-4D97-AF65-F5344CB8AC3E}">
        <p14:creationId xmlns:p14="http://schemas.microsoft.com/office/powerpoint/2010/main" val="39602104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9B7C3-5B4D-4332-9E34-FBE6B9117426}"/>
              </a:ext>
            </a:extLst>
          </p:cNvPr>
          <p:cNvSpPr>
            <a:spLocks noGrp="1"/>
          </p:cNvSpPr>
          <p:nvPr>
            <p:ph type="title"/>
          </p:nvPr>
        </p:nvSpPr>
        <p:spPr>
          <a:xfrm>
            <a:off x="628688" y="273821"/>
            <a:ext cx="7886626" cy="475282"/>
          </a:xfrm>
        </p:spPr>
        <p:txBody>
          <a:bodyPr>
            <a:normAutofit fontScale="90000"/>
          </a:bodyPr>
          <a:lstStyle/>
          <a:p>
            <a:r>
              <a:rPr lang="fr-FR"/>
              <a:t>Problématique de la détermination d’attitude</a:t>
            </a:r>
          </a:p>
        </p:txBody>
      </p:sp>
      <p:sp>
        <p:nvSpPr>
          <p:cNvPr id="18" name="Title 1">
            <a:extLst>
              <a:ext uri="{FF2B5EF4-FFF2-40B4-BE49-F238E27FC236}">
                <a16:creationId xmlns:a16="http://schemas.microsoft.com/office/drawing/2014/main" id="{1F7BB992-AC20-4D5A-A194-D831F3CAB2A0}"/>
              </a:ext>
            </a:extLst>
          </p:cNvPr>
          <p:cNvSpPr txBox="1">
            <a:spLocks/>
          </p:cNvSpPr>
          <p:nvPr/>
        </p:nvSpPr>
        <p:spPr>
          <a:xfrm>
            <a:off x="628687" y="825047"/>
            <a:ext cx="7886626" cy="475282"/>
          </a:xfrm>
          <a:prstGeom prst="rect">
            <a:avLst/>
          </a:prstGeom>
        </p:spPr>
        <p:txBody>
          <a:bodyPr vert="horz" lIns="48219" tIns="24109" rIns="48219" bIns="24109" rtlCol="0" anchor="t" anchorCtr="0">
            <a:normAutofit fontScale="97500" lnSpcReduction="10000"/>
          </a:bodyPr>
          <a:lstStyle>
            <a:lvl1pPr algn="l" defTabSz="914400" rtl="0" eaLnBrk="1" latinLnBrk="0" hangingPunct="1">
              <a:lnSpc>
                <a:spcPct val="90000"/>
              </a:lnSpc>
              <a:spcBef>
                <a:spcPct val="0"/>
              </a:spcBef>
              <a:buNone/>
              <a:defRPr sz="6600" b="1" kern="1200">
                <a:solidFill>
                  <a:schemeClr val="tx2"/>
                </a:solidFill>
                <a:latin typeface="Calibri" panose="020F0502020204030204" pitchFamily="34" charset="0"/>
                <a:ea typeface="+mj-ea"/>
                <a:cs typeface="Calibri" panose="020F0502020204030204" pitchFamily="34" charset="0"/>
              </a:defRPr>
            </a:lvl1pPr>
          </a:lstStyle>
          <a:p>
            <a:pPr algn="ctr"/>
            <a:r>
              <a:rPr lang="fr-FR" sz="3480">
                <a:latin typeface="Calibri"/>
                <a:cs typeface="Calibri"/>
              </a:rPr>
              <a:t>Application au sol</a:t>
            </a:r>
            <a:endParaRPr lang="fr-FR" sz="3480"/>
          </a:p>
        </p:txBody>
      </p:sp>
      <p:pic>
        <p:nvPicPr>
          <p:cNvPr id="4" name="Graphic 3">
            <a:extLst>
              <a:ext uri="{FF2B5EF4-FFF2-40B4-BE49-F238E27FC236}">
                <a16:creationId xmlns:a16="http://schemas.microsoft.com/office/drawing/2014/main" id="{221C8DED-F093-4FC7-A45B-6EB9C82277C4}"/>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7103" b="8616"/>
          <a:stretch/>
        </p:blipFill>
        <p:spPr>
          <a:xfrm>
            <a:off x="395101" y="1381310"/>
            <a:ext cx="8296415" cy="2999774"/>
          </a:xfrm>
          <a:prstGeom prst="rect">
            <a:avLst/>
          </a:prstGeom>
        </p:spPr>
      </p:pic>
      <p:sp>
        <p:nvSpPr>
          <p:cNvPr id="3" name="TextBox 2">
            <a:extLst>
              <a:ext uri="{FF2B5EF4-FFF2-40B4-BE49-F238E27FC236}">
                <a16:creationId xmlns:a16="http://schemas.microsoft.com/office/drawing/2014/main" id="{509E97C1-9CDB-4E1D-873E-B4AE7042A7EF}"/>
              </a:ext>
            </a:extLst>
          </p:cNvPr>
          <p:cNvSpPr txBox="1"/>
          <p:nvPr/>
        </p:nvSpPr>
        <p:spPr>
          <a:xfrm>
            <a:off x="1458312" y="1432595"/>
            <a:ext cx="2354252" cy="287130"/>
          </a:xfrm>
          <a:prstGeom prst="rect">
            <a:avLst/>
          </a:prstGeom>
          <a:solidFill>
            <a:schemeClr val="bg1"/>
          </a:solidFill>
        </p:spPr>
        <p:txBody>
          <a:bodyPr wrap="square" rtlCol="0">
            <a:spAutoFit/>
          </a:bodyPr>
          <a:lstStyle/>
          <a:p>
            <a:r>
              <a:rPr lang="fr-FR" sz="1266" b="1"/>
              <a:t>Angle de lacet réel du CubeSat</a:t>
            </a:r>
          </a:p>
        </p:txBody>
      </p:sp>
      <p:sp>
        <p:nvSpPr>
          <p:cNvPr id="7" name="TextBox 6">
            <a:extLst>
              <a:ext uri="{FF2B5EF4-FFF2-40B4-BE49-F238E27FC236}">
                <a16:creationId xmlns:a16="http://schemas.microsoft.com/office/drawing/2014/main" id="{89424649-DE1E-47F0-B710-A78E1F09E01F}"/>
              </a:ext>
            </a:extLst>
          </p:cNvPr>
          <p:cNvSpPr txBox="1"/>
          <p:nvPr/>
        </p:nvSpPr>
        <p:spPr>
          <a:xfrm rot="16200000">
            <a:off x="-548440" y="2200354"/>
            <a:ext cx="2354252" cy="287130"/>
          </a:xfrm>
          <a:prstGeom prst="rect">
            <a:avLst/>
          </a:prstGeom>
          <a:solidFill>
            <a:schemeClr val="bg1"/>
          </a:solidFill>
        </p:spPr>
        <p:txBody>
          <a:bodyPr wrap="square" rtlCol="0">
            <a:spAutoFit/>
          </a:bodyPr>
          <a:lstStyle/>
          <a:p>
            <a:r>
              <a:rPr lang="en-GB" sz="1266" b="1"/>
              <a:t>Angle de lacet [°]</a:t>
            </a:r>
          </a:p>
        </p:txBody>
      </p:sp>
      <p:sp>
        <p:nvSpPr>
          <p:cNvPr id="8" name="TextBox 7">
            <a:extLst>
              <a:ext uri="{FF2B5EF4-FFF2-40B4-BE49-F238E27FC236}">
                <a16:creationId xmlns:a16="http://schemas.microsoft.com/office/drawing/2014/main" id="{8165198B-203D-4229-90A3-F712FD15BD62}"/>
              </a:ext>
            </a:extLst>
          </p:cNvPr>
          <p:cNvSpPr txBox="1"/>
          <p:nvPr/>
        </p:nvSpPr>
        <p:spPr>
          <a:xfrm>
            <a:off x="2255720" y="4075004"/>
            <a:ext cx="1177126" cy="287130"/>
          </a:xfrm>
          <a:prstGeom prst="rect">
            <a:avLst/>
          </a:prstGeom>
          <a:solidFill>
            <a:schemeClr val="bg1"/>
          </a:solidFill>
        </p:spPr>
        <p:txBody>
          <a:bodyPr wrap="square" rtlCol="0">
            <a:spAutoFit/>
          </a:bodyPr>
          <a:lstStyle/>
          <a:p>
            <a:r>
              <a:rPr lang="en-GB" sz="1266" b="1"/>
              <a:t>Durée [s]</a:t>
            </a:r>
          </a:p>
        </p:txBody>
      </p:sp>
    </p:spTree>
    <p:extLst>
      <p:ext uri="{BB962C8B-B14F-4D97-AF65-F5344CB8AC3E}">
        <p14:creationId xmlns:p14="http://schemas.microsoft.com/office/powerpoint/2010/main" val="9927479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9B7C3-5B4D-4332-9E34-FBE6B9117426}"/>
              </a:ext>
            </a:extLst>
          </p:cNvPr>
          <p:cNvSpPr>
            <a:spLocks noGrp="1"/>
          </p:cNvSpPr>
          <p:nvPr>
            <p:ph type="title"/>
          </p:nvPr>
        </p:nvSpPr>
        <p:spPr>
          <a:xfrm>
            <a:off x="628688" y="273821"/>
            <a:ext cx="7886626" cy="475282"/>
          </a:xfrm>
        </p:spPr>
        <p:txBody>
          <a:bodyPr>
            <a:normAutofit fontScale="90000"/>
          </a:bodyPr>
          <a:lstStyle/>
          <a:p>
            <a:r>
              <a:rPr lang="fr-FR"/>
              <a:t>Problématique de la détermination d’attitude</a:t>
            </a:r>
          </a:p>
        </p:txBody>
      </p:sp>
      <p:sp>
        <p:nvSpPr>
          <p:cNvPr id="18" name="Title 1">
            <a:extLst>
              <a:ext uri="{FF2B5EF4-FFF2-40B4-BE49-F238E27FC236}">
                <a16:creationId xmlns:a16="http://schemas.microsoft.com/office/drawing/2014/main" id="{1F7BB992-AC20-4D5A-A194-D831F3CAB2A0}"/>
              </a:ext>
            </a:extLst>
          </p:cNvPr>
          <p:cNvSpPr txBox="1">
            <a:spLocks/>
          </p:cNvSpPr>
          <p:nvPr/>
        </p:nvSpPr>
        <p:spPr>
          <a:xfrm>
            <a:off x="628687" y="825047"/>
            <a:ext cx="7886626" cy="475282"/>
          </a:xfrm>
          <a:prstGeom prst="rect">
            <a:avLst/>
          </a:prstGeom>
        </p:spPr>
        <p:txBody>
          <a:bodyPr vert="horz" lIns="48219" tIns="24109" rIns="48219" bIns="24109" rtlCol="0" anchor="t" anchorCtr="0">
            <a:noAutofit/>
          </a:bodyPr>
          <a:lstStyle>
            <a:lvl1pPr algn="l" defTabSz="914400" rtl="0" eaLnBrk="1" latinLnBrk="0" hangingPunct="1">
              <a:lnSpc>
                <a:spcPct val="90000"/>
              </a:lnSpc>
              <a:spcBef>
                <a:spcPct val="0"/>
              </a:spcBef>
              <a:buNone/>
              <a:defRPr sz="6600" b="1" kern="1200">
                <a:solidFill>
                  <a:schemeClr val="tx2"/>
                </a:solidFill>
                <a:latin typeface="Calibri" panose="020F0502020204030204" pitchFamily="34" charset="0"/>
                <a:ea typeface="+mj-ea"/>
                <a:cs typeface="Calibri" panose="020F0502020204030204" pitchFamily="34" charset="0"/>
              </a:defRPr>
            </a:lvl1pPr>
          </a:lstStyle>
          <a:p>
            <a:pPr algn="ctr"/>
            <a:r>
              <a:rPr lang="fr-FR" sz="3111">
                <a:latin typeface="Calibri"/>
                <a:cs typeface="Calibri"/>
              </a:rPr>
              <a:t>Application au sol</a:t>
            </a:r>
          </a:p>
        </p:txBody>
      </p:sp>
      <p:graphicFrame>
        <p:nvGraphicFramePr>
          <p:cNvPr id="6" name="Object 5">
            <a:extLst>
              <a:ext uri="{FF2B5EF4-FFF2-40B4-BE49-F238E27FC236}">
                <a16:creationId xmlns:a16="http://schemas.microsoft.com/office/drawing/2014/main" id="{8A92CC19-9FF0-46D8-8BF2-279BEE9C1C2C}"/>
              </a:ext>
            </a:extLst>
          </p:cNvPr>
          <p:cNvGraphicFramePr>
            <a:graphicFrameLocks noChangeAspect="1"/>
          </p:cNvGraphicFramePr>
          <p:nvPr>
            <p:extLst>
              <p:ext uri="{D42A27DB-BD31-4B8C-83A1-F6EECF244321}">
                <p14:modId xmlns:p14="http://schemas.microsoft.com/office/powerpoint/2010/main" val="2229114409"/>
              </p:ext>
            </p:extLst>
          </p:nvPr>
        </p:nvGraphicFramePr>
        <p:xfrm>
          <a:off x="4277160" y="1300329"/>
          <a:ext cx="4253274" cy="2654299"/>
        </p:xfrm>
        <a:graphic>
          <a:graphicData uri="http://schemas.openxmlformats.org/presentationml/2006/ole">
            <mc:AlternateContent xmlns:mc="http://schemas.openxmlformats.org/markup-compatibility/2006">
              <mc:Choice xmlns:v="urn:schemas-microsoft-com:vml" Requires="v">
                <p:oleObj spid="_x0000_s1026" name="Acrobat Document" r:id="rId3" imgW="2956276" imgH="1844024" progId="AcroExch.Document.DC">
                  <p:embed/>
                </p:oleObj>
              </mc:Choice>
              <mc:Fallback>
                <p:oleObj name="Acrobat Document" r:id="rId3" imgW="2956276" imgH="1844024" progId="AcroExch.Document.DC">
                  <p:embed/>
                  <p:pic>
                    <p:nvPicPr>
                      <p:cNvPr id="6" name="Object 5">
                        <a:extLst>
                          <a:ext uri="{FF2B5EF4-FFF2-40B4-BE49-F238E27FC236}">
                            <a16:creationId xmlns:a16="http://schemas.microsoft.com/office/drawing/2014/main" id="{8A92CC19-9FF0-46D8-8BF2-279BEE9C1C2C}"/>
                          </a:ext>
                        </a:extLst>
                      </p:cNvPr>
                      <p:cNvPicPr/>
                      <p:nvPr/>
                    </p:nvPicPr>
                    <p:blipFill>
                      <a:blip r:embed="rId4"/>
                      <a:stretch>
                        <a:fillRect/>
                      </a:stretch>
                    </p:blipFill>
                    <p:spPr>
                      <a:xfrm>
                        <a:off x="4277160" y="1300329"/>
                        <a:ext cx="4253274" cy="2654299"/>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F13131E9-F9BF-4DA4-94AA-A66A0411283C}"/>
              </a:ext>
            </a:extLst>
          </p:cNvPr>
          <p:cNvGraphicFramePr>
            <a:graphicFrameLocks noChangeAspect="1"/>
          </p:cNvGraphicFramePr>
          <p:nvPr>
            <p:extLst>
              <p:ext uri="{D42A27DB-BD31-4B8C-83A1-F6EECF244321}">
                <p14:modId xmlns:p14="http://schemas.microsoft.com/office/powerpoint/2010/main" val="1395485203"/>
              </p:ext>
            </p:extLst>
          </p:nvPr>
        </p:nvGraphicFramePr>
        <p:xfrm>
          <a:off x="129298" y="1325929"/>
          <a:ext cx="2865780" cy="2700759"/>
        </p:xfrm>
        <a:graphic>
          <a:graphicData uri="http://schemas.openxmlformats.org/presentationml/2006/ole">
            <mc:AlternateContent xmlns:mc="http://schemas.openxmlformats.org/markup-compatibility/2006">
              <mc:Choice xmlns:v="urn:schemas-microsoft-com:vml" Requires="v">
                <p:oleObj spid="_x0000_s1027" name="Acrobat Document" r:id="rId5" imgW="1958092" imgH="1844024" progId="AcroExch.Document.DC">
                  <p:embed/>
                </p:oleObj>
              </mc:Choice>
              <mc:Fallback>
                <p:oleObj name="Acrobat Document" r:id="rId5" imgW="1958092" imgH="1844024" progId="AcroExch.Document.DC">
                  <p:embed/>
                  <p:pic>
                    <p:nvPicPr>
                      <p:cNvPr id="7" name="Object 6">
                        <a:extLst>
                          <a:ext uri="{FF2B5EF4-FFF2-40B4-BE49-F238E27FC236}">
                            <a16:creationId xmlns:a16="http://schemas.microsoft.com/office/drawing/2014/main" id="{F13131E9-F9BF-4DA4-94AA-A66A0411283C}"/>
                          </a:ext>
                        </a:extLst>
                      </p:cNvPr>
                      <p:cNvPicPr/>
                      <p:nvPr/>
                    </p:nvPicPr>
                    <p:blipFill>
                      <a:blip r:embed="rId6"/>
                      <a:stretch>
                        <a:fillRect/>
                      </a:stretch>
                    </p:blipFill>
                    <p:spPr>
                      <a:xfrm>
                        <a:off x="129298" y="1325929"/>
                        <a:ext cx="2865780" cy="2700759"/>
                      </a:xfrm>
                      <a:prstGeom prst="rect">
                        <a:avLst/>
                      </a:prstGeom>
                    </p:spPr>
                  </p:pic>
                </p:oleObj>
              </mc:Fallback>
            </mc:AlternateContent>
          </a:graphicData>
        </a:graphic>
      </p:graphicFrame>
      <p:sp>
        <p:nvSpPr>
          <p:cNvPr id="8" name="TextBox 7">
            <a:extLst>
              <a:ext uri="{FF2B5EF4-FFF2-40B4-BE49-F238E27FC236}">
                <a16:creationId xmlns:a16="http://schemas.microsoft.com/office/drawing/2014/main" id="{7FAF5BA6-CB0B-4DAF-9152-CDF5EC6CF8E5}"/>
              </a:ext>
            </a:extLst>
          </p:cNvPr>
          <p:cNvSpPr txBox="1"/>
          <p:nvPr/>
        </p:nvSpPr>
        <p:spPr>
          <a:xfrm>
            <a:off x="1078593" y="3977625"/>
            <a:ext cx="1408481" cy="676467"/>
          </a:xfrm>
          <a:prstGeom prst="rect">
            <a:avLst/>
          </a:prstGeom>
          <a:noFill/>
          <a:ln>
            <a:solidFill>
              <a:schemeClr val="accent2"/>
            </a:solidFill>
          </a:ln>
        </p:spPr>
        <p:txBody>
          <a:bodyPr wrap="square" rtlCol="0">
            <a:spAutoFit/>
          </a:bodyPr>
          <a:lstStyle/>
          <a:p>
            <a:r>
              <a:rPr lang="en-US" sz="1898"/>
              <a:t>+/- 7.1</a:t>
            </a:r>
            <a:r>
              <a:rPr lang="el-GR" sz="1898">
                <a:latin typeface="Calibri" panose="020F0502020204030204" pitchFamily="34" charset="0"/>
                <a:cs typeface="Calibri" panose="020F0502020204030204" pitchFamily="34" charset="0"/>
              </a:rPr>
              <a:t>°</a:t>
            </a:r>
            <a:r>
              <a:rPr lang="en-US" sz="1898"/>
              <a:t> at 1</a:t>
            </a:r>
            <a:r>
              <a:rPr lang="el-GR" sz="1898">
                <a:latin typeface="Calibri" panose="020F0502020204030204" pitchFamily="34" charset="0"/>
                <a:cs typeface="Calibri" panose="020F0502020204030204" pitchFamily="34" charset="0"/>
              </a:rPr>
              <a:t>σ</a:t>
            </a:r>
            <a:endParaRPr lang="en-US" sz="1898"/>
          </a:p>
        </p:txBody>
      </p:sp>
      <p:sp>
        <p:nvSpPr>
          <p:cNvPr id="9" name="TextBox 8">
            <a:extLst>
              <a:ext uri="{FF2B5EF4-FFF2-40B4-BE49-F238E27FC236}">
                <a16:creationId xmlns:a16="http://schemas.microsoft.com/office/drawing/2014/main" id="{09F802FA-AB61-40D7-8051-DAB85E70835B}"/>
              </a:ext>
            </a:extLst>
          </p:cNvPr>
          <p:cNvSpPr txBox="1"/>
          <p:nvPr/>
        </p:nvSpPr>
        <p:spPr>
          <a:xfrm>
            <a:off x="5611555" y="3954628"/>
            <a:ext cx="2090743" cy="384401"/>
          </a:xfrm>
          <a:prstGeom prst="rect">
            <a:avLst/>
          </a:prstGeom>
          <a:noFill/>
          <a:ln>
            <a:solidFill>
              <a:schemeClr val="accent2"/>
            </a:solidFill>
          </a:ln>
        </p:spPr>
        <p:txBody>
          <a:bodyPr wrap="square" rtlCol="0">
            <a:spAutoFit/>
          </a:bodyPr>
          <a:lstStyle/>
          <a:p>
            <a:r>
              <a:rPr lang="en-US" sz="1898"/>
              <a:t>+/- 16 Wm</a:t>
            </a:r>
            <a:r>
              <a:rPr lang="en-US" sz="1898" baseline="30000"/>
              <a:t>-2</a:t>
            </a:r>
            <a:r>
              <a:rPr lang="en-US" sz="1898"/>
              <a:t> at 1</a:t>
            </a:r>
            <a:r>
              <a:rPr lang="el-GR" sz="1898">
                <a:latin typeface="Calibri" panose="020F0502020204030204" pitchFamily="34" charset="0"/>
                <a:cs typeface="Calibri" panose="020F0502020204030204" pitchFamily="34" charset="0"/>
              </a:rPr>
              <a:t>σ</a:t>
            </a:r>
            <a:endParaRPr lang="en-US" sz="1898"/>
          </a:p>
        </p:txBody>
      </p:sp>
      <p:sp>
        <p:nvSpPr>
          <p:cNvPr id="13" name="TextBox 12">
            <a:extLst>
              <a:ext uri="{FF2B5EF4-FFF2-40B4-BE49-F238E27FC236}">
                <a16:creationId xmlns:a16="http://schemas.microsoft.com/office/drawing/2014/main" id="{7F97D0AA-1673-4338-8091-206F48E1934F}"/>
              </a:ext>
            </a:extLst>
          </p:cNvPr>
          <p:cNvSpPr txBox="1"/>
          <p:nvPr/>
        </p:nvSpPr>
        <p:spPr>
          <a:xfrm>
            <a:off x="4569530" y="4505853"/>
            <a:ext cx="4138928" cy="238527"/>
          </a:xfrm>
          <a:prstGeom prst="rect">
            <a:avLst/>
          </a:prstGeom>
          <a:noFill/>
        </p:spPr>
        <p:txBody>
          <a:bodyPr wrap="square">
            <a:spAutoFit/>
          </a:bodyPr>
          <a:lstStyle/>
          <a:p>
            <a:r>
              <a:rPr lang="fr-FR" sz="475"/>
              <a:t>Comparaison des différents calculs de flux solaire. A : Flux </a:t>
            </a:r>
            <a:r>
              <a:rPr lang="fr-FR" sz="475" err="1"/>
              <a:t>pyranométrique</a:t>
            </a:r>
            <a:r>
              <a:rPr lang="fr-FR" sz="475"/>
              <a:t> corrigé de l'élévation du Soleil ; B : Flux des photodiodes corrigé de l'attitude de référence ; C : Flux des photodiodes corrigé de l'attitude prédite.</a:t>
            </a:r>
            <a:endParaRPr lang="en-US" sz="475"/>
          </a:p>
        </p:txBody>
      </p:sp>
      <p:sp>
        <p:nvSpPr>
          <p:cNvPr id="15" name="TextBox 14">
            <a:extLst>
              <a:ext uri="{FF2B5EF4-FFF2-40B4-BE49-F238E27FC236}">
                <a16:creationId xmlns:a16="http://schemas.microsoft.com/office/drawing/2014/main" id="{23066CD1-81D3-47D8-AD47-556FF6BF9CEF}"/>
              </a:ext>
            </a:extLst>
          </p:cNvPr>
          <p:cNvSpPr txBox="1"/>
          <p:nvPr/>
        </p:nvSpPr>
        <p:spPr>
          <a:xfrm>
            <a:off x="129298" y="4498066"/>
            <a:ext cx="3605938" cy="238527"/>
          </a:xfrm>
          <a:prstGeom prst="rect">
            <a:avLst/>
          </a:prstGeom>
          <a:noFill/>
        </p:spPr>
        <p:txBody>
          <a:bodyPr wrap="square">
            <a:spAutoFit/>
          </a:bodyPr>
          <a:lstStyle/>
          <a:p>
            <a:r>
              <a:rPr lang="fr-FR" sz="475"/>
              <a:t>Azimut prédit par rapport à l'azimut réel de référence en degrés, basé sur le set de test. La courbe bleue continue représente le cas idéal où les valeurs observées correspondent parfaitement aux valeurs prédites.</a:t>
            </a:r>
          </a:p>
        </p:txBody>
      </p:sp>
      <p:sp>
        <p:nvSpPr>
          <p:cNvPr id="10" name="TextBox 9">
            <a:extLst>
              <a:ext uri="{FF2B5EF4-FFF2-40B4-BE49-F238E27FC236}">
                <a16:creationId xmlns:a16="http://schemas.microsoft.com/office/drawing/2014/main" id="{75C57051-B5D5-4AE1-BF8B-C969F1A69435}"/>
              </a:ext>
            </a:extLst>
          </p:cNvPr>
          <p:cNvSpPr txBox="1"/>
          <p:nvPr/>
        </p:nvSpPr>
        <p:spPr>
          <a:xfrm>
            <a:off x="1576860" y="4940484"/>
            <a:ext cx="6112950" cy="267980"/>
          </a:xfrm>
          <a:prstGeom prst="rect">
            <a:avLst/>
          </a:prstGeom>
          <a:noFill/>
        </p:spPr>
        <p:txBody>
          <a:bodyPr wrap="square" lIns="48219" tIns="24109" rIns="48219" bIns="24109" rtlCol="0" anchor="t">
            <a:spAutoFit/>
          </a:bodyPr>
          <a:lstStyle/>
          <a:p>
            <a:pPr algn="ctr"/>
            <a:r>
              <a:rPr lang="en-GB" sz="475" dirty="0"/>
              <a:t>Finance et al., 2021a  </a:t>
            </a:r>
          </a:p>
          <a:p>
            <a:endParaRPr lang="en-GB" sz="475"/>
          </a:p>
          <a:p>
            <a:endParaRPr lang="en-GB" sz="475"/>
          </a:p>
        </p:txBody>
      </p:sp>
    </p:spTree>
    <p:extLst>
      <p:ext uri="{BB962C8B-B14F-4D97-AF65-F5344CB8AC3E}">
        <p14:creationId xmlns:p14="http://schemas.microsoft.com/office/powerpoint/2010/main" val="17409137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9B7C3-5B4D-4332-9E34-FBE6B9117426}"/>
              </a:ext>
            </a:extLst>
          </p:cNvPr>
          <p:cNvSpPr>
            <a:spLocks noGrp="1"/>
          </p:cNvSpPr>
          <p:nvPr>
            <p:ph type="title"/>
          </p:nvPr>
        </p:nvSpPr>
        <p:spPr>
          <a:xfrm>
            <a:off x="628688" y="273821"/>
            <a:ext cx="7886626" cy="475282"/>
          </a:xfrm>
        </p:spPr>
        <p:txBody>
          <a:bodyPr>
            <a:normAutofit fontScale="90000"/>
          </a:bodyPr>
          <a:lstStyle/>
          <a:p>
            <a:r>
              <a:rPr lang="fr-FR"/>
              <a:t>Problématique de la détermination d’attitude</a:t>
            </a:r>
          </a:p>
        </p:txBody>
      </p:sp>
      <p:sp>
        <p:nvSpPr>
          <p:cNvPr id="18" name="Title 1">
            <a:extLst>
              <a:ext uri="{FF2B5EF4-FFF2-40B4-BE49-F238E27FC236}">
                <a16:creationId xmlns:a16="http://schemas.microsoft.com/office/drawing/2014/main" id="{1F7BB992-AC20-4D5A-A194-D831F3CAB2A0}"/>
              </a:ext>
            </a:extLst>
          </p:cNvPr>
          <p:cNvSpPr txBox="1">
            <a:spLocks/>
          </p:cNvSpPr>
          <p:nvPr/>
        </p:nvSpPr>
        <p:spPr>
          <a:xfrm>
            <a:off x="628687" y="825047"/>
            <a:ext cx="7886626" cy="475282"/>
          </a:xfrm>
          <a:prstGeom prst="rect">
            <a:avLst/>
          </a:prstGeom>
        </p:spPr>
        <p:txBody>
          <a:bodyPr vert="horz" lIns="48219" tIns="24109" rIns="48219" bIns="24109" rtlCol="0" anchor="t" anchorCtr="0">
            <a:normAutofit fontScale="97500"/>
          </a:bodyPr>
          <a:lstStyle>
            <a:lvl1pPr algn="l" defTabSz="914400" rtl="0" eaLnBrk="1" latinLnBrk="0" hangingPunct="1">
              <a:lnSpc>
                <a:spcPct val="90000"/>
              </a:lnSpc>
              <a:spcBef>
                <a:spcPct val="0"/>
              </a:spcBef>
              <a:buNone/>
              <a:defRPr sz="6600" b="1" kern="1200">
                <a:solidFill>
                  <a:schemeClr val="tx2"/>
                </a:solidFill>
                <a:latin typeface="Calibri" panose="020F0502020204030204" pitchFamily="34" charset="0"/>
                <a:ea typeface="+mj-ea"/>
                <a:cs typeface="Calibri" panose="020F0502020204030204" pitchFamily="34" charset="0"/>
              </a:defRPr>
            </a:lvl1pPr>
          </a:lstStyle>
          <a:p>
            <a:pPr algn="ctr"/>
            <a:r>
              <a:rPr lang="fr-FR" sz="3111"/>
              <a:t>Données en orbite</a:t>
            </a:r>
          </a:p>
        </p:txBody>
      </p:sp>
      <p:sp>
        <p:nvSpPr>
          <p:cNvPr id="4" name="TextBox 3">
            <a:extLst>
              <a:ext uri="{FF2B5EF4-FFF2-40B4-BE49-F238E27FC236}">
                <a16:creationId xmlns:a16="http://schemas.microsoft.com/office/drawing/2014/main" id="{F787FDA1-78F6-4124-A87C-1DF77EEC2A82}"/>
              </a:ext>
            </a:extLst>
          </p:cNvPr>
          <p:cNvSpPr txBox="1"/>
          <p:nvPr/>
        </p:nvSpPr>
        <p:spPr>
          <a:xfrm>
            <a:off x="281186" y="1300329"/>
            <a:ext cx="7886626" cy="630942"/>
          </a:xfrm>
          <a:prstGeom prst="rect">
            <a:avLst/>
          </a:prstGeom>
          <a:noFill/>
        </p:spPr>
        <p:txBody>
          <a:bodyPr wrap="square" lIns="91440" tIns="45720" rIns="91440" bIns="45720" rtlCol="0" anchor="t">
            <a:spAutoFit/>
          </a:bodyPr>
          <a:lstStyle/>
          <a:p>
            <a:r>
              <a:rPr lang="fr-FR" sz="700" b="1" dirty="0"/>
              <a:t>Correction et prise en compte du bruit de mesure des instruments à bord du satellite par le développement d’une méthode de filtre de </a:t>
            </a:r>
            <a:r>
              <a:rPr lang="fr-FR" sz="700" b="1" dirty="0" err="1"/>
              <a:t>Kalman</a:t>
            </a:r>
            <a:r>
              <a:rPr lang="fr-FR" sz="700" b="1" dirty="0"/>
              <a:t> linéarisé :</a:t>
            </a:r>
            <a:endParaRPr lang="fr-FR" sz="700" b="1">
              <a:cs typeface="Calibri Light"/>
            </a:endParaRPr>
          </a:p>
          <a:p>
            <a:r>
              <a:rPr lang="fr-FR" sz="700" b="1" dirty="0"/>
              <a:t>	</a:t>
            </a:r>
            <a:r>
              <a:rPr lang="fr-FR" sz="700" dirty="0"/>
              <a:t>- Utilisation des quaternions pour représenter l’attitude du satellite permettant d’éviter les singularités :</a:t>
            </a:r>
            <a:endParaRPr lang="fr-FR" sz="700">
              <a:cs typeface="Calibri Light"/>
            </a:endParaRPr>
          </a:p>
          <a:p>
            <a:r>
              <a:rPr lang="fr-FR" sz="700" dirty="0"/>
              <a:t>	- Méthode indirect, dite récursive, en deux étapes dont les entrées sont les mêmes que précédemment en ajoutant :</a:t>
            </a:r>
            <a:endParaRPr lang="fr-FR" sz="700">
              <a:cs typeface="Calibri Light"/>
            </a:endParaRPr>
          </a:p>
          <a:p>
            <a:r>
              <a:rPr lang="fr-FR" sz="700" dirty="0"/>
              <a:t>		-&gt; Les données issues du gyromètre du satellite</a:t>
            </a:r>
            <a:endParaRPr lang="fr-FR" sz="700">
              <a:cs typeface="Calibri Light"/>
            </a:endParaRPr>
          </a:p>
          <a:p>
            <a:r>
              <a:rPr lang="fr-FR" sz="700" dirty="0"/>
              <a:t>	- Les bruits de mesures sont pris en compte permettant un calcul d’attitude plus cohérente même ponctuellement</a:t>
            </a:r>
            <a:endParaRPr lang="fr-FR" sz="700">
              <a:cs typeface="Calibri Light"/>
            </a:endParaRPr>
          </a:p>
        </p:txBody>
      </p:sp>
      <p:sp>
        <p:nvSpPr>
          <p:cNvPr id="6" name="Rectangle 5">
            <a:extLst>
              <a:ext uri="{FF2B5EF4-FFF2-40B4-BE49-F238E27FC236}">
                <a16:creationId xmlns:a16="http://schemas.microsoft.com/office/drawing/2014/main" id="{E82A3E9C-61D4-4653-BC49-FD8A61BD8E55}"/>
              </a:ext>
            </a:extLst>
          </p:cNvPr>
          <p:cNvSpPr/>
          <p:nvPr/>
        </p:nvSpPr>
        <p:spPr>
          <a:xfrm>
            <a:off x="1955451" y="2229600"/>
            <a:ext cx="1488462" cy="180086"/>
          </a:xfrm>
          <a:prstGeom prst="rect">
            <a:avLst/>
          </a:prstGeom>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48219" tIns="24109" rIns="48219" bIns="24109" rtlCol="0" anchor="ctr"/>
          <a:lstStyle/>
          <a:p>
            <a:pPr algn="ctr"/>
            <a:r>
              <a:rPr lang="fr-FR" sz="900" dirty="0">
                <a:cs typeface="Calibri"/>
              </a:rPr>
              <a:t>Initialisation</a:t>
            </a:r>
          </a:p>
        </p:txBody>
      </p:sp>
      <p:sp>
        <p:nvSpPr>
          <p:cNvPr id="7" name="Rectangle 6">
            <a:extLst>
              <a:ext uri="{FF2B5EF4-FFF2-40B4-BE49-F238E27FC236}">
                <a16:creationId xmlns:a16="http://schemas.microsoft.com/office/drawing/2014/main" id="{12C73A84-BF6A-48F4-9646-ED3549967AC8}"/>
              </a:ext>
            </a:extLst>
          </p:cNvPr>
          <p:cNvSpPr/>
          <p:nvPr/>
        </p:nvSpPr>
        <p:spPr>
          <a:xfrm>
            <a:off x="4234761" y="2229600"/>
            <a:ext cx="1488462" cy="180086"/>
          </a:xfrm>
          <a:prstGeom prst="rect">
            <a:avLst/>
          </a:prstGeom>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48219" tIns="24109" rIns="48219" bIns="24109" rtlCol="0" anchor="ctr"/>
          <a:lstStyle/>
          <a:p>
            <a:pPr algn="ctr"/>
            <a:r>
              <a:rPr lang="fr-FR" sz="900" dirty="0">
                <a:cs typeface="Calibri"/>
              </a:rPr>
              <a:t>Prédiction</a:t>
            </a:r>
          </a:p>
        </p:txBody>
      </p:sp>
      <p:sp>
        <p:nvSpPr>
          <p:cNvPr id="8" name="Rectangle 7">
            <a:extLst>
              <a:ext uri="{FF2B5EF4-FFF2-40B4-BE49-F238E27FC236}">
                <a16:creationId xmlns:a16="http://schemas.microsoft.com/office/drawing/2014/main" id="{095B87A5-AFE6-4697-BB87-19F3713158E7}"/>
              </a:ext>
            </a:extLst>
          </p:cNvPr>
          <p:cNvSpPr/>
          <p:nvPr/>
        </p:nvSpPr>
        <p:spPr>
          <a:xfrm>
            <a:off x="3136674" y="2981287"/>
            <a:ext cx="1488462" cy="180086"/>
          </a:xfrm>
          <a:prstGeom prst="rect">
            <a:avLst/>
          </a:prstGeom>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48219" tIns="24109" rIns="48219" bIns="24109" rtlCol="0" anchor="ctr"/>
          <a:lstStyle/>
          <a:p>
            <a:pPr algn="ctr"/>
            <a:r>
              <a:rPr lang="en-US" sz="900" dirty="0">
                <a:cs typeface="Calibri"/>
              </a:rPr>
              <a:t>Mise à jour</a:t>
            </a:r>
          </a:p>
        </p:txBody>
      </p:sp>
      <p:cxnSp>
        <p:nvCxnSpPr>
          <p:cNvPr id="9" name="Connector: Elbow 8">
            <a:extLst>
              <a:ext uri="{FF2B5EF4-FFF2-40B4-BE49-F238E27FC236}">
                <a16:creationId xmlns:a16="http://schemas.microsoft.com/office/drawing/2014/main" id="{D786D9FF-3F53-46A1-922D-6C6B10678F21}"/>
              </a:ext>
            </a:extLst>
          </p:cNvPr>
          <p:cNvCxnSpPr/>
          <p:nvPr/>
        </p:nvCxnSpPr>
        <p:spPr>
          <a:xfrm flipH="1">
            <a:off x="4620465" y="2407868"/>
            <a:ext cx="712891" cy="665779"/>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Connector: Elbow 9">
            <a:extLst>
              <a:ext uri="{FF2B5EF4-FFF2-40B4-BE49-F238E27FC236}">
                <a16:creationId xmlns:a16="http://schemas.microsoft.com/office/drawing/2014/main" id="{7E2BB077-38AE-4FFE-9BC6-50A8E5ACD047}"/>
              </a:ext>
            </a:extLst>
          </p:cNvPr>
          <p:cNvCxnSpPr/>
          <p:nvPr/>
        </p:nvCxnSpPr>
        <p:spPr>
          <a:xfrm flipV="1">
            <a:off x="3673235" y="2307240"/>
            <a:ext cx="561860" cy="67825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D6ACAB31-5E95-472C-A958-B0FBB7219E68}"/>
              </a:ext>
            </a:extLst>
          </p:cNvPr>
          <p:cNvCxnSpPr/>
          <p:nvPr/>
        </p:nvCxnSpPr>
        <p:spPr>
          <a:xfrm flipV="1">
            <a:off x="3429890" y="2302909"/>
            <a:ext cx="804339" cy="27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55130C52-E490-4906-9DFE-29A17DDFC439}"/>
              </a:ext>
            </a:extLst>
          </p:cNvPr>
          <p:cNvSpPr txBox="1"/>
          <p:nvPr/>
        </p:nvSpPr>
        <p:spPr>
          <a:xfrm>
            <a:off x="5073062" y="2643378"/>
            <a:ext cx="987267" cy="369332"/>
          </a:xfrm>
          <a:prstGeom prst="rect">
            <a:avLst/>
          </a:prstGeom>
          <a:noFill/>
        </p:spPr>
        <p:txBody>
          <a:bodyPr wrap="square" lIns="91440" tIns="45720" rIns="91440" bIns="45720" rtlCol="0" anchor="t">
            <a:spAutoFit/>
          </a:bodyPr>
          <a:lstStyle/>
          <a:p>
            <a:r>
              <a:rPr lang="fr-FR" sz="900" dirty="0"/>
              <a:t>Itération suivante</a:t>
            </a:r>
            <a:endParaRPr lang="fr-FR" sz="900" dirty="0">
              <a:cs typeface="Calibri Light"/>
            </a:endParaRPr>
          </a:p>
        </p:txBody>
      </p:sp>
      <p:pic>
        <p:nvPicPr>
          <p:cNvPr id="16" name="Picture 15">
            <a:extLst>
              <a:ext uri="{FF2B5EF4-FFF2-40B4-BE49-F238E27FC236}">
                <a16:creationId xmlns:a16="http://schemas.microsoft.com/office/drawing/2014/main" id="{FCCCF551-B2CC-4B67-A2F5-638A4C6386E5}"/>
              </a:ext>
            </a:extLst>
          </p:cNvPr>
          <p:cNvPicPr>
            <a:picLocks noChangeAspect="1"/>
          </p:cNvPicPr>
          <p:nvPr/>
        </p:nvPicPr>
        <p:blipFill>
          <a:blip r:embed="rId2"/>
          <a:stretch>
            <a:fillRect/>
          </a:stretch>
        </p:blipFill>
        <p:spPr>
          <a:xfrm>
            <a:off x="6497664" y="1727883"/>
            <a:ext cx="2417189" cy="2906916"/>
          </a:xfrm>
          <a:prstGeom prst="rect">
            <a:avLst/>
          </a:prstGeom>
        </p:spPr>
      </p:pic>
      <p:sp>
        <p:nvSpPr>
          <p:cNvPr id="17" name="Rectangle 16">
            <a:extLst>
              <a:ext uri="{FF2B5EF4-FFF2-40B4-BE49-F238E27FC236}">
                <a16:creationId xmlns:a16="http://schemas.microsoft.com/office/drawing/2014/main" id="{F79A69B1-5A01-496B-903E-C2A918136E84}"/>
              </a:ext>
            </a:extLst>
          </p:cNvPr>
          <p:cNvSpPr/>
          <p:nvPr/>
        </p:nvSpPr>
        <p:spPr>
          <a:xfrm>
            <a:off x="6497664" y="2158055"/>
            <a:ext cx="2417189" cy="571398"/>
          </a:xfrm>
          <a:prstGeom prst="rect">
            <a:avLst/>
          </a:prstGeom>
          <a:noFill/>
          <a:ln w="38100">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sz="475"/>
          </a:p>
        </p:txBody>
      </p:sp>
      <p:sp>
        <p:nvSpPr>
          <p:cNvPr id="19" name="Rectangle 18">
            <a:extLst>
              <a:ext uri="{FF2B5EF4-FFF2-40B4-BE49-F238E27FC236}">
                <a16:creationId xmlns:a16="http://schemas.microsoft.com/office/drawing/2014/main" id="{5FB61D4E-54F8-40B2-9FD5-8D8ABEF53397}"/>
              </a:ext>
            </a:extLst>
          </p:cNvPr>
          <p:cNvSpPr/>
          <p:nvPr/>
        </p:nvSpPr>
        <p:spPr>
          <a:xfrm>
            <a:off x="6497664" y="2729627"/>
            <a:ext cx="2417189" cy="1434969"/>
          </a:xfrm>
          <a:prstGeom prst="rect">
            <a:avLst/>
          </a:prstGeom>
          <a:noFill/>
          <a:ln w="38100">
            <a:solidFill>
              <a:srgbClr val="0070C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sz="475"/>
          </a:p>
        </p:txBody>
      </p:sp>
      <p:sp>
        <p:nvSpPr>
          <p:cNvPr id="20" name="Rectangle 19">
            <a:extLst>
              <a:ext uri="{FF2B5EF4-FFF2-40B4-BE49-F238E27FC236}">
                <a16:creationId xmlns:a16="http://schemas.microsoft.com/office/drawing/2014/main" id="{180BF6B2-2E77-45C8-BF90-6814C4DC8F01}"/>
              </a:ext>
            </a:extLst>
          </p:cNvPr>
          <p:cNvSpPr/>
          <p:nvPr/>
        </p:nvSpPr>
        <p:spPr>
          <a:xfrm>
            <a:off x="6497664" y="4167022"/>
            <a:ext cx="2417189" cy="420091"/>
          </a:xfrm>
          <a:prstGeom prst="rect">
            <a:avLst/>
          </a:prstGeom>
          <a:noFill/>
          <a:ln w="38100">
            <a:solidFill>
              <a:srgbClr val="00B05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sz="475"/>
          </a:p>
        </p:txBody>
      </p:sp>
      <p:sp>
        <p:nvSpPr>
          <p:cNvPr id="21" name="Rectangle 20">
            <a:extLst>
              <a:ext uri="{FF2B5EF4-FFF2-40B4-BE49-F238E27FC236}">
                <a16:creationId xmlns:a16="http://schemas.microsoft.com/office/drawing/2014/main" id="{FC0FADE0-97CB-4852-9F78-4DA47E4D54F6}"/>
              </a:ext>
            </a:extLst>
          </p:cNvPr>
          <p:cNvSpPr/>
          <p:nvPr/>
        </p:nvSpPr>
        <p:spPr>
          <a:xfrm>
            <a:off x="6497664" y="1851555"/>
            <a:ext cx="2417189" cy="306318"/>
          </a:xfrm>
          <a:prstGeom prst="rect">
            <a:avLst/>
          </a:prstGeom>
          <a:noFill/>
          <a:ln w="3810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sz="475"/>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8C761D11-52D6-4239-B389-D22E1C859C3D}"/>
                  </a:ext>
                </a:extLst>
              </p:cNvPr>
              <p:cNvSpPr txBox="1"/>
              <p:nvPr/>
            </p:nvSpPr>
            <p:spPr>
              <a:xfrm>
                <a:off x="3022781" y="3860613"/>
                <a:ext cx="2050281" cy="166392"/>
              </a:xfrm>
              <a:prstGeom prst="rect">
                <a:avLst/>
              </a:prstGeom>
              <a:noFill/>
              <a:ln>
                <a:solidFill>
                  <a:schemeClr val="tx1"/>
                </a:solidFill>
              </a:ln>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US" sz="475" i="1">
                              <a:solidFill>
                                <a:srgbClr val="FF0000"/>
                              </a:solidFill>
                              <a:latin typeface="Cambria Math" panose="02040503050406030204" pitchFamily="18" charset="0"/>
                            </a:rPr>
                          </m:ctrlPr>
                        </m:sSubSupPr>
                        <m:e>
                          <m:r>
                            <a:rPr lang="en-US" sz="475" i="1">
                              <a:solidFill>
                                <a:srgbClr val="FF0000"/>
                              </a:solidFill>
                              <a:latin typeface="Cambria Math" panose="02040503050406030204" pitchFamily="18" charset="0"/>
                            </a:rPr>
                            <m:t>𝑥</m:t>
                          </m:r>
                        </m:e>
                        <m:sub>
                          <m:r>
                            <a:rPr lang="en-US" sz="475" i="1">
                              <a:solidFill>
                                <a:srgbClr val="FF0000"/>
                              </a:solidFill>
                              <a:latin typeface="Cambria Math" panose="02040503050406030204" pitchFamily="18" charset="0"/>
                            </a:rPr>
                            <m:t>𝑘</m:t>
                          </m:r>
                        </m:sub>
                        <m:sup>
                          <m:r>
                            <a:rPr lang="en-US" sz="475" i="1">
                              <a:solidFill>
                                <a:srgbClr val="FF0000"/>
                              </a:solidFill>
                              <a:latin typeface="Cambria Math" panose="02040503050406030204" pitchFamily="18" charset="0"/>
                            </a:rPr>
                            <m:t>+</m:t>
                          </m:r>
                        </m:sup>
                      </m:sSubSup>
                      <m:r>
                        <a:rPr lang="en-US" sz="475" i="1">
                          <a:latin typeface="Cambria Math" panose="02040503050406030204" pitchFamily="18" charset="0"/>
                        </a:rPr>
                        <m:t>=</m:t>
                      </m:r>
                      <m:sSubSup>
                        <m:sSubSupPr>
                          <m:ctrlPr>
                            <a:rPr lang="en-US" sz="475" i="1">
                              <a:solidFill>
                                <a:srgbClr val="FF0000"/>
                              </a:solidFill>
                              <a:latin typeface="Cambria Math" panose="02040503050406030204" pitchFamily="18" charset="0"/>
                            </a:rPr>
                          </m:ctrlPr>
                        </m:sSubSupPr>
                        <m:e>
                          <m:r>
                            <a:rPr lang="en-US" sz="475" i="1">
                              <a:solidFill>
                                <a:srgbClr val="FF0000"/>
                              </a:solidFill>
                              <a:latin typeface="Cambria Math" panose="02040503050406030204" pitchFamily="18" charset="0"/>
                            </a:rPr>
                            <m:t>𝑥</m:t>
                          </m:r>
                        </m:e>
                        <m:sub>
                          <m:r>
                            <a:rPr lang="en-US" sz="475" i="1">
                              <a:solidFill>
                                <a:srgbClr val="FF0000"/>
                              </a:solidFill>
                              <a:latin typeface="Cambria Math" panose="02040503050406030204" pitchFamily="18" charset="0"/>
                            </a:rPr>
                            <m:t>𝑘</m:t>
                          </m:r>
                        </m:sub>
                        <m:sup>
                          <m:r>
                            <a:rPr lang="en-US" sz="475" i="1">
                              <a:solidFill>
                                <a:srgbClr val="FF0000"/>
                              </a:solidFill>
                              <a:latin typeface="Cambria Math" panose="02040503050406030204" pitchFamily="18" charset="0"/>
                            </a:rPr>
                            <m:t>−</m:t>
                          </m:r>
                        </m:sup>
                      </m:sSubSup>
                      <m:r>
                        <a:rPr lang="en-US" sz="475" i="1">
                          <a:latin typeface="Cambria Math" panose="02040503050406030204" pitchFamily="18" charset="0"/>
                        </a:rPr>
                        <m:t>+</m:t>
                      </m:r>
                      <m:sSub>
                        <m:sSubPr>
                          <m:ctrlPr>
                            <a:rPr lang="en-US" sz="475" i="1">
                              <a:latin typeface="Cambria Math" panose="02040503050406030204" pitchFamily="18" charset="0"/>
                            </a:rPr>
                          </m:ctrlPr>
                        </m:sSubPr>
                        <m:e>
                          <m:r>
                            <a:rPr lang="en-US" sz="475" i="1">
                              <a:latin typeface="Cambria Math" panose="02040503050406030204" pitchFamily="18" charset="0"/>
                            </a:rPr>
                            <m:t>𝐾</m:t>
                          </m:r>
                        </m:e>
                        <m:sub>
                          <m:r>
                            <a:rPr lang="en-US" sz="475" i="1">
                              <a:latin typeface="Cambria Math" panose="02040503050406030204" pitchFamily="18" charset="0"/>
                            </a:rPr>
                            <m:t>𝑘</m:t>
                          </m:r>
                        </m:sub>
                      </m:sSub>
                      <m:r>
                        <a:rPr lang="en-US" sz="475" i="1">
                          <a:latin typeface="Cambria Math" panose="02040503050406030204" pitchFamily="18" charset="0"/>
                        </a:rPr>
                        <m:t>[</m:t>
                      </m:r>
                      <m:sSub>
                        <m:sSubPr>
                          <m:ctrlPr>
                            <a:rPr lang="en-US" sz="475" i="1">
                              <a:solidFill>
                                <a:schemeClr val="accent1"/>
                              </a:solidFill>
                              <a:latin typeface="Cambria Math" panose="02040503050406030204" pitchFamily="18" charset="0"/>
                            </a:rPr>
                          </m:ctrlPr>
                        </m:sSubPr>
                        <m:e>
                          <m:r>
                            <a:rPr lang="en-US" sz="475" i="1">
                              <a:solidFill>
                                <a:schemeClr val="accent1"/>
                              </a:solidFill>
                              <a:latin typeface="Cambria Math" panose="02040503050406030204" pitchFamily="18" charset="0"/>
                            </a:rPr>
                            <m:t>𝑦</m:t>
                          </m:r>
                        </m:e>
                        <m:sub>
                          <m:r>
                            <a:rPr lang="en-US" sz="475" i="1">
                              <a:solidFill>
                                <a:schemeClr val="accent1"/>
                              </a:solidFill>
                              <a:latin typeface="Cambria Math" panose="02040503050406030204" pitchFamily="18" charset="0"/>
                            </a:rPr>
                            <m:t>𝑘</m:t>
                          </m:r>
                        </m:sub>
                      </m:sSub>
                      <m:r>
                        <a:rPr lang="en-US" sz="475" i="1">
                          <a:latin typeface="Cambria Math" panose="02040503050406030204" pitchFamily="18" charset="0"/>
                        </a:rPr>
                        <m:t>−</m:t>
                      </m:r>
                      <m:sSub>
                        <m:sSubPr>
                          <m:ctrlPr>
                            <a:rPr lang="en-US" sz="475" i="1">
                              <a:solidFill>
                                <a:schemeClr val="accent6">
                                  <a:lumMod val="75000"/>
                                </a:schemeClr>
                              </a:solidFill>
                              <a:latin typeface="Cambria Math" panose="02040503050406030204" pitchFamily="18" charset="0"/>
                            </a:rPr>
                          </m:ctrlPr>
                        </m:sSubPr>
                        <m:e>
                          <m:r>
                            <a:rPr lang="en-US" sz="475" i="1">
                              <a:solidFill>
                                <a:schemeClr val="accent6">
                                  <a:lumMod val="75000"/>
                                </a:schemeClr>
                              </a:solidFill>
                              <a:latin typeface="Cambria Math" panose="02040503050406030204" pitchFamily="18" charset="0"/>
                            </a:rPr>
                            <m:t>h</m:t>
                          </m:r>
                        </m:e>
                        <m:sub>
                          <m:r>
                            <a:rPr lang="en-US" sz="475" i="1">
                              <a:solidFill>
                                <a:schemeClr val="accent6">
                                  <a:lumMod val="75000"/>
                                </a:schemeClr>
                              </a:solidFill>
                              <a:latin typeface="Cambria Math" panose="02040503050406030204" pitchFamily="18" charset="0"/>
                            </a:rPr>
                            <m:t>𝑘</m:t>
                          </m:r>
                        </m:sub>
                      </m:sSub>
                      <m:d>
                        <m:dPr>
                          <m:ctrlPr>
                            <a:rPr lang="en-US" sz="475" i="1">
                              <a:solidFill>
                                <a:schemeClr val="accent6">
                                  <a:lumMod val="75000"/>
                                </a:schemeClr>
                              </a:solidFill>
                              <a:latin typeface="Cambria Math" panose="02040503050406030204" pitchFamily="18" charset="0"/>
                            </a:rPr>
                          </m:ctrlPr>
                        </m:dPr>
                        <m:e>
                          <m:sSubSup>
                            <m:sSubSupPr>
                              <m:ctrlPr>
                                <a:rPr lang="en-US" sz="475" i="1">
                                  <a:solidFill>
                                    <a:schemeClr val="accent6">
                                      <a:lumMod val="75000"/>
                                    </a:schemeClr>
                                  </a:solidFill>
                                  <a:latin typeface="Cambria Math" panose="02040503050406030204" pitchFamily="18" charset="0"/>
                                </a:rPr>
                              </m:ctrlPr>
                            </m:sSubSupPr>
                            <m:e>
                              <m:r>
                                <a:rPr lang="en-US" sz="475" i="1">
                                  <a:solidFill>
                                    <a:schemeClr val="accent6">
                                      <a:lumMod val="75000"/>
                                    </a:schemeClr>
                                  </a:solidFill>
                                  <a:latin typeface="Cambria Math" panose="02040503050406030204" pitchFamily="18" charset="0"/>
                                </a:rPr>
                                <m:t>𝑥</m:t>
                              </m:r>
                            </m:e>
                            <m:sub>
                              <m:r>
                                <a:rPr lang="en-US" sz="475" i="1">
                                  <a:solidFill>
                                    <a:schemeClr val="accent6">
                                      <a:lumMod val="75000"/>
                                    </a:schemeClr>
                                  </a:solidFill>
                                  <a:latin typeface="Cambria Math" panose="02040503050406030204" pitchFamily="18" charset="0"/>
                                </a:rPr>
                                <m:t>𝑘</m:t>
                              </m:r>
                            </m:sub>
                            <m:sup>
                              <m:r>
                                <a:rPr lang="en-US" sz="475" i="1">
                                  <a:solidFill>
                                    <a:schemeClr val="accent6">
                                      <a:lumMod val="75000"/>
                                    </a:schemeClr>
                                  </a:solidFill>
                                  <a:latin typeface="Cambria Math" panose="02040503050406030204" pitchFamily="18" charset="0"/>
                                </a:rPr>
                                <m:t>−</m:t>
                              </m:r>
                            </m:sup>
                          </m:sSubSup>
                        </m:e>
                      </m:d>
                      <m:r>
                        <a:rPr lang="en-US" sz="475" i="1">
                          <a:latin typeface="Cambria Math" panose="02040503050406030204" pitchFamily="18" charset="0"/>
                        </a:rPr>
                        <m:t>]</m:t>
                      </m:r>
                    </m:oMath>
                  </m:oMathPara>
                </a14:m>
                <a:endParaRPr lang="en-US" sz="475"/>
              </a:p>
            </p:txBody>
          </p:sp>
        </mc:Choice>
        <mc:Fallback xmlns="">
          <p:sp>
            <p:nvSpPr>
              <p:cNvPr id="22" name="TextBox 21">
                <a:extLst>
                  <a:ext uri="{FF2B5EF4-FFF2-40B4-BE49-F238E27FC236}">
                    <a16:creationId xmlns:a16="http://schemas.microsoft.com/office/drawing/2014/main" id="{8C761D11-52D6-4239-B389-D22E1C859C3D}"/>
                  </a:ext>
                </a:extLst>
              </p:cNvPr>
              <p:cNvSpPr txBox="1">
                <a:spLocks noRot="1" noChangeAspect="1" noMove="1" noResize="1" noEditPoints="1" noAdjustHandles="1" noChangeArrowheads="1" noChangeShapeType="1" noTextEdit="1"/>
              </p:cNvSpPr>
              <p:nvPr/>
            </p:nvSpPr>
            <p:spPr>
              <a:xfrm>
                <a:off x="3022781" y="3860613"/>
                <a:ext cx="2050281" cy="166392"/>
              </a:xfrm>
              <a:prstGeom prst="rect">
                <a:avLst/>
              </a:prstGeom>
              <a:blipFill>
                <a:blip r:embed="rId3"/>
                <a:stretch>
                  <a:fillRect/>
                </a:stretch>
              </a:blipFill>
              <a:ln>
                <a:solidFill>
                  <a:schemeClr val="tx1"/>
                </a:solidFill>
              </a:ln>
            </p:spPr>
            <p:txBody>
              <a:bodyPr/>
              <a:lstStyle/>
              <a:p>
                <a:r>
                  <a:rPr lang="en-US">
                    <a:noFill/>
                  </a:rPr>
                  <a:t> </a:t>
                </a:r>
              </a:p>
            </p:txBody>
          </p:sp>
        </mc:Fallback>
      </mc:AlternateContent>
      <p:cxnSp>
        <p:nvCxnSpPr>
          <p:cNvPr id="23" name="Connector: Elbow 22">
            <a:extLst>
              <a:ext uri="{FF2B5EF4-FFF2-40B4-BE49-F238E27FC236}">
                <a16:creationId xmlns:a16="http://schemas.microsoft.com/office/drawing/2014/main" id="{997097DE-E583-4ADD-99F2-5EECB6ED579B}"/>
              </a:ext>
            </a:extLst>
          </p:cNvPr>
          <p:cNvCxnSpPr>
            <a:cxnSpLocks/>
            <a:endCxn id="22" idx="3"/>
          </p:cNvCxnSpPr>
          <p:nvPr/>
        </p:nvCxnSpPr>
        <p:spPr>
          <a:xfrm rot="10800000" flipV="1">
            <a:off x="5073062" y="3125323"/>
            <a:ext cx="2003060" cy="818485"/>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FD71B1E7-2A0D-4615-A614-C5FA547BF723}"/>
              </a:ext>
            </a:extLst>
          </p:cNvPr>
          <p:cNvSpPr txBox="1"/>
          <p:nvPr/>
        </p:nvSpPr>
        <p:spPr>
          <a:xfrm>
            <a:off x="6470107" y="4626691"/>
            <a:ext cx="2503955" cy="275802"/>
          </a:xfrm>
          <a:prstGeom prst="rect">
            <a:avLst/>
          </a:prstGeom>
          <a:noFill/>
        </p:spPr>
        <p:txBody>
          <a:bodyPr rot="0" spcFirstLastPara="0" vertOverflow="overflow" horzOverflow="overflow" vert="horz" wrap="square" lIns="48219" tIns="24109" rIns="48219" bIns="24109" numCol="1" spcCol="0" rtlCol="0" fromWordArt="0" anchor="t" anchorCtr="0" forceAA="0" compatLnSpc="1">
            <a:prstTxWarp prst="textNoShape">
              <a:avLst/>
            </a:prstTxWarp>
            <a:spAutoFit/>
          </a:bodyPr>
          <a:lstStyle/>
          <a:p>
            <a:r>
              <a:rPr lang="en-US" sz="738" i="1"/>
              <a:t>Space Technology Library Fundamentals of Spacecraft Attitude Determination and Control, Landis Markley, F </a:t>
            </a:r>
            <a:r>
              <a:rPr lang="en-US" sz="738" i="1" err="1"/>
              <a:t>Crassidis</a:t>
            </a:r>
            <a:r>
              <a:rPr lang="en-US" sz="738" i="1"/>
              <a:t>, John L</a:t>
            </a:r>
          </a:p>
        </p:txBody>
      </p:sp>
    </p:spTree>
    <p:extLst>
      <p:ext uri="{BB962C8B-B14F-4D97-AF65-F5344CB8AC3E}">
        <p14:creationId xmlns:p14="http://schemas.microsoft.com/office/powerpoint/2010/main" val="19714327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8C88209-C090-40F3-8193-B51698DF7C2E}"/>
              </a:ext>
            </a:extLst>
          </p:cNvPr>
          <p:cNvSpPr txBox="1"/>
          <p:nvPr/>
        </p:nvSpPr>
        <p:spPr>
          <a:xfrm>
            <a:off x="361520" y="2814509"/>
            <a:ext cx="5266042" cy="1796582"/>
          </a:xfrm>
          <a:prstGeom prst="rect">
            <a:avLst/>
          </a:prstGeom>
          <a:noFill/>
        </p:spPr>
        <p:txBody>
          <a:bodyPr wrap="square" rtlCol="0">
            <a:spAutoFit/>
          </a:bodyPr>
          <a:lstStyle/>
          <a:p>
            <a:r>
              <a:rPr lang="en-GB" sz="1582" b="1"/>
              <a:t>Earth-</a:t>
            </a:r>
            <a:r>
              <a:rPr lang="en-GB" sz="1582" b="1" err="1"/>
              <a:t>centered</a:t>
            </a:r>
            <a:r>
              <a:rPr lang="en-GB" sz="1582" b="1"/>
              <a:t>, Earth-fixed (ECEF): </a:t>
            </a:r>
            <a:r>
              <a:rPr lang="en-GB" sz="1582"/>
              <a:t>the reference frame is defined with its origin at the Earth’s </a:t>
            </a:r>
            <a:r>
              <a:rPr lang="en-GB" sz="1582" err="1"/>
              <a:t>center</a:t>
            </a:r>
            <a:r>
              <a:rPr lang="en-GB" sz="1582"/>
              <a:t> of mass. Its x-axis is extending through the intersection of the prime meridian Greenwich and the equator. Its y-axis is extending through the intersection of the equatorial plane and the 90$^\</a:t>
            </a:r>
            <a:r>
              <a:rPr lang="en-GB" sz="1582" err="1"/>
              <a:t>circ</a:t>
            </a:r>
            <a:r>
              <a:rPr lang="en-GB" sz="1582"/>
              <a:t>$ longitude. The z-axis is extending through the true north and south poles and it coincides with the Earth’s rotation axis.</a:t>
            </a:r>
            <a:endParaRPr lang="en-GB" sz="1582" b="1"/>
          </a:p>
        </p:txBody>
      </p:sp>
      <p:sp>
        <p:nvSpPr>
          <p:cNvPr id="6" name="ZoneTexte 1">
            <a:extLst>
              <a:ext uri="{FF2B5EF4-FFF2-40B4-BE49-F238E27FC236}">
                <a16:creationId xmlns:a16="http://schemas.microsoft.com/office/drawing/2014/main" id="{B6E12361-A9D9-45CD-8221-79EC077C3DD1}"/>
              </a:ext>
            </a:extLst>
          </p:cNvPr>
          <p:cNvSpPr txBox="1"/>
          <p:nvPr/>
        </p:nvSpPr>
        <p:spPr>
          <a:xfrm>
            <a:off x="1259734" y="42837"/>
            <a:ext cx="7848634" cy="587403"/>
          </a:xfrm>
          <a:prstGeom prst="rect">
            <a:avLst/>
          </a:prstGeom>
          <a:noFill/>
        </p:spPr>
        <p:txBody>
          <a:bodyPr wrap="square" lIns="91437" tIns="45719" rIns="91437" bIns="45719" rtlCol="0" anchor="t">
            <a:spAutoFit/>
          </a:bodyPr>
          <a:lstStyle/>
          <a:p>
            <a:pPr algn="r"/>
            <a:r>
              <a:rPr lang="en-US" sz="3200" dirty="0">
                <a:cs typeface="Calibri"/>
              </a:rPr>
              <a:t>Reference frames</a:t>
            </a:r>
          </a:p>
        </p:txBody>
      </p:sp>
      <p:sp>
        <p:nvSpPr>
          <p:cNvPr id="9" name="TextBox 8">
            <a:extLst>
              <a:ext uri="{FF2B5EF4-FFF2-40B4-BE49-F238E27FC236}">
                <a16:creationId xmlns:a16="http://schemas.microsoft.com/office/drawing/2014/main" id="{8A3D0E6E-17DC-4258-BA91-50B9D4C9453E}"/>
              </a:ext>
            </a:extLst>
          </p:cNvPr>
          <p:cNvSpPr txBox="1"/>
          <p:nvPr/>
        </p:nvSpPr>
        <p:spPr>
          <a:xfrm>
            <a:off x="361520" y="999157"/>
            <a:ext cx="5266042" cy="1796582"/>
          </a:xfrm>
          <a:prstGeom prst="rect">
            <a:avLst/>
          </a:prstGeom>
          <a:noFill/>
        </p:spPr>
        <p:txBody>
          <a:bodyPr wrap="square">
            <a:spAutoFit/>
          </a:bodyPr>
          <a:lstStyle/>
          <a:p>
            <a:r>
              <a:rPr lang="en-GB" sz="1582" b="1"/>
              <a:t>Earth-</a:t>
            </a:r>
            <a:r>
              <a:rPr lang="en-GB" sz="1582" b="1" err="1"/>
              <a:t>centered</a:t>
            </a:r>
            <a:r>
              <a:rPr lang="en-GB" sz="1582" b="1"/>
              <a:t> inertial (ECI): </a:t>
            </a:r>
            <a:r>
              <a:rPr lang="en-GB" sz="1582"/>
              <a:t>the reference frame is defined with an origin at the Earth's </a:t>
            </a:r>
            <a:r>
              <a:rPr lang="en-GB" sz="1582" err="1"/>
              <a:t>center</a:t>
            </a:r>
            <a:r>
              <a:rPr lang="en-GB" sz="1582"/>
              <a:t> of mass. The x-axis is defined as the Vernal equinox axis at J2000, the intersection between the equatorial and the ecliptic planes. The z-axis is defined as the Earth rotation axis at Epoch J2000. Finally the y-axis is defined accordingly to the previous directions to create an orthogonal basis.</a:t>
            </a:r>
          </a:p>
        </p:txBody>
      </p:sp>
      <p:pic>
        <p:nvPicPr>
          <p:cNvPr id="2050" name="Picture 2" descr="Figure 3: ECI, ECEF, and NED reference frames. The latitude () and longitude () convention for an arbitrary point over the Earths surface with respect to the ECEF frame is shown.">
            <a:extLst>
              <a:ext uri="{FF2B5EF4-FFF2-40B4-BE49-F238E27FC236}">
                <a16:creationId xmlns:a16="http://schemas.microsoft.com/office/drawing/2014/main" id="{56744ACD-64FC-4CE2-ACCE-D58B073548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96551" y="1354828"/>
            <a:ext cx="2624852" cy="2571672"/>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6792523A-368F-4D26-861A-7DF44DACC45F}"/>
              </a:ext>
            </a:extLst>
          </p:cNvPr>
          <p:cNvSpPr txBox="1"/>
          <p:nvPr/>
        </p:nvSpPr>
        <p:spPr>
          <a:xfrm>
            <a:off x="5627563" y="4399827"/>
            <a:ext cx="3171144" cy="505908"/>
          </a:xfrm>
          <a:prstGeom prst="rect">
            <a:avLst/>
          </a:prstGeom>
          <a:noFill/>
        </p:spPr>
        <p:txBody>
          <a:bodyPr wrap="square">
            <a:spAutoFit/>
          </a:bodyPr>
          <a:lstStyle/>
          <a:p>
            <a:r>
              <a:rPr lang="en-GB" sz="896" err="1"/>
              <a:t>Franquiz</a:t>
            </a:r>
            <a:r>
              <a:rPr lang="en-GB" sz="896"/>
              <a:t>, Francisco J. et al. “Attitude Determination and Control System Design for a 6U Cube Sat for Proximity Operations and Rendezvous.” (2014).</a:t>
            </a:r>
          </a:p>
        </p:txBody>
      </p:sp>
    </p:spTree>
    <p:extLst>
      <p:ext uri="{BB962C8B-B14F-4D97-AF65-F5344CB8AC3E}">
        <p14:creationId xmlns:p14="http://schemas.microsoft.com/office/powerpoint/2010/main" val="13384315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241EEE4-A5C8-4E59-BBF5-6433DEB5DB43}"/>
              </a:ext>
            </a:extLst>
          </p:cNvPr>
          <p:cNvSpPr txBox="1"/>
          <p:nvPr/>
        </p:nvSpPr>
        <p:spPr>
          <a:xfrm>
            <a:off x="415305" y="1083227"/>
            <a:ext cx="4676072" cy="2040046"/>
          </a:xfrm>
          <a:prstGeom prst="rect">
            <a:avLst/>
          </a:prstGeom>
          <a:noFill/>
        </p:spPr>
        <p:txBody>
          <a:bodyPr wrap="square">
            <a:spAutoFit/>
          </a:bodyPr>
          <a:lstStyle/>
          <a:p>
            <a:r>
              <a:rPr lang="en-GB" sz="1582" b="1"/>
              <a:t>North East Down (NED): </a:t>
            </a:r>
            <a:r>
              <a:rPr lang="en-GB" sz="1582"/>
              <a:t>assuming a WGS84 ellipsoid model of the Earth, the NED is a local reference frame that moves the body frame's position in the ECEF. It is defined so that the x-y plane is tangent to the surface of the ellipsoid at the given location in the ECEF. Given those conditions, the x-axis should point toward true North, the z-axis toward the interior of the Earth and the y-axis will finalize the orthogonal basis.</a:t>
            </a:r>
          </a:p>
        </p:txBody>
      </p:sp>
      <p:sp>
        <p:nvSpPr>
          <p:cNvPr id="8" name="TextBox 7">
            <a:extLst>
              <a:ext uri="{FF2B5EF4-FFF2-40B4-BE49-F238E27FC236}">
                <a16:creationId xmlns:a16="http://schemas.microsoft.com/office/drawing/2014/main" id="{BC3AA7FB-B88D-4D65-B04D-32F79C4427FA}"/>
              </a:ext>
            </a:extLst>
          </p:cNvPr>
          <p:cNvSpPr txBox="1"/>
          <p:nvPr/>
        </p:nvSpPr>
        <p:spPr>
          <a:xfrm>
            <a:off x="415304" y="3185416"/>
            <a:ext cx="4676071" cy="822726"/>
          </a:xfrm>
          <a:prstGeom prst="rect">
            <a:avLst/>
          </a:prstGeom>
          <a:noFill/>
        </p:spPr>
        <p:txBody>
          <a:bodyPr wrap="square">
            <a:spAutoFit/>
          </a:bodyPr>
          <a:lstStyle/>
          <a:p>
            <a:r>
              <a:rPr lang="en-GB" sz="1582" b="1"/>
              <a:t>Spacecraft body frame (B): </a:t>
            </a:r>
            <a:r>
              <a:rPr lang="en-GB" sz="1582"/>
              <a:t>the spacecraft body frame is inherent to the choices during the design of the spacecraft.</a:t>
            </a:r>
          </a:p>
        </p:txBody>
      </p:sp>
      <p:pic>
        <p:nvPicPr>
          <p:cNvPr id="1028" name="Picture 4" descr="2: Illustration of the ECI, ECEF and NED reference frames.">
            <a:extLst>
              <a:ext uri="{FF2B5EF4-FFF2-40B4-BE49-F238E27FC236}">
                <a16:creationId xmlns:a16="http://schemas.microsoft.com/office/drawing/2014/main" id="{8F089305-6A9A-4D26-B885-2E89D2404C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7780" y="828729"/>
            <a:ext cx="3540917" cy="348604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7876F72B-420D-4394-A4F6-5A56CD6592B8}"/>
              </a:ext>
            </a:extLst>
          </p:cNvPr>
          <p:cNvSpPr txBox="1"/>
          <p:nvPr/>
        </p:nvSpPr>
        <p:spPr>
          <a:xfrm>
            <a:off x="5091375" y="4515907"/>
            <a:ext cx="4676071" cy="230191"/>
          </a:xfrm>
          <a:prstGeom prst="rect">
            <a:avLst/>
          </a:prstGeom>
          <a:noFill/>
        </p:spPr>
        <p:txBody>
          <a:bodyPr wrap="square">
            <a:spAutoFit/>
          </a:bodyPr>
          <a:lstStyle/>
          <a:p>
            <a:r>
              <a:rPr lang="en-GB" sz="896"/>
              <a:t>Breivik, Morten. (2003). Nonlinear </a:t>
            </a:r>
            <a:r>
              <a:rPr lang="en-GB" sz="896" err="1"/>
              <a:t>Maneuvering</a:t>
            </a:r>
            <a:r>
              <a:rPr lang="en-GB" sz="896"/>
              <a:t> Control of Underactuated Ships. </a:t>
            </a:r>
          </a:p>
        </p:txBody>
      </p:sp>
      <p:pic>
        <p:nvPicPr>
          <p:cNvPr id="9" name="Picture 8" descr="Diagram, engineering drawing&#10;&#10;Description automatically generated">
            <a:extLst>
              <a:ext uri="{FF2B5EF4-FFF2-40B4-BE49-F238E27FC236}">
                <a16:creationId xmlns:a16="http://schemas.microsoft.com/office/drawing/2014/main" id="{AB9213F5-5D1D-46D8-AB82-526537BDD6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66661" y="4018868"/>
            <a:ext cx="1788905" cy="1072007"/>
          </a:xfrm>
          <a:prstGeom prst="rect">
            <a:avLst/>
          </a:prstGeom>
        </p:spPr>
      </p:pic>
      <p:sp>
        <p:nvSpPr>
          <p:cNvPr id="2" name="ZoneTexte 1">
            <a:extLst>
              <a:ext uri="{FF2B5EF4-FFF2-40B4-BE49-F238E27FC236}">
                <a16:creationId xmlns:a16="http://schemas.microsoft.com/office/drawing/2014/main" id="{C95BA0B3-B7E9-7B4F-ED78-FC2A29B350A7}"/>
              </a:ext>
            </a:extLst>
          </p:cNvPr>
          <p:cNvSpPr txBox="1"/>
          <p:nvPr/>
        </p:nvSpPr>
        <p:spPr>
          <a:xfrm>
            <a:off x="1259734" y="42837"/>
            <a:ext cx="7848634" cy="587403"/>
          </a:xfrm>
          <a:prstGeom prst="rect">
            <a:avLst/>
          </a:prstGeom>
          <a:noFill/>
        </p:spPr>
        <p:txBody>
          <a:bodyPr wrap="square" lIns="91437" tIns="45719" rIns="91437" bIns="45719" rtlCol="0" anchor="t">
            <a:spAutoFit/>
          </a:bodyPr>
          <a:lstStyle/>
          <a:p>
            <a:pPr algn="r"/>
            <a:r>
              <a:rPr lang="en-US" sz="3200" dirty="0">
                <a:cs typeface="Calibri"/>
              </a:rPr>
              <a:t>Reference frames</a:t>
            </a:r>
          </a:p>
        </p:txBody>
      </p:sp>
    </p:spTree>
    <p:extLst>
      <p:ext uri="{BB962C8B-B14F-4D97-AF65-F5344CB8AC3E}">
        <p14:creationId xmlns:p14="http://schemas.microsoft.com/office/powerpoint/2010/main" val="10679757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241EEE4-A5C8-4E59-BBF5-6433DEB5DB43}"/>
              </a:ext>
            </a:extLst>
          </p:cNvPr>
          <p:cNvSpPr txBox="1"/>
          <p:nvPr/>
        </p:nvSpPr>
        <p:spPr>
          <a:xfrm>
            <a:off x="415305" y="985815"/>
            <a:ext cx="4676072" cy="2040044"/>
          </a:xfrm>
          <a:prstGeom prst="rect">
            <a:avLst/>
          </a:prstGeom>
          <a:noFill/>
        </p:spPr>
        <p:txBody>
          <a:bodyPr wrap="square" lIns="91437" tIns="45719" rIns="91437" bIns="45719" anchor="t">
            <a:spAutoFit/>
          </a:bodyPr>
          <a:lstStyle/>
          <a:p>
            <a:r>
              <a:rPr lang="en-GB" sz="1582" b="1">
                <a:ea typeface="+mn-lt"/>
                <a:cs typeface="+mn-lt"/>
              </a:rPr>
              <a:t>Orbit Reference Frame (O):</a:t>
            </a:r>
            <a:r>
              <a:rPr lang="en-GB" sz="1582">
                <a:ea typeface="+mn-lt"/>
                <a:cs typeface="+mn-lt"/>
              </a:rPr>
              <a:t> origin at the at the </a:t>
            </a:r>
            <a:r>
              <a:rPr lang="en-GB" sz="1582" err="1">
                <a:ea typeface="+mn-lt"/>
                <a:cs typeface="+mn-lt"/>
              </a:rPr>
              <a:t>center</a:t>
            </a:r>
            <a:r>
              <a:rPr lang="en-GB" sz="1582">
                <a:ea typeface="+mn-lt"/>
                <a:cs typeface="+mn-lt"/>
              </a:rPr>
              <a:t> of the spacecraft. Rotation of the origin relatively to the ECI with an angular velocity of </a:t>
            </a:r>
            <a:r>
              <a:rPr lang="en-GB" sz="1582" err="1">
                <a:ea typeface="+mn-lt"/>
                <a:cs typeface="+mn-lt"/>
              </a:rPr>
              <a:t>ωO</a:t>
            </a:r>
            <a:r>
              <a:rPr lang="en-GB" sz="1582">
                <a:ea typeface="+mn-lt"/>
                <a:cs typeface="+mn-lt"/>
              </a:rPr>
              <a:t>. Its z-axis points towards the </a:t>
            </a:r>
            <a:r>
              <a:rPr lang="en-GB" sz="1582" err="1">
                <a:ea typeface="+mn-lt"/>
                <a:cs typeface="+mn-lt"/>
              </a:rPr>
              <a:t>center</a:t>
            </a:r>
            <a:r>
              <a:rPr lang="en-GB" sz="1582">
                <a:ea typeface="+mn-lt"/>
                <a:cs typeface="+mn-lt"/>
              </a:rPr>
              <a:t> of the earth. The x-axis points in the spacecraft’s direction of motion tangentially to the orbit (elliptic orbits, the x-axis does not align with the satellite’s velocity vector). The y-axis completes the right hand system. </a:t>
            </a:r>
          </a:p>
        </p:txBody>
      </p:sp>
      <p:pic>
        <p:nvPicPr>
          <p:cNvPr id="3" name="Image 3">
            <a:extLst>
              <a:ext uri="{FF2B5EF4-FFF2-40B4-BE49-F238E27FC236}">
                <a16:creationId xmlns:a16="http://schemas.microsoft.com/office/drawing/2014/main" id="{AC9E53FF-5DEE-4EAB-8121-700F603E4C1C}"/>
              </a:ext>
            </a:extLst>
          </p:cNvPr>
          <p:cNvPicPr>
            <a:picLocks noChangeAspect="1"/>
          </p:cNvPicPr>
          <p:nvPr/>
        </p:nvPicPr>
        <p:blipFill>
          <a:blip r:embed="rId2"/>
          <a:stretch>
            <a:fillRect/>
          </a:stretch>
        </p:blipFill>
        <p:spPr>
          <a:xfrm>
            <a:off x="5388961" y="956793"/>
            <a:ext cx="3418505" cy="2651938"/>
          </a:xfrm>
          <a:prstGeom prst="rect">
            <a:avLst/>
          </a:prstGeom>
        </p:spPr>
      </p:pic>
      <p:sp>
        <p:nvSpPr>
          <p:cNvPr id="4" name="ZoneTexte 3">
            <a:extLst>
              <a:ext uri="{FF2B5EF4-FFF2-40B4-BE49-F238E27FC236}">
                <a16:creationId xmlns:a16="http://schemas.microsoft.com/office/drawing/2014/main" id="{5694E157-E2B4-47C8-85EC-52C19979374A}"/>
              </a:ext>
            </a:extLst>
          </p:cNvPr>
          <p:cNvSpPr txBox="1"/>
          <p:nvPr/>
        </p:nvSpPr>
        <p:spPr>
          <a:xfrm>
            <a:off x="5856537" y="3752381"/>
            <a:ext cx="2743116" cy="465638"/>
          </a:xfrm>
          <a:prstGeom prst="rect">
            <a:avLst/>
          </a:prstGeom>
          <a:noFill/>
        </p:spPr>
        <p:txBody>
          <a:bodyPr rot="0" spcFirstLastPara="0" vertOverflow="overflow" horzOverflow="overflow" vert="horz" wrap="square" lIns="91437" tIns="45719" rIns="91437" bIns="45719" numCol="1" spcCol="0" rtlCol="0" fromWordArt="0" anchor="t" anchorCtr="0" forceAA="0" compatLnSpc="1">
            <a:prstTxWarp prst="textNoShape">
              <a:avLst/>
            </a:prstTxWarp>
            <a:spAutoFit/>
          </a:bodyPr>
          <a:lstStyle/>
          <a:p>
            <a:r>
              <a:rPr lang="en-US" sz="1213" err="1"/>
              <a:t>Svartveit</a:t>
            </a:r>
            <a:r>
              <a:rPr lang="en-US" sz="1213"/>
              <a:t>, K. (2003). Attitude determination of the NCUBE satellite.</a:t>
            </a:r>
            <a:endParaRPr lang="en-US" sz="1213">
              <a:cs typeface="Calibri"/>
            </a:endParaRPr>
          </a:p>
        </p:txBody>
      </p:sp>
      <p:sp>
        <p:nvSpPr>
          <p:cNvPr id="2" name="ZoneTexte 1">
            <a:extLst>
              <a:ext uri="{FF2B5EF4-FFF2-40B4-BE49-F238E27FC236}">
                <a16:creationId xmlns:a16="http://schemas.microsoft.com/office/drawing/2014/main" id="{FD06CE63-A52D-9291-42F2-B6EEDAF8C782}"/>
              </a:ext>
            </a:extLst>
          </p:cNvPr>
          <p:cNvSpPr txBox="1"/>
          <p:nvPr/>
        </p:nvSpPr>
        <p:spPr>
          <a:xfrm>
            <a:off x="1259734" y="42837"/>
            <a:ext cx="7848634" cy="587403"/>
          </a:xfrm>
          <a:prstGeom prst="rect">
            <a:avLst/>
          </a:prstGeom>
          <a:noFill/>
        </p:spPr>
        <p:txBody>
          <a:bodyPr wrap="square" lIns="91437" tIns="45719" rIns="91437" bIns="45719" rtlCol="0" anchor="t">
            <a:spAutoFit/>
          </a:bodyPr>
          <a:lstStyle/>
          <a:p>
            <a:pPr algn="r"/>
            <a:r>
              <a:rPr lang="en-US" sz="3200" dirty="0">
                <a:cs typeface="Calibri"/>
              </a:rPr>
              <a:t>Reference frames</a:t>
            </a:r>
          </a:p>
        </p:txBody>
      </p:sp>
    </p:spTree>
    <p:extLst>
      <p:ext uri="{BB962C8B-B14F-4D97-AF65-F5344CB8AC3E}">
        <p14:creationId xmlns:p14="http://schemas.microsoft.com/office/powerpoint/2010/main" val="10665636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9CA69B-5105-4A48-8A8C-5765B95951D3}"/>
              </a:ext>
            </a:extLst>
          </p:cNvPr>
          <p:cNvPicPr>
            <a:picLocks noChangeAspect="1"/>
          </p:cNvPicPr>
          <p:nvPr/>
        </p:nvPicPr>
        <p:blipFill>
          <a:blip r:embed="rId2"/>
          <a:stretch>
            <a:fillRect/>
          </a:stretch>
        </p:blipFill>
        <p:spPr>
          <a:xfrm>
            <a:off x="14701" y="85885"/>
            <a:ext cx="9129299" cy="4971731"/>
          </a:xfrm>
          <a:prstGeom prst="rect">
            <a:avLst/>
          </a:prstGeom>
        </p:spPr>
      </p:pic>
    </p:spTree>
    <p:extLst>
      <p:ext uri="{BB962C8B-B14F-4D97-AF65-F5344CB8AC3E}">
        <p14:creationId xmlns:p14="http://schemas.microsoft.com/office/powerpoint/2010/main" val="40391267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B79DCCF-0DCE-420D-BE10-ACB5C028E529}"/>
              </a:ext>
            </a:extLst>
          </p:cNvPr>
          <p:cNvPicPr>
            <a:picLocks noChangeAspect="1"/>
          </p:cNvPicPr>
          <p:nvPr/>
        </p:nvPicPr>
        <p:blipFill>
          <a:blip r:embed="rId2"/>
          <a:stretch>
            <a:fillRect/>
          </a:stretch>
        </p:blipFill>
        <p:spPr>
          <a:xfrm>
            <a:off x="1" y="79"/>
            <a:ext cx="9144000" cy="4825478"/>
          </a:xfrm>
          <a:prstGeom prst="rect">
            <a:avLst/>
          </a:prstGeom>
        </p:spPr>
      </p:pic>
    </p:spTree>
    <p:extLst>
      <p:ext uri="{BB962C8B-B14F-4D97-AF65-F5344CB8AC3E}">
        <p14:creationId xmlns:p14="http://schemas.microsoft.com/office/powerpoint/2010/main" val="7783791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7F136C8-DF1E-48E7-B474-D8C509830805}"/>
              </a:ext>
            </a:extLst>
          </p:cNvPr>
          <p:cNvPicPr>
            <a:picLocks noChangeAspect="1"/>
          </p:cNvPicPr>
          <p:nvPr/>
        </p:nvPicPr>
        <p:blipFill>
          <a:blip r:embed="rId2"/>
          <a:stretch>
            <a:fillRect/>
          </a:stretch>
        </p:blipFill>
        <p:spPr>
          <a:xfrm>
            <a:off x="0" y="78"/>
            <a:ext cx="9144000" cy="4765888"/>
          </a:xfrm>
          <a:prstGeom prst="rect">
            <a:avLst/>
          </a:prstGeom>
        </p:spPr>
      </p:pic>
    </p:spTree>
    <p:extLst>
      <p:ext uri="{BB962C8B-B14F-4D97-AF65-F5344CB8AC3E}">
        <p14:creationId xmlns:p14="http://schemas.microsoft.com/office/powerpoint/2010/main" val="40489287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790DE47-9993-4025-ADB0-506404920EDF}"/>
              </a:ext>
            </a:extLst>
          </p:cNvPr>
          <p:cNvSpPr/>
          <p:nvPr/>
        </p:nvSpPr>
        <p:spPr>
          <a:xfrm>
            <a:off x="180000" y="1164596"/>
            <a:ext cx="8841150" cy="3864604"/>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a:p>
        </p:txBody>
      </p:sp>
      <p:pic>
        <p:nvPicPr>
          <p:cNvPr id="7" name="Picture 6">
            <a:extLst>
              <a:ext uri="{FF2B5EF4-FFF2-40B4-BE49-F238E27FC236}">
                <a16:creationId xmlns:a16="http://schemas.microsoft.com/office/drawing/2014/main" id="{987ADDA7-76B7-4C26-9180-B50CF5C14978}"/>
              </a:ext>
            </a:extLst>
          </p:cNvPr>
          <p:cNvPicPr>
            <a:picLocks noChangeAspect="1"/>
          </p:cNvPicPr>
          <p:nvPr/>
        </p:nvPicPr>
        <p:blipFill>
          <a:blip r:embed="rId3"/>
          <a:stretch>
            <a:fillRect/>
          </a:stretch>
        </p:blipFill>
        <p:spPr>
          <a:xfrm>
            <a:off x="2581275" y="1678385"/>
            <a:ext cx="4143375" cy="2781300"/>
          </a:xfrm>
          <a:prstGeom prst="rect">
            <a:avLst/>
          </a:prstGeom>
        </p:spPr>
      </p:pic>
      <p:sp>
        <p:nvSpPr>
          <p:cNvPr id="8" name="TextBox 3">
            <a:extLst>
              <a:ext uri="{FF2B5EF4-FFF2-40B4-BE49-F238E27FC236}">
                <a16:creationId xmlns:a16="http://schemas.microsoft.com/office/drawing/2014/main" id="{A07854F7-FF1B-40E4-A6FC-9D37A163C144}"/>
              </a:ext>
            </a:extLst>
          </p:cNvPr>
          <p:cNvSpPr txBox="1"/>
          <p:nvPr/>
        </p:nvSpPr>
        <p:spPr>
          <a:xfrm>
            <a:off x="2491528" y="4427221"/>
            <a:ext cx="4214072" cy="923330"/>
          </a:xfrm>
          <a:prstGeom prst="rect">
            <a:avLst/>
          </a:prstGeom>
          <a:noFill/>
        </p:spPr>
        <p:txBody>
          <a:bodyPr wrap="square" lIns="91440" tIns="45720" rIns="91440" bIns="45720" anchor="t">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a:t>Falcon 9 (Transporter-1), lancé le 24 janvier 2021 (crédits SpaceX).
</a:t>
            </a:r>
          </a:p>
        </p:txBody>
      </p:sp>
      <p:pic>
        <p:nvPicPr>
          <p:cNvPr id="9" name="Picture 8">
            <a:hlinkClick r:id="rId4"/>
            <a:extLst>
              <a:ext uri="{FF2B5EF4-FFF2-40B4-BE49-F238E27FC236}">
                <a16:creationId xmlns:a16="http://schemas.microsoft.com/office/drawing/2014/main" id="{AABCD27B-3C96-4E95-B6F6-E003D594E55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5117" y="4073209"/>
            <a:ext cx="873650" cy="8736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hlinkClick r:id="rId6"/>
            <a:extLst>
              <a:ext uri="{FF2B5EF4-FFF2-40B4-BE49-F238E27FC236}">
                <a16:creationId xmlns:a16="http://schemas.microsoft.com/office/drawing/2014/main" id="{2BDFC1DC-27A0-4C11-82FD-21EE9948D1E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09483" y="4283532"/>
            <a:ext cx="1465254" cy="58999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hlinkClick r:id="rId8"/>
            <a:extLst>
              <a:ext uri="{FF2B5EF4-FFF2-40B4-BE49-F238E27FC236}">
                <a16:creationId xmlns:a16="http://schemas.microsoft.com/office/drawing/2014/main" id="{71D718F4-02C1-4694-AC99-627A74ABB2C9}"/>
              </a:ext>
            </a:extLst>
          </p:cNvPr>
          <p:cNvPicPr>
            <a:picLocks noChangeAspect="1" noChangeArrowheads="1"/>
          </p:cNvPicPr>
          <p:nvPr/>
        </p:nvPicPr>
        <p:blipFill>
          <a:blip r:embed="rId9">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7304878" y="3102734"/>
            <a:ext cx="1503040" cy="84913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hlinkClick r:id="rId10"/>
            <a:extLst>
              <a:ext uri="{FF2B5EF4-FFF2-40B4-BE49-F238E27FC236}">
                <a16:creationId xmlns:a16="http://schemas.microsoft.com/office/drawing/2014/main" id="{B9A8D38B-9BD9-416E-9071-7490B4070F0C}"/>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04053" y="2476789"/>
            <a:ext cx="1030139" cy="103013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DA1795E2-DD19-4E3C-95EE-F5E508E9A4C9}"/>
              </a:ext>
            </a:extLst>
          </p:cNvPr>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45554" y="2299591"/>
            <a:ext cx="1836731" cy="55588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ACRI-ST">
            <a:extLst>
              <a:ext uri="{FF2B5EF4-FFF2-40B4-BE49-F238E27FC236}">
                <a16:creationId xmlns:a16="http://schemas.microsoft.com/office/drawing/2014/main" id="{03173082-ABBA-4AA1-82F9-FDD44F0B8566}"/>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129447" y="1454425"/>
            <a:ext cx="1640371" cy="65833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53781DD0-263F-4713-95A1-F3DDBB2FA777}"/>
              </a:ext>
            </a:extLst>
          </p:cNvPr>
          <p:cNvPicPr>
            <a:picLocks noChangeAspect="1" noChangeArrowheads="1"/>
          </p:cNvPicPr>
          <p:nvPr/>
        </p:nvPicPr>
        <p:blipFill>
          <a:blip r:embed="rId14" cstate="print">
            <a:lum bright="70000" contrast="-70000"/>
            <a:extLst>
              <a:ext uri="{BEBA8EAE-BF5A-486C-A8C5-ECC9F3942E4B}">
                <a14:imgProps xmlns:a14="http://schemas.microsoft.com/office/drawing/2010/main">
                  <a14:imgLayer r:embed="rId15">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351222" y="1180628"/>
            <a:ext cx="1737136" cy="746466"/>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E4BFAFCE-2A5D-4041-AEDD-DF42174B5479}"/>
              </a:ext>
            </a:extLst>
          </p:cNvPr>
          <p:cNvSpPr>
            <a:spLocks noGrp="1"/>
          </p:cNvSpPr>
          <p:nvPr>
            <p:ph type="sldNum" sz="quarter" idx="4"/>
          </p:nvPr>
        </p:nvSpPr>
        <p:spPr/>
        <p:txBody>
          <a:bodyPr/>
          <a:lstStyle/>
          <a:p>
            <a:fld id="{85992520-A7A6-457A-B94D-10F01609E0CA}" type="slidenum">
              <a:rPr lang="fr-FR" smtClean="0"/>
              <a:pPr/>
              <a:t>3</a:t>
            </a:fld>
            <a:endParaRPr lang="fr-FR"/>
          </a:p>
        </p:txBody>
      </p:sp>
      <p:sp>
        <p:nvSpPr>
          <p:cNvPr id="4" name="TextBox 3">
            <a:extLst>
              <a:ext uri="{FF2B5EF4-FFF2-40B4-BE49-F238E27FC236}">
                <a16:creationId xmlns:a16="http://schemas.microsoft.com/office/drawing/2014/main" id="{7C3499BE-D62D-7586-C3C6-FB70FD4FE9B8}"/>
              </a:ext>
            </a:extLst>
          </p:cNvPr>
          <p:cNvSpPr txBox="1"/>
          <p:nvPr/>
        </p:nvSpPr>
        <p:spPr>
          <a:xfrm>
            <a:off x="3065207" y="1237021"/>
            <a:ext cx="359123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dirty="0"/>
              <a:t>Lancement du satellite UVSQ-SAT</a:t>
            </a:r>
            <a:endParaRPr lang="fr-FR" dirty="0">
              <a:cs typeface="Calibri"/>
            </a:endParaRPr>
          </a:p>
        </p:txBody>
      </p:sp>
      <p:sp>
        <p:nvSpPr>
          <p:cNvPr id="5" name="TextBox 4">
            <a:extLst>
              <a:ext uri="{FF2B5EF4-FFF2-40B4-BE49-F238E27FC236}">
                <a16:creationId xmlns:a16="http://schemas.microsoft.com/office/drawing/2014/main" id="{DB0C8E7F-720B-BB43-2D7C-48FFE41CBBD3}"/>
              </a:ext>
            </a:extLst>
          </p:cNvPr>
          <p:cNvSpPr txBox="1"/>
          <p:nvPr/>
        </p:nvSpPr>
        <p:spPr>
          <a:xfrm>
            <a:off x="5100251" y="57150"/>
            <a:ext cx="387847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2800">
                <a:ea typeface="+mn-lt"/>
                <a:cs typeface="+mn-lt"/>
              </a:rPr>
              <a:t>Mission UVSQ-SAT</a:t>
            </a:r>
            <a:endParaRPr lang="fr-FR" sz="2800">
              <a:ea typeface="+mn-lt"/>
              <a:cs typeface="+mn-lt"/>
            </a:endParaRPr>
          </a:p>
        </p:txBody>
      </p:sp>
    </p:spTree>
    <p:extLst>
      <p:ext uri="{BB962C8B-B14F-4D97-AF65-F5344CB8AC3E}">
        <p14:creationId xmlns:p14="http://schemas.microsoft.com/office/powerpoint/2010/main" val="20341794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593F8E-78AB-491E-92D1-D38BF19A9D26}"/>
              </a:ext>
            </a:extLst>
          </p:cNvPr>
          <p:cNvPicPr>
            <a:picLocks noChangeAspect="1"/>
          </p:cNvPicPr>
          <p:nvPr/>
        </p:nvPicPr>
        <p:blipFill>
          <a:blip r:embed="rId2"/>
          <a:stretch>
            <a:fillRect/>
          </a:stretch>
        </p:blipFill>
        <p:spPr>
          <a:xfrm>
            <a:off x="1" y="78"/>
            <a:ext cx="9144000" cy="4850895"/>
          </a:xfrm>
          <a:prstGeom prst="rect">
            <a:avLst/>
          </a:prstGeom>
        </p:spPr>
      </p:pic>
    </p:spTree>
    <p:extLst>
      <p:ext uri="{BB962C8B-B14F-4D97-AF65-F5344CB8AC3E}">
        <p14:creationId xmlns:p14="http://schemas.microsoft.com/office/powerpoint/2010/main" val="22260851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indoor&#10;&#10;Description automatically generated">
            <a:extLst>
              <a:ext uri="{FF2B5EF4-FFF2-40B4-BE49-F238E27FC236}">
                <a16:creationId xmlns:a16="http://schemas.microsoft.com/office/drawing/2014/main" id="{915CE534-CCC1-4D3D-AE54-6EE5D71AA77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8371" t="23673" r="16573" b="32450"/>
          <a:stretch/>
        </p:blipFill>
        <p:spPr>
          <a:xfrm>
            <a:off x="5216115" y="1437107"/>
            <a:ext cx="2339413" cy="1078119"/>
          </a:xfrm>
          <a:prstGeom prst="rect">
            <a:avLst/>
          </a:prstGeom>
        </p:spPr>
      </p:pic>
      <p:pic>
        <p:nvPicPr>
          <p:cNvPr id="3" name="Picture 2" descr="A picture containing indoor, person, computer&#10;&#10;Description automatically generated">
            <a:extLst>
              <a:ext uri="{FF2B5EF4-FFF2-40B4-BE49-F238E27FC236}">
                <a16:creationId xmlns:a16="http://schemas.microsoft.com/office/drawing/2014/main" id="{070C98BD-4241-4CC7-9BE5-50D82D0990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8023" y="1433071"/>
            <a:ext cx="1434317" cy="1078119"/>
          </a:xfrm>
          <a:prstGeom prst="rect">
            <a:avLst/>
          </a:prstGeom>
        </p:spPr>
      </p:pic>
      <p:pic>
        <p:nvPicPr>
          <p:cNvPr id="4" name="Picture 3" descr="A picture containing deck&#10;&#10;Description automatically generated">
            <a:extLst>
              <a:ext uri="{FF2B5EF4-FFF2-40B4-BE49-F238E27FC236}">
                <a16:creationId xmlns:a16="http://schemas.microsoft.com/office/drawing/2014/main" id="{FCCAEB11-D863-4827-8D9C-71FEDBAB8B9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772" r="29593"/>
          <a:stretch/>
        </p:blipFill>
        <p:spPr>
          <a:xfrm rot="5400000">
            <a:off x="5061690" y="2722991"/>
            <a:ext cx="1318964" cy="1017734"/>
          </a:xfrm>
          <a:prstGeom prst="rect">
            <a:avLst/>
          </a:prstGeom>
        </p:spPr>
      </p:pic>
      <p:pic>
        <p:nvPicPr>
          <p:cNvPr id="5" name="Picture 4" descr="A picture containing graphical user interface&#10;&#10;Description automatically generated">
            <a:extLst>
              <a:ext uri="{FF2B5EF4-FFF2-40B4-BE49-F238E27FC236}">
                <a16:creationId xmlns:a16="http://schemas.microsoft.com/office/drawing/2014/main" id="{0704DF24-E8A3-4640-B064-332DD6E1F00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68139" y="2572376"/>
            <a:ext cx="2792158" cy="1318738"/>
          </a:xfrm>
          <a:prstGeom prst="rect">
            <a:avLst/>
          </a:prstGeom>
        </p:spPr>
      </p:pic>
      <p:sp>
        <p:nvSpPr>
          <p:cNvPr id="6" name="TextBox 5">
            <a:extLst>
              <a:ext uri="{FF2B5EF4-FFF2-40B4-BE49-F238E27FC236}">
                <a16:creationId xmlns:a16="http://schemas.microsoft.com/office/drawing/2014/main" id="{470550F1-E4E3-4922-BB0C-71A72CCF94B0}"/>
              </a:ext>
            </a:extLst>
          </p:cNvPr>
          <p:cNvSpPr txBox="1"/>
          <p:nvPr/>
        </p:nvSpPr>
        <p:spPr>
          <a:xfrm>
            <a:off x="5148864" y="3899448"/>
            <a:ext cx="1933575" cy="2462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000"/>
              <a:t>Crédits : LATMOS</a:t>
            </a:r>
          </a:p>
        </p:txBody>
      </p:sp>
      <p:sp>
        <p:nvSpPr>
          <p:cNvPr id="7" name="TextBox 6">
            <a:extLst>
              <a:ext uri="{FF2B5EF4-FFF2-40B4-BE49-F238E27FC236}">
                <a16:creationId xmlns:a16="http://schemas.microsoft.com/office/drawing/2014/main" id="{D1AA674D-B355-4054-ADCF-BF2F921D387E}"/>
              </a:ext>
            </a:extLst>
          </p:cNvPr>
          <p:cNvSpPr txBox="1"/>
          <p:nvPr/>
        </p:nvSpPr>
        <p:spPr>
          <a:xfrm>
            <a:off x="-30437" y="4774324"/>
            <a:ext cx="2590800"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cs typeface="Calibri"/>
              </a:rPr>
              <a:t>(Meftah et al., 2020)</a:t>
            </a:r>
          </a:p>
        </p:txBody>
      </p:sp>
      <p:sp>
        <p:nvSpPr>
          <p:cNvPr id="8" name="TextBox 1">
            <a:extLst>
              <a:ext uri="{FF2B5EF4-FFF2-40B4-BE49-F238E27FC236}">
                <a16:creationId xmlns:a16="http://schemas.microsoft.com/office/drawing/2014/main" id="{E0363A94-365D-467E-8A41-00824B18DB1E}"/>
              </a:ext>
            </a:extLst>
          </p:cNvPr>
          <p:cNvSpPr txBox="1"/>
          <p:nvPr/>
        </p:nvSpPr>
        <p:spPr>
          <a:xfrm>
            <a:off x="303705" y="996841"/>
            <a:ext cx="4657725" cy="230832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fr-FR" sz="1600" dirty="0"/>
              <a:t> </a:t>
            </a:r>
            <a:r>
              <a:rPr lang="fr-FR" sz="1600" b="1" dirty="0"/>
              <a:t>Objectifs scientifiques :</a:t>
            </a:r>
            <a:r>
              <a:rPr lang="fr-FR" sz="1600" dirty="0"/>
              <a:t> </a:t>
            </a:r>
            <a:endParaRPr lang="fr-FR" sz="1600" dirty="0">
              <a:cs typeface="Calibri"/>
            </a:endParaRPr>
          </a:p>
          <a:p>
            <a:pPr marL="285750" indent="-285750">
              <a:buFont typeface="Arial"/>
              <a:buChar char="•"/>
            </a:pPr>
            <a:r>
              <a:rPr lang="fr-FR" sz="1600" dirty="0"/>
              <a:t>Mesurer l’éclairement solaire total et le rayonnement sortant à ondes longues / courtes au sommet de l’atmosphère pour obtenir le </a:t>
            </a:r>
            <a:r>
              <a:rPr lang="fr-FR" sz="1600" dirty="0">
                <a:solidFill>
                  <a:srgbClr val="0070C0"/>
                </a:solidFill>
              </a:rPr>
              <a:t>bilan radiatif terrestre</a:t>
            </a:r>
            <a:r>
              <a:rPr lang="fr-FR" sz="1600" dirty="0"/>
              <a:t>.</a:t>
            </a:r>
            <a:endParaRPr lang="fr-FR" sz="1600" dirty="0">
              <a:cs typeface="Calibri"/>
            </a:endParaRPr>
          </a:p>
          <a:p>
            <a:pPr marL="285750" indent="-285750">
              <a:buFont typeface="Arial"/>
              <a:buChar char="•"/>
            </a:pPr>
            <a:r>
              <a:rPr lang="fr-FR" sz="1600" dirty="0"/>
              <a:t>Mesurer </a:t>
            </a:r>
            <a:r>
              <a:rPr lang="fr-FR" sz="1600" dirty="0">
                <a:ea typeface="+mn-lt"/>
                <a:cs typeface="+mn-lt"/>
              </a:rPr>
              <a:t>l’éclairement</a:t>
            </a:r>
            <a:r>
              <a:rPr lang="fr-FR" sz="1600" dirty="0"/>
              <a:t> solaire spectral dans le continuum de Herzberg (200-242 nm) pour une meilleure compréhension du lien avec l'ozone stratosphérique et le climat régional.</a:t>
            </a:r>
            <a:endParaRPr lang="fr-FR" sz="1600" dirty="0">
              <a:cs typeface="Calibri"/>
            </a:endParaRPr>
          </a:p>
        </p:txBody>
      </p:sp>
      <p:sp>
        <p:nvSpPr>
          <p:cNvPr id="10" name="TextBox 9">
            <a:extLst>
              <a:ext uri="{FF2B5EF4-FFF2-40B4-BE49-F238E27FC236}">
                <a16:creationId xmlns:a16="http://schemas.microsoft.com/office/drawing/2014/main" id="{F8805F22-9726-468C-B038-40C5A03966B8}"/>
              </a:ext>
            </a:extLst>
          </p:cNvPr>
          <p:cNvSpPr txBox="1"/>
          <p:nvPr/>
        </p:nvSpPr>
        <p:spPr>
          <a:xfrm>
            <a:off x="3728651" y="57150"/>
            <a:ext cx="525007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fr-FR" sz="2800"/>
              <a:t>Objectifs de la mission UVSQ-SAT</a:t>
            </a:r>
            <a:endParaRPr lang="fr-FR" sz="2800">
              <a:cs typeface="Calibri"/>
            </a:endParaRPr>
          </a:p>
        </p:txBody>
      </p:sp>
      <p:sp>
        <p:nvSpPr>
          <p:cNvPr id="9" name="Slide Number Placeholder 8">
            <a:extLst>
              <a:ext uri="{FF2B5EF4-FFF2-40B4-BE49-F238E27FC236}">
                <a16:creationId xmlns:a16="http://schemas.microsoft.com/office/drawing/2014/main" id="{246668F4-77BB-4327-A158-E8D9568B5CF8}"/>
              </a:ext>
            </a:extLst>
          </p:cNvPr>
          <p:cNvSpPr>
            <a:spLocks noGrp="1"/>
          </p:cNvSpPr>
          <p:nvPr>
            <p:ph type="sldNum" sz="quarter" idx="4"/>
          </p:nvPr>
        </p:nvSpPr>
        <p:spPr/>
        <p:txBody>
          <a:bodyPr/>
          <a:lstStyle/>
          <a:p>
            <a:fld id="{85992520-A7A6-457A-B94D-10F01609E0CA}" type="slidenum">
              <a:rPr lang="fr-FR" smtClean="0"/>
              <a:pPr/>
              <a:t>4</a:t>
            </a:fld>
            <a:endParaRPr lang="fr-FR"/>
          </a:p>
        </p:txBody>
      </p:sp>
    </p:spTree>
    <p:extLst>
      <p:ext uri="{BB962C8B-B14F-4D97-AF65-F5344CB8AC3E}">
        <p14:creationId xmlns:p14="http://schemas.microsoft.com/office/powerpoint/2010/main" val="28227585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TextBox 1">
            <a:extLst>
              <a:ext uri="{FF2B5EF4-FFF2-40B4-BE49-F238E27FC236}">
                <a16:creationId xmlns:a16="http://schemas.microsoft.com/office/drawing/2014/main" id="{D810E5D1-2B1F-4EF6-9D0D-BC160AD26F56}"/>
              </a:ext>
            </a:extLst>
          </p:cNvPr>
          <p:cNvSpPr txBox="1"/>
          <p:nvPr/>
        </p:nvSpPr>
        <p:spPr>
          <a:xfrm>
            <a:off x="338253" y="975856"/>
            <a:ext cx="8662234" cy="738664"/>
          </a:xfrm>
          <a:prstGeom prst="rect">
            <a:avLst/>
          </a:prstGeom>
          <a:noFill/>
        </p:spPr>
        <p:txBody>
          <a:bodyPr wrap="square" lIns="91440" tIns="45720" rIns="91440" bIns="45720" anchor="t">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dirty="0"/>
              <a:t>Objectifs scientifiques du projet :</a:t>
            </a:r>
            <a:endParaRPr lang="fr-FR" sz="1400" dirty="0">
              <a:cs typeface="Calibri"/>
            </a:endParaRPr>
          </a:p>
          <a:p>
            <a:pPr>
              <a:buFont typeface="Arial" panose="020B0604020202020204" pitchFamily="34" charset="0"/>
              <a:buChar char="•"/>
            </a:pPr>
            <a:r>
              <a:rPr lang="fr-FR" sz="1400" b="1" dirty="0"/>
              <a:t> Mesurer le bilan radiatif Terrestre (EEI, cet indicateur est directement lié à l'évolution de température).</a:t>
            </a:r>
            <a:endParaRPr lang="fr-FR" sz="1400" dirty="0">
              <a:cs typeface="Calibri"/>
            </a:endParaRPr>
          </a:p>
          <a:p>
            <a:pPr>
              <a:buFont typeface="Arial" panose="020B0604020202020204" pitchFamily="34" charset="0"/>
              <a:buChar char="•"/>
            </a:pPr>
            <a:r>
              <a:rPr lang="fr-FR" sz="1400" dirty="0"/>
              <a:t> Mesurer l'éclairement solaire spectral dans le continuum de Herzberg pendant une durée de vie de 1 an minimum.</a:t>
            </a:r>
            <a:endParaRPr lang="fr-FR" sz="1400" dirty="0">
              <a:cs typeface="Calibri"/>
            </a:endParaRPr>
          </a:p>
        </p:txBody>
      </p:sp>
      <p:pic>
        <p:nvPicPr>
          <p:cNvPr id="63" name="Picture 62" descr="Diagram, shape, arrow&#10;&#10;Description automatically generated">
            <a:extLst>
              <a:ext uri="{FF2B5EF4-FFF2-40B4-BE49-F238E27FC236}">
                <a16:creationId xmlns:a16="http://schemas.microsoft.com/office/drawing/2014/main" id="{E36413FA-0037-41F7-B7B0-37892163D5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0890" y="2697857"/>
            <a:ext cx="3175419" cy="2201036"/>
          </a:xfrm>
          <a:prstGeom prst="rect">
            <a:avLst/>
          </a:prstGeom>
        </p:spPr>
      </p:pic>
      <p:sp>
        <p:nvSpPr>
          <p:cNvPr id="65" name="TextBox 3">
            <a:extLst>
              <a:ext uri="{FF2B5EF4-FFF2-40B4-BE49-F238E27FC236}">
                <a16:creationId xmlns:a16="http://schemas.microsoft.com/office/drawing/2014/main" id="{908CB1D4-1A8B-4542-964B-83A2204CF066}"/>
              </a:ext>
            </a:extLst>
          </p:cNvPr>
          <p:cNvSpPr txBox="1"/>
          <p:nvPr/>
        </p:nvSpPr>
        <p:spPr>
          <a:xfrm>
            <a:off x="367012" y="2087052"/>
            <a:ext cx="8804530" cy="523220"/>
          </a:xfrm>
          <a:prstGeom prst="rect">
            <a:avLst/>
          </a:prstGeom>
          <a:noFill/>
        </p:spPr>
        <p:txBody>
          <a:bodyPr wrap="square" lIns="91440" tIns="45720" rIns="91440" bIns="45720" anchor="t">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b="1">
                <a:solidFill>
                  <a:srgbClr val="1ABC9C"/>
                </a:solidFill>
                <a:effectLst/>
              </a:rPr>
              <a:t>EEI</a:t>
            </a:r>
            <a:r>
              <a:rPr lang="fr-FR" sz="1400" b="1"/>
              <a:t> = </a:t>
            </a:r>
            <a:r>
              <a:rPr lang="fr-FR" sz="1400" b="1">
                <a:solidFill>
                  <a:srgbClr val="2980B9"/>
                </a:solidFill>
              </a:rPr>
              <a:t>Flux Solaire Incident</a:t>
            </a:r>
            <a:r>
              <a:rPr lang="fr-FR" sz="1400" b="1"/>
              <a:t> - [</a:t>
            </a:r>
            <a:r>
              <a:rPr lang="fr-FR" sz="1400" b="1">
                <a:solidFill>
                  <a:srgbClr val="C0392B"/>
                </a:solidFill>
              </a:rPr>
              <a:t>Flux sortant en ondes courtes </a:t>
            </a:r>
            <a:r>
              <a:rPr lang="fr-FR" sz="1400" b="1">
                <a:solidFill>
                  <a:srgbClr val="C0392B"/>
                </a:solidFill>
                <a:effectLst/>
              </a:rPr>
              <a:t>+ </a:t>
            </a:r>
            <a:r>
              <a:rPr lang="fr-FR" sz="1400" b="1">
                <a:solidFill>
                  <a:srgbClr val="C0392B"/>
                </a:solidFill>
              </a:rPr>
              <a:t>Flux sortant infrarouge</a:t>
            </a:r>
            <a:r>
              <a:rPr lang="fr-FR" sz="1400" b="1"/>
              <a:t>]</a:t>
            </a:r>
            <a:endParaRPr lang="fr-FR" sz="1400" b="1">
              <a:cs typeface="Calibri"/>
            </a:endParaRPr>
          </a:p>
          <a:p>
            <a:r>
              <a:rPr lang="fr-FR" sz="1400" b="1"/>
              <a:t>EEI = 340.4-[99.9+239.9]=0.6 W/m</a:t>
            </a:r>
            <a:r>
              <a:rPr lang="fr-FR" sz="1400" b="1" baseline="30000"/>
              <a:t>2</a:t>
            </a:r>
            <a:r>
              <a:rPr lang="fr-FR" sz="1400" b="1"/>
              <a:t>&gt;0 (Réchauffement) </a:t>
            </a:r>
            <a:endParaRPr lang="fr-FR" sz="1400" b="1">
              <a:cs typeface="Calibri"/>
            </a:endParaRPr>
          </a:p>
        </p:txBody>
      </p:sp>
      <p:sp>
        <p:nvSpPr>
          <p:cNvPr id="3" name="TextBox 2">
            <a:extLst>
              <a:ext uri="{FF2B5EF4-FFF2-40B4-BE49-F238E27FC236}">
                <a16:creationId xmlns:a16="http://schemas.microsoft.com/office/drawing/2014/main" id="{A34514D9-D705-48FA-8BFD-14ADA105C629}"/>
              </a:ext>
            </a:extLst>
          </p:cNvPr>
          <p:cNvSpPr txBox="1"/>
          <p:nvPr/>
        </p:nvSpPr>
        <p:spPr>
          <a:xfrm>
            <a:off x="3675311" y="57150"/>
            <a:ext cx="530341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fr-FR" sz="2800"/>
              <a:t>L'étude du bilan radiatif Terrestre</a:t>
            </a:r>
            <a:endParaRPr lang="fr-FR" sz="2800">
              <a:cs typeface="Calibri"/>
            </a:endParaRPr>
          </a:p>
        </p:txBody>
      </p:sp>
      <p:sp>
        <p:nvSpPr>
          <p:cNvPr id="4" name="Slide Number Placeholder 3">
            <a:extLst>
              <a:ext uri="{FF2B5EF4-FFF2-40B4-BE49-F238E27FC236}">
                <a16:creationId xmlns:a16="http://schemas.microsoft.com/office/drawing/2014/main" id="{A35B5BE0-74D5-40E1-8CA8-EB8AFA63704E}"/>
              </a:ext>
            </a:extLst>
          </p:cNvPr>
          <p:cNvSpPr>
            <a:spLocks noGrp="1"/>
          </p:cNvSpPr>
          <p:nvPr>
            <p:ph type="sldNum" sz="quarter" idx="4"/>
          </p:nvPr>
        </p:nvSpPr>
        <p:spPr/>
        <p:txBody>
          <a:bodyPr/>
          <a:lstStyle/>
          <a:p>
            <a:fld id="{85992520-A7A6-457A-B94D-10F01609E0CA}" type="slidenum">
              <a:rPr lang="fr-FR" smtClean="0"/>
              <a:pPr/>
              <a:t>5</a:t>
            </a:fld>
            <a:endParaRPr lang="fr-FR"/>
          </a:p>
        </p:txBody>
      </p:sp>
      <p:graphicFrame>
        <p:nvGraphicFramePr>
          <p:cNvPr id="5" name="Table 5">
            <a:extLst>
              <a:ext uri="{FF2B5EF4-FFF2-40B4-BE49-F238E27FC236}">
                <a16:creationId xmlns:a16="http://schemas.microsoft.com/office/drawing/2014/main" id="{5F0BCFE5-410A-14BB-36B4-6051997D83B7}"/>
              </a:ext>
            </a:extLst>
          </p:cNvPr>
          <p:cNvGraphicFramePr>
            <a:graphicFrameLocks noGrp="1"/>
          </p:cNvGraphicFramePr>
          <p:nvPr>
            <p:extLst>
              <p:ext uri="{D42A27DB-BD31-4B8C-83A1-F6EECF244321}">
                <p14:modId xmlns:p14="http://schemas.microsoft.com/office/powerpoint/2010/main" val="1135380919"/>
              </p:ext>
            </p:extLst>
          </p:nvPr>
        </p:nvGraphicFramePr>
        <p:xfrm>
          <a:off x="3536576" y="2850776"/>
          <a:ext cx="5181134" cy="1833215"/>
        </p:xfrm>
        <a:graphic>
          <a:graphicData uri="http://schemas.openxmlformats.org/drawingml/2006/table">
            <a:tbl>
              <a:tblPr firstRow="1" bandRow="1">
                <a:tableStyleId>{5C22544A-7EE6-4342-B048-85BDC9FD1C3A}</a:tableStyleId>
              </a:tblPr>
              <a:tblGrid>
                <a:gridCol w="867333">
                  <a:extLst>
                    <a:ext uri="{9D8B030D-6E8A-4147-A177-3AD203B41FA5}">
                      <a16:colId xmlns:a16="http://schemas.microsoft.com/office/drawing/2014/main" val="1539581823"/>
                    </a:ext>
                  </a:extLst>
                </a:gridCol>
                <a:gridCol w="918798">
                  <a:extLst>
                    <a:ext uri="{9D8B030D-6E8A-4147-A177-3AD203B41FA5}">
                      <a16:colId xmlns:a16="http://schemas.microsoft.com/office/drawing/2014/main" val="4169759807"/>
                    </a:ext>
                  </a:extLst>
                </a:gridCol>
                <a:gridCol w="1021976">
                  <a:extLst>
                    <a:ext uri="{9D8B030D-6E8A-4147-A177-3AD203B41FA5}">
                      <a16:colId xmlns:a16="http://schemas.microsoft.com/office/drawing/2014/main" val="600001791"/>
                    </a:ext>
                  </a:extLst>
                </a:gridCol>
                <a:gridCol w="833717">
                  <a:extLst>
                    <a:ext uri="{9D8B030D-6E8A-4147-A177-3AD203B41FA5}">
                      <a16:colId xmlns:a16="http://schemas.microsoft.com/office/drawing/2014/main" val="3777901681"/>
                    </a:ext>
                  </a:extLst>
                </a:gridCol>
                <a:gridCol w="1539310">
                  <a:extLst>
                    <a:ext uri="{9D8B030D-6E8A-4147-A177-3AD203B41FA5}">
                      <a16:colId xmlns:a16="http://schemas.microsoft.com/office/drawing/2014/main" val="1863744154"/>
                    </a:ext>
                  </a:extLst>
                </a:gridCol>
              </a:tblGrid>
              <a:tr h="281299">
                <a:tc gridSpan="5">
                  <a:txBody>
                    <a:bodyPr/>
                    <a:lstStyle/>
                    <a:p>
                      <a:pPr lvl="0">
                        <a:buNone/>
                      </a:pPr>
                      <a:r>
                        <a:rPr lang="fr-FR" sz="1100" b="0" i="0" u="none" strike="noStrike" noProof="0">
                          <a:solidFill>
                            <a:schemeClr val="tx1"/>
                          </a:solidFill>
                          <a:latin typeface="Calibri"/>
                        </a:rPr>
                        <a:t>Exigences (Meftah et al., 2022)</a:t>
                      </a:r>
                      <a:endParaRPr lang="fr-FR" sz="1100" noProof="0">
                        <a:solidFill>
                          <a:schemeClr val="tx1"/>
                        </a:solidFill>
                      </a:endParaRPr>
                    </a:p>
                  </a:txBody>
                  <a:tcPr>
                    <a:lnL w="12700">
                      <a:solidFill>
                        <a:schemeClr val="tx1"/>
                      </a:solidFill>
                    </a:lnL>
                    <a:lnR w="12700">
                      <a:solidFill>
                        <a:schemeClr val="tx1"/>
                      </a:solidFill>
                    </a:lnR>
                    <a:lnT w="12700">
                      <a:solidFill>
                        <a:schemeClr val="tx1"/>
                      </a:solidFill>
                    </a:lnT>
                    <a:lnB w="12700">
                      <a:solidFill>
                        <a:schemeClr val="tx1"/>
                      </a:solidFill>
                    </a:lnB>
                    <a:solidFill>
                      <a:schemeClr val="accent1">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682887125"/>
                  </a:ext>
                </a:extLst>
              </a:tr>
              <a:tr h="383046">
                <a:tc>
                  <a:txBody>
                    <a:bodyPr/>
                    <a:lstStyle/>
                    <a:p>
                      <a:pPr lvl="0" algn="ctr">
                        <a:buNone/>
                      </a:pPr>
                      <a:r>
                        <a:rPr lang="fr-FR" sz="1100" b="0" i="0" u="none" strike="noStrike" noProof="0">
                          <a:latin typeface="Calibri"/>
                        </a:rPr>
                        <a:t>Paramètre</a:t>
                      </a:r>
                      <a:endParaRPr lang="fr-FR" sz="1100" noProof="0"/>
                    </a:p>
                  </a:txBody>
                  <a:tcPr>
                    <a:lnL w="12700">
                      <a:solidFill>
                        <a:schemeClr val="tx1"/>
                      </a:solidFill>
                    </a:lnL>
                    <a:lnR w="12700">
                      <a:solidFill>
                        <a:schemeClr val="tx1"/>
                      </a:solidFill>
                    </a:lnR>
                    <a:lnT w="12700">
                      <a:solidFill>
                        <a:schemeClr val="tx1"/>
                      </a:solidFill>
                    </a:lnT>
                    <a:lnB w="12700">
                      <a:solidFill>
                        <a:schemeClr val="tx1"/>
                      </a:solidFill>
                    </a:lnB>
                    <a:solidFill>
                      <a:schemeClr val="tx2">
                        <a:lumMod val="20000"/>
                        <a:lumOff val="80000"/>
                      </a:schemeClr>
                    </a:solidFill>
                  </a:tcPr>
                </a:tc>
                <a:tc>
                  <a:txBody>
                    <a:bodyPr/>
                    <a:lstStyle/>
                    <a:p>
                      <a:pPr lvl="0" algn="ctr">
                        <a:buNone/>
                      </a:pPr>
                      <a:r>
                        <a:rPr lang="fr-FR" sz="1100" b="0" i="0" u="none" strike="noStrike" noProof="0">
                          <a:latin typeface="Calibri"/>
                        </a:rPr>
                        <a:t>Précision absolue</a:t>
                      </a:r>
                      <a:endParaRPr lang="fr-FR" sz="1100" noProof="0"/>
                    </a:p>
                  </a:txBody>
                  <a:tcPr>
                    <a:lnL w="12700">
                      <a:solidFill>
                        <a:schemeClr val="tx1"/>
                      </a:solidFill>
                    </a:lnL>
                    <a:lnR w="12700">
                      <a:solidFill>
                        <a:schemeClr val="tx1"/>
                      </a:solidFill>
                    </a:lnR>
                    <a:lnT w="12700">
                      <a:solidFill>
                        <a:schemeClr val="tx1"/>
                      </a:solidFill>
                    </a:lnT>
                    <a:lnB w="12700">
                      <a:solidFill>
                        <a:schemeClr val="tx1"/>
                      </a:solidFill>
                    </a:lnB>
                    <a:solidFill>
                      <a:schemeClr val="tx2">
                        <a:lumMod val="20000"/>
                        <a:lumOff val="80000"/>
                      </a:schemeClr>
                    </a:solidFill>
                  </a:tcPr>
                </a:tc>
                <a:tc>
                  <a:txBody>
                    <a:bodyPr/>
                    <a:lstStyle/>
                    <a:p>
                      <a:pPr lvl="0" algn="ctr">
                        <a:buNone/>
                      </a:pPr>
                      <a:r>
                        <a:rPr lang="fr-FR" sz="1100" b="0" i="0" u="none" strike="noStrike" noProof="0">
                          <a:latin typeface="Calibri"/>
                        </a:rPr>
                        <a:t>Stabilité par décennie</a:t>
                      </a:r>
                      <a:endParaRPr lang="fr-FR" sz="1100" noProof="0"/>
                    </a:p>
                  </a:txBody>
                  <a:tcPr>
                    <a:lnL w="12700">
                      <a:solidFill>
                        <a:schemeClr val="tx1"/>
                      </a:solidFill>
                    </a:lnL>
                    <a:lnR w="12700">
                      <a:solidFill>
                        <a:schemeClr val="tx1"/>
                      </a:solidFill>
                    </a:lnR>
                    <a:lnT w="12700">
                      <a:solidFill>
                        <a:schemeClr val="tx1"/>
                      </a:solidFill>
                    </a:lnT>
                    <a:lnB w="12700">
                      <a:solidFill>
                        <a:schemeClr val="tx1"/>
                      </a:solidFill>
                    </a:lnB>
                    <a:solidFill>
                      <a:schemeClr val="tx2">
                        <a:lumMod val="20000"/>
                        <a:lumOff val="80000"/>
                      </a:schemeClr>
                    </a:solidFill>
                  </a:tcPr>
                </a:tc>
                <a:tc>
                  <a:txBody>
                    <a:bodyPr/>
                    <a:lstStyle/>
                    <a:p>
                      <a:pPr lvl="0" algn="ctr">
                        <a:buNone/>
                      </a:pPr>
                      <a:r>
                        <a:rPr lang="fr-FR" sz="1100" b="0" i="0" u="none" strike="noStrike" noProof="0">
                          <a:latin typeface="Calibri"/>
                        </a:rPr>
                        <a:t>Résolution spatiale</a:t>
                      </a:r>
                      <a:endParaRPr lang="fr-FR" sz="1100" noProof="0"/>
                    </a:p>
                  </a:txBody>
                  <a:tcPr>
                    <a:lnL w="12700">
                      <a:solidFill>
                        <a:schemeClr val="tx1"/>
                      </a:solidFill>
                    </a:lnL>
                    <a:lnR w="12700">
                      <a:solidFill>
                        <a:schemeClr val="tx1"/>
                      </a:solidFill>
                    </a:lnR>
                    <a:lnT w="12700">
                      <a:solidFill>
                        <a:schemeClr val="tx1"/>
                      </a:solidFill>
                    </a:lnT>
                    <a:lnB w="12700">
                      <a:solidFill>
                        <a:schemeClr val="tx1"/>
                      </a:solidFill>
                    </a:lnB>
                    <a:solidFill>
                      <a:schemeClr val="tx2">
                        <a:lumMod val="20000"/>
                        <a:lumOff val="80000"/>
                      </a:schemeClr>
                    </a:solidFill>
                  </a:tcPr>
                </a:tc>
                <a:tc>
                  <a:txBody>
                    <a:bodyPr/>
                    <a:lstStyle/>
                    <a:p>
                      <a:pPr lvl="0" algn="ctr">
                        <a:buNone/>
                      </a:pPr>
                      <a:r>
                        <a:rPr lang="fr-FR" sz="1100" b="0" i="0" u="none" strike="noStrike" noProof="0">
                          <a:latin typeface="Calibri"/>
                        </a:rPr>
                        <a:t>Résolution temporelle</a:t>
                      </a:r>
                      <a:endParaRPr lang="fr-FR" sz="1100" noProof="0"/>
                    </a:p>
                  </a:txBody>
                  <a:tcPr>
                    <a:lnL w="12700">
                      <a:solidFill>
                        <a:schemeClr val="tx1"/>
                      </a:solidFill>
                    </a:lnL>
                    <a:lnR w="12700">
                      <a:solidFill>
                        <a:schemeClr val="tx1"/>
                      </a:solidFill>
                    </a:lnR>
                    <a:lnT w="12700">
                      <a:solidFill>
                        <a:schemeClr val="tx1"/>
                      </a:solidFill>
                    </a:lnT>
                    <a:lnB w="12700">
                      <a:solidFill>
                        <a:schemeClr val="tx1"/>
                      </a:solidFill>
                    </a:lnB>
                    <a:solidFill>
                      <a:schemeClr val="tx2">
                        <a:lumMod val="20000"/>
                        <a:lumOff val="80000"/>
                      </a:schemeClr>
                    </a:solidFill>
                  </a:tcPr>
                </a:tc>
                <a:extLst>
                  <a:ext uri="{0D108BD9-81ED-4DB2-BD59-A6C34878D82A}">
                    <a16:rowId xmlns:a16="http://schemas.microsoft.com/office/drawing/2014/main" val="2123812682"/>
                  </a:ext>
                </a:extLst>
              </a:tr>
              <a:tr h="281299">
                <a:tc>
                  <a:txBody>
                    <a:bodyPr/>
                    <a:lstStyle/>
                    <a:p>
                      <a:pPr algn="ctr"/>
                      <a:r>
                        <a:rPr lang="fr-FR" sz="1100" noProof="0"/>
                        <a:t>TSI</a:t>
                      </a:r>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lgn="ctr"/>
                      <a:r>
                        <a:rPr lang="fr-FR" sz="1100" noProof="0"/>
                        <a:t>± 0.54 Wm</a:t>
                      </a:r>
                      <a:r>
                        <a:rPr lang="fr-FR" sz="1100" baseline="30000" noProof="0"/>
                        <a:t>-2</a:t>
                      </a:r>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lvl="0" algn="ctr">
                        <a:buNone/>
                      </a:pPr>
                      <a:r>
                        <a:rPr lang="fr-FR" sz="1100" b="0" i="0" u="none" strike="noStrike" noProof="0">
                          <a:latin typeface="Calibri"/>
                        </a:rPr>
                        <a:t>± </a:t>
                      </a:r>
                      <a:r>
                        <a:rPr lang="fr-FR" sz="1100" noProof="0"/>
                        <a:t>0.14 </a:t>
                      </a:r>
                      <a:r>
                        <a:rPr lang="fr-FR" sz="1100" b="0" i="0" u="none" strike="noStrike" noProof="0">
                          <a:latin typeface="Calibri"/>
                        </a:rPr>
                        <a:t>Wm</a:t>
                      </a:r>
                      <a:r>
                        <a:rPr lang="fr-FR" sz="1100" b="0" i="0" u="none" strike="noStrike" baseline="30000" noProof="0">
                          <a:latin typeface="Calibri"/>
                        </a:rPr>
                        <a:t>-2</a:t>
                      </a:r>
                      <a:endParaRPr lang="fr-FR" sz="1100" baseline="30000" noProof="0"/>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lgn="ctr"/>
                      <a:r>
                        <a:rPr lang="fr-FR" sz="1100" noProof="0"/>
                        <a:t>-</a:t>
                      </a:r>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lgn="ctr"/>
                      <a:r>
                        <a:rPr lang="fr-FR" sz="1100" noProof="0"/>
                        <a:t>24 h</a:t>
                      </a:r>
                    </a:p>
                  </a:txBody>
                  <a:tcP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1501301341"/>
                  </a:ext>
                </a:extLst>
              </a:tr>
              <a:tr h="281299">
                <a:tc>
                  <a:txBody>
                    <a:bodyPr/>
                    <a:lstStyle/>
                    <a:p>
                      <a:pPr algn="ctr"/>
                      <a:r>
                        <a:rPr lang="fr-FR" sz="1100" noProof="0"/>
                        <a:t>OSR</a:t>
                      </a:r>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lvl="0" algn="ctr">
                        <a:buNone/>
                      </a:pPr>
                      <a:r>
                        <a:rPr lang="fr-FR" sz="1100" b="0" i="0" u="none" strike="noStrike" noProof="0">
                          <a:latin typeface="Calibri"/>
                        </a:rPr>
                        <a:t>± </a:t>
                      </a:r>
                      <a:r>
                        <a:rPr lang="fr-FR" sz="1100" noProof="0"/>
                        <a:t>1.00 </a:t>
                      </a:r>
                      <a:r>
                        <a:rPr lang="fr-FR" sz="1100" b="0" i="0" u="none" strike="noStrike" noProof="0">
                          <a:latin typeface="Calibri"/>
                        </a:rPr>
                        <a:t>Wm</a:t>
                      </a:r>
                      <a:r>
                        <a:rPr lang="fr-FR" sz="1100" b="0" i="0" u="none" strike="noStrike" baseline="30000" noProof="0">
                          <a:latin typeface="Calibri"/>
                        </a:rPr>
                        <a:t>-2</a:t>
                      </a:r>
                      <a:endParaRPr lang="fr-FR" sz="1100" baseline="30000" noProof="0"/>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lvl="0" algn="ctr">
                        <a:buNone/>
                      </a:pPr>
                      <a:r>
                        <a:rPr lang="fr-FR" sz="1100" b="0" i="0" u="none" strike="noStrike" noProof="0">
                          <a:latin typeface="Calibri"/>
                        </a:rPr>
                        <a:t>± </a:t>
                      </a:r>
                      <a:r>
                        <a:rPr lang="fr-FR" sz="1100" noProof="0"/>
                        <a:t>0.10 </a:t>
                      </a:r>
                      <a:r>
                        <a:rPr lang="fr-FR" sz="1100" b="0" i="0" u="none" strike="noStrike" noProof="0">
                          <a:latin typeface="Calibri"/>
                        </a:rPr>
                        <a:t>Wm</a:t>
                      </a:r>
                      <a:r>
                        <a:rPr lang="fr-FR" sz="1100" b="0" i="0" u="none" strike="noStrike" baseline="30000" noProof="0">
                          <a:latin typeface="Calibri"/>
                        </a:rPr>
                        <a:t>-2</a:t>
                      </a:r>
                      <a:endParaRPr lang="fr-FR" sz="1100" baseline="30000" noProof="0"/>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lgn="ctr"/>
                      <a:r>
                        <a:rPr lang="fr-FR" sz="1100" noProof="0"/>
                        <a:t>10-100 km</a:t>
                      </a:r>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lgn="ctr"/>
                      <a:r>
                        <a:rPr lang="fr-FR" sz="1100" noProof="0"/>
                        <a:t>Cycle diurne (3 h)</a:t>
                      </a:r>
                    </a:p>
                  </a:txBody>
                  <a:tcP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2731246873"/>
                  </a:ext>
                </a:extLst>
              </a:tr>
              <a:tr h="281299">
                <a:tc>
                  <a:txBody>
                    <a:bodyPr/>
                    <a:lstStyle/>
                    <a:p>
                      <a:pPr algn="ctr"/>
                      <a:r>
                        <a:rPr lang="fr-FR" sz="1100" noProof="0"/>
                        <a:t>OLR</a:t>
                      </a:r>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lvl="0" algn="ctr">
                        <a:buNone/>
                      </a:pPr>
                      <a:r>
                        <a:rPr lang="fr-FR" sz="1100" b="0" i="0" u="none" strike="noStrike" noProof="0">
                          <a:latin typeface="Calibri"/>
                        </a:rPr>
                        <a:t>± </a:t>
                      </a:r>
                      <a:r>
                        <a:rPr lang="fr-FR" sz="1100" noProof="0"/>
                        <a:t>1.00 </a:t>
                      </a:r>
                      <a:r>
                        <a:rPr lang="fr-FR" sz="1100" b="0" i="0" u="none" strike="noStrike" noProof="0">
                          <a:latin typeface="Calibri"/>
                        </a:rPr>
                        <a:t>Wm</a:t>
                      </a:r>
                      <a:r>
                        <a:rPr lang="fr-FR" sz="1100" b="0" i="0" u="none" strike="noStrike" baseline="30000" noProof="0">
                          <a:latin typeface="Calibri"/>
                        </a:rPr>
                        <a:t>-2</a:t>
                      </a:r>
                      <a:endParaRPr lang="fr-FR" sz="1100" baseline="30000" noProof="0"/>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lvl="0" algn="ctr">
                        <a:buNone/>
                      </a:pPr>
                      <a:r>
                        <a:rPr lang="fr-FR" sz="1100" b="0" i="0" u="none" strike="noStrike" noProof="0">
                          <a:latin typeface="Calibri"/>
                        </a:rPr>
                        <a:t>± </a:t>
                      </a:r>
                      <a:r>
                        <a:rPr lang="fr-FR" sz="1100" noProof="0"/>
                        <a:t>0.10 </a:t>
                      </a:r>
                      <a:r>
                        <a:rPr lang="fr-FR" sz="1100" b="0" i="0" u="none" strike="noStrike" noProof="0">
                          <a:latin typeface="Calibri"/>
                        </a:rPr>
                        <a:t>Wm</a:t>
                      </a:r>
                      <a:r>
                        <a:rPr lang="fr-FR" sz="1100" b="0" i="0" u="none" strike="noStrike" baseline="30000" noProof="0">
                          <a:latin typeface="Calibri"/>
                        </a:rPr>
                        <a:t>-2</a:t>
                      </a:r>
                      <a:endParaRPr lang="fr-FR" sz="1100" baseline="30000" noProof="0"/>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lgn="ctr"/>
                      <a:r>
                        <a:rPr lang="fr-FR" sz="1100" noProof="0"/>
                        <a:t>10-100 km</a:t>
                      </a:r>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lvl="0" algn="ctr">
                        <a:buNone/>
                      </a:pPr>
                      <a:r>
                        <a:rPr lang="fr-FR" sz="1100" b="0" i="0" u="none" strike="noStrike" noProof="0">
                          <a:latin typeface="Calibri"/>
                        </a:rPr>
                        <a:t>Cycle diurne (3 h)</a:t>
                      </a:r>
                      <a:endParaRPr lang="fr-FR" b="0" i="0" u="none" strike="noStrike" noProof="0">
                        <a:latin typeface="Calibri"/>
                      </a:endParaRPr>
                    </a:p>
                  </a:txBody>
                  <a:tcP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1727856255"/>
                  </a:ext>
                </a:extLst>
              </a:tr>
              <a:tr h="281299">
                <a:tc>
                  <a:txBody>
                    <a:bodyPr/>
                    <a:lstStyle/>
                    <a:p>
                      <a:pPr algn="ctr"/>
                      <a:r>
                        <a:rPr lang="fr-FR" sz="1100" noProof="0"/>
                        <a:t>EEI</a:t>
                      </a:r>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lvl="0" algn="ctr">
                        <a:buNone/>
                      </a:pPr>
                      <a:r>
                        <a:rPr lang="fr-FR" sz="1100" b="0" i="0" u="none" strike="noStrike" noProof="0">
                          <a:latin typeface="Calibri"/>
                        </a:rPr>
                        <a:t>± </a:t>
                      </a:r>
                      <a:r>
                        <a:rPr lang="fr-FR" sz="1100" noProof="0"/>
                        <a:t>1.00 </a:t>
                      </a:r>
                      <a:r>
                        <a:rPr lang="fr-FR" sz="1100" b="0" i="0" u="none" strike="noStrike" noProof="0">
                          <a:latin typeface="Calibri"/>
                        </a:rPr>
                        <a:t>Wm</a:t>
                      </a:r>
                      <a:r>
                        <a:rPr lang="fr-FR" sz="1100" b="0" i="0" u="none" strike="noStrike" baseline="30000" noProof="0">
                          <a:latin typeface="Calibri"/>
                        </a:rPr>
                        <a:t>-2</a:t>
                      </a:r>
                      <a:endParaRPr lang="fr-FR" sz="1100" baseline="30000" noProof="0"/>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lvl="0" algn="ctr">
                        <a:buNone/>
                      </a:pPr>
                      <a:r>
                        <a:rPr lang="fr-FR" sz="1100" b="0" i="0" u="none" strike="noStrike" noProof="0">
                          <a:latin typeface="Calibri"/>
                        </a:rPr>
                        <a:t>± </a:t>
                      </a:r>
                      <a:r>
                        <a:rPr lang="fr-FR" sz="1100" noProof="0"/>
                        <a:t>0.10 </a:t>
                      </a:r>
                      <a:r>
                        <a:rPr lang="fr-FR" sz="1100" b="0" i="0" u="none" strike="noStrike" noProof="0">
                          <a:latin typeface="Calibri"/>
                        </a:rPr>
                        <a:t>Wm</a:t>
                      </a:r>
                      <a:r>
                        <a:rPr lang="fr-FR" sz="1100" b="0" i="0" u="none" strike="noStrike" baseline="30000" noProof="0">
                          <a:latin typeface="Calibri"/>
                        </a:rPr>
                        <a:t>-2</a:t>
                      </a:r>
                      <a:endParaRPr lang="fr-FR" sz="1100" baseline="30000" noProof="0"/>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lgn="ctr"/>
                      <a:r>
                        <a:rPr lang="fr-FR" sz="1100" noProof="0"/>
                        <a:t>-</a:t>
                      </a:r>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lgn="ctr"/>
                      <a:r>
                        <a:rPr lang="fr-FR" sz="1100" noProof="0"/>
                        <a:t>-</a:t>
                      </a:r>
                    </a:p>
                  </a:txBody>
                  <a:tcP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225956434"/>
                  </a:ext>
                </a:extLst>
              </a:tr>
            </a:tbl>
          </a:graphicData>
        </a:graphic>
      </p:graphicFrame>
    </p:spTree>
    <p:extLst>
      <p:ext uri="{BB962C8B-B14F-4D97-AF65-F5344CB8AC3E}">
        <p14:creationId xmlns:p14="http://schemas.microsoft.com/office/powerpoint/2010/main" val="3051639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TextBox 1">
            <a:extLst>
              <a:ext uri="{FF2B5EF4-FFF2-40B4-BE49-F238E27FC236}">
                <a16:creationId xmlns:a16="http://schemas.microsoft.com/office/drawing/2014/main" id="{D810E5D1-2B1F-4EF6-9D0D-BC160AD26F56}"/>
              </a:ext>
            </a:extLst>
          </p:cNvPr>
          <p:cNvSpPr txBox="1"/>
          <p:nvPr/>
        </p:nvSpPr>
        <p:spPr>
          <a:xfrm>
            <a:off x="124261" y="1133441"/>
            <a:ext cx="8972678" cy="1567032"/>
          </a:xfrm>
          <a:prstGeom prst="rect">
            <a:avLst/>
          </a:prstGeom>
          <a:noFill/>
        </p:spPr>
        <p:txBody>
          <a:bodyPr wrap="square" lIns="91440" tIns="45720" rIns="91440" bIns="45720" anchor="t">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fr-FR" sz="1400" b="1">
                <a:ea typeface="+mn-lt"/>
                <a:cs typeface="+mn-lt"/>
              </a:rPr>
              <a:t>Plusieurs méthodes pour quantifier le déséquilibre énergétique de la Terre :</a:t>
            </a:r>
            <a:endParaRPr lang="fr-FR" sz="1400">
              <a:ea typeface="+mn-lt"/>
              <a:cs typeface="+mn-lt"/>
            </a:endParaRPr>
          </a:p>
          <a:p>
            <a:pPr algn="just">
              <a:lnSpc>
                <a:spcPct val="150000"/>
              </a:lnSpc>
            </a:pPr>
            <a:r>
              <a:rPr lang="fr-FR" sz="1400">
                <a:ea typeface="+mn-lt"/>
                <a:cs typeface="+mn-lt"/>
              </a:rPr>
              <a:t>1. Modèles climatiques (représentation numérique du système climatique).</a:t>
            </a:r>
          </a:p>
          <a:p>
            <a:pPr algn="just">
              <a:lnSpc>
                <a:spcPct val="150000"/>
              </a:lnSpc>
            </a:pPr>
            <a:r>
              <a:rPr lang="fr-FR" sz="1400">
                <a:ea typeface="+mn-lt"/>
                <a:cs typeface="+mn-lt"/>
              </a:rPr>
              <a:t>2. Réanalyses de mesures (combinaisons de mesures d'instruments et modèles à haute résolution spatiale et temporelle).
3. Observations satellitaires au sommet de l'atmosphère (dynamique à haute fréquence temporelle).</a:t>
            </a:r>
            <a:endParaRPr lang="fr-FR">
              <a:ea typeface="Calibri"/>
              <a:cs typeface="Calibri"/>
            </a:endParaRPr>
          </a:p>
          <a:p>
            <a:pPr>
              <a:lnSpc>
                <a:spcPct val="150000"/>
              </a:lnSpc>
            </a:pPr>
            <a:r>
              <a:rPr lang="fr-FR" sz="1400">
                <a:ea typeface="+mn-lt"/>
                <a:cs typeface="+mn-lt"/>
              </a:rPr>
              <a:t>4. Observations in-situ dans les océans (93% de l’énergie stockée sur Terre), inertie élevée devant celle de l'atmosphère.</a:t>
            </a:r>
          </a:p>
        </p:txBody>
      </p:sp>
      <p:sp>
        <p:nvSpPr>
          <p:cNvPr id="5" name="Slide Number Placeholder 4">
            <a:extLst>
              <a:ext uri="{FF2B5EF4-FFF2-40B4-BE49-F238E27FC236}">
                <a16:creationId xmlns:a16="http://schemas.microsoft.com/office/drawing/2014/main" id="{20D06D25-CB11-4AB2-BCCD-B5721856D36E}"/>
              </a:ext>
            </a:extLst>
          </p:cNvPr>
          <p:cNvSpPr>
            <a:spLocks noGrp="1"/>
          </p:cNvSpPr>
          <p:nvPr>
            <p:ph type="sldNum" sz="quarter" idx="4"/>
          </p:nvPr>
        </p:nvSpPr>
        <p:spPr/>
        <p:txBody>
          <a:bodyPr/>
          <a:lstStyle/>
          <a:p>
            <a:fld id="{85992520-A7A6-457A-B94D-10F01609E0CA}" type="slidenum">
              <a:rPr lang="fr-FR" smtClean="0"/>
              <a:pPr/>
              <a:t>6</a:t>
            </a:fld>
            <a:endParaRPr lang="fr-FR"/>
          </a:p>
        </p:txBody>
      </p:sp>
      <p:pic>
        <p:nvPicPr>
          <p:cNvPr id="10" name="Picture 9" descr="CERES">
            <a:extLst>
              <a:ext uri="{FF2B5EF4-FFF2-40B4-BE49-F238E27FC236}">
                <a16:creationId xmlns:a16="http://schemas.microsoft.com/office/drawing/2014/main" id="{E09065DA-5B3A-1AC6-CECB-365051886C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0640" y="3037645"/>
            <a:ext cx="1191854" cy="119643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FEFEA904-9002-4E2A-EF79-6F5E5F6336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70525" y="3038067"/>
            <a:ext cx="1196764" cy="119504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Copernicus logo">
            <a:extLst>
              <a:ext uri="{FF2B5EF4-FFF2-40B4-BE49-F238E27FC236}">
                <a16:creationId xmlns:a16="http://schemas.microsoft.com/office/drawing/2014/main" id="{DA0D9796-484C-7198-665C-2FC7D4840D3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596" y="3047704"/>
            <a:ext cx="2752093" cy="117403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4" descr="A picture containing shape&#10;&#10;Description automatically generated">
            <a:extLst>
              <a:ext uri="{FF2B5EF4-FFF2-40B4-BE49-F238E27FC236}">
                <a16:creationId xmlns:a16="http://schemas.microsoft.com/office/drawing/2014/main" id="{40701961-9B1F-5935-6261-817079D2DA5C}"/>
              </a:ext>
            </a:extLst>
          </p:cNvPr>
          <p:cNvPicPr>
            <a:picLocks noChangeAspect="1"/>
          </p:cNvPicPr>
          <p:nvPr/>
        </p:nvPicPr>
        <p:blipFill>
          <a:blip r:embed="rId6"/>
          <a:stretch>
            <a:fillRect/>
          </a:stretch>
        </p:blipFill>
        <p:spPr>
          <a:xfrm>
            <a:off x="5267951" y="3037452"/>
            <a:ext cx="1189089" cy="1195234"/>
          </a:xfrm>
          <a:prstGeom prst="rect">
            <a:avLst/>
          </a:prstGeom>
        </p:spPr>
      </p:pic>
      <p:sp>
        <p:nvSpPr>
          <p:cNvPr id="2" name="TextBox 1">
            <a:extLst>
              <a:ext uri="{FF2B5EF4-FFF2-40B4-BE49-F238E27FC236}">
                <a16:creationId xmlns:a16="http://schemas.microsoft.com/office/drawing/2014/main" id="{8A66F4A1-7134-C706-E658-B3A5422CF4A7}"/>
              </a:ext>
            </a:extLst>
          </p:cNvPr>
          <p:cNvSpPr txBox="1"/>
          <p:nvPr/>
        </p:nvSpPr>
        <p:spPr>
          <a:xfrm>
            <a:off x="225280" y="4364774"/>
            <a:ext cx="8922038"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400"/>
              <a:t>=&gt; Ces méthodes apparaissent complémentaires et la combinaison de ces mesures permettrait une quantification adéquate de l’énergie accumulée et de ses variations spatiales et temporelles.
</a:t>
            </a:r>
            <a:endParaRPr lang="fr-FR" sz="1400">
              <a:cs typeface="Calibri"/>
            </a:endParaRPr>
          </a:p>
        </p:txBody>
      </p:sp>
      <p:sp>
        <p:nvSpPr>
          <p:cNvPr id="6" name="TextBox 5">
            <a:extLst>
              <a:ext uri="{FF2B5EF4-FFF2-40B4-BE49-F238E27FC236}">
                <a16:creationId xmlns:a16="http://schemas.microsoft.com/office/drawing/2014/main" id="{621290F7-DA9B-5C73-CF4C-A5B2E2A52101}"/>
              </a:ext>
            </a:extLst>
          </p:cNvPr>
          <p:cNvSpPr txBox="1"/>
          <p:nvPr/>
        </p:nvSpPr>
        <p:spPr>
          <a:xfrm>
            <a:off x="3675311" y="57150"/>
            <a:ext cx="530341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fr-FR" sz="2800"/>
              <a:t>L'étude du bilan radiatif Terrestre</a:t>
            </a:r>
            <a:endParaRPr lang="fr-FR" sz="2800">
              <a:cs typeface="Calibri"/>
            </a:endParaRPr>
          </a:p>
        </p:txBody>
      </p:sp>
    </p:spTree>
    <p:extLst>
      <p:ext uri="{BB962C8B-B14F-4D97-AF65-F5344CB8AC3E}">
        <p14:creationId xmlns:p14="http://schemas.microsoft.com/office/powerpoint/2010/main" val="12231536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34514D9-D705-48FA-8BFD-14ADA105C629}"/>
              </a:ext>
            </a:extLst>
          </p:cNvPr>
          <p:cNvSpPr txBox="1"/>
          <p:nvPr/>
        </p:nvSpPr>
        <p:spPr>
          <a:xfrm>
            <a:off x="4353491" y="57150"/>
            <a:ext cx="462523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fr-FR" sz="2800">
                <a:cs typeface="Calibri"/>
              </a:rPr>
              <a:t>Composantes du bilan radiatif</a:t>
            </a:r>
          </a:p>
        </p:txBody>
      </p:sp>
      <p:pic>
        <p:nvPicPr>
          <p:cNvPr id="2" name="Picture 21" descr="Chart, line chart&#10;&#10;Description automatically generated">
            <a:extLst>
              <a:ext uri="{FF2B5EF4-FFF2-40B4-BE49-F238E27FC236}">
                <a16:creationId xmlns:a16="http://schemas.microsoft.com/office/drawing/2014/main" id="{416696DF-89AA-44F2-B2DC-FE3EF4259E92}"/>
              </a:ext>
            </a:extLst>
          </p:cNvPr>
          <p:cNvPicPr>
            <a:picLocks noChangeAspect="1"/>
          </p:cNvPicPr>
          <p:nvPr/>
        </p:nvPicPr>
        <p:blipFill>
          <a:blip r:embed="rId3"/>
          <a:stretch>
            <a:fillRect/>
          </a:stretch>
        </p:blipFill>
        <p:spPr>
          <a:xfrm>
            <a:off x="815622" y="1709341"/>
            <a:ext cx="7646811" cy="1974334"/>
          </a:xfrm>
          <a:prstGeom prst="rect">
            <a:avLst/>
          </a:prstGeom>
        </p:spPr>
      </p:pic>
      <p:sp>
        <p:nvSpPr>
          <p:cNvPr id="5" name="Slide Number Placeholder 4">
            <a:extLst>
              <a:ext uri="{FF2B5EF4-FFF2-40B4-BE49-F238E27FC236}">
                <a16:creationId xmlns:a16="http://schemas.microsoft.com/office/drawing/2014/main" id="{20D06D25-CB11-4AB2-BCCD-B5721856D36E}"/>
              </a:ext>
            </a:extLst>
          </p:cNvPr>
          <p:cNvSpPr>
            <a:spLocks noGrp="1"/>
          </p:cNvSpPr>
          <p:nvPr>
            <p:ph type="sldNum" sz="quarter" idx="4"/>
          </p:nvPr>
        </p:nvSpPr>
        <p:spPr/>
        <p:txBody>
          <a:bodyPr/>
          <a:lstStyle/>
          <a:p>
            <a:fld id="{85992520-A7A6-457A-B94D-10F01609E0CA}" type="slidenum">
              <a:rPr lang="fr-FR" smtClean="0"/>
              <a:pPr/>
              <a:t>7</a:t>
            </a:fld>
            <a:endParaRPr lang="fr-FR"/>
          </a:p>
        </p:txBody>
      </p:sp>
      <p:sp>
        <p:nvSpPr>
          <p:cNvPr id="6" name="TextBox 5">
            <a:extLst>
              <a:ext uri="{FF2B5EF4-FFF2-40B4-BE49-F238E27FC236}">
                <a16:creationId xmlns:a16="http://schemas.microsoft.com/office/drawing/2014/main" id="{48B1577F-9000-9DF8-F729-24BD8B1C30B4}"/>
              </a:ext>
            </a:extLst>
          </p:cNvPr>
          <p:cNvSpPr txBox="1"/>
          <p:nvPr/>
        </p:nvSpPr>
        <p:spPr>
          <a:xfrm>
            <a:off x="198699" y="1128489"/>
            <a:ext cx="892203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400" b="1"/>
              <a:t>Réanalyses ERA5 et mesures par satellites :</a:t>
            </a:r>
            <a:r>
              <a:rPr lang="fr-FR" sz="1400"/>
              <a:t>
</a:t>
            </a:r>
            <a:endParaRPr lang="fr-FR" sz="1400">
              <a:ea typeface="Calibri"/>
              <a:cs typeface="Calibri"/>
            </a:endParaRPr>
          </a:p>
        </p:txBody>
      </p:sp>
      <p:sp>
        <p:nvSpPr>
          <p:cNvPr id="8" name="TextBox 7">
            <a:extLst>
              <a:ext uri="{FF2B5EF4-FFF2-40B4-BE49-F238E27FC236}">
                <a16:creationId xmlns:a16="http://schemas.microsoft.com/office/drawing/2014/main" id="{91C4196F-CD77-2FF1-B0AC-655020941E0F}"/>
              </a:ext>
            </a:extLst>
          </p:cNvPr>
          <p:cNvSpPr txBox="1"/>
          <p:nvPr/>
        </p:nvSpPr>
        <p:spPr>
          <a:xfrm>
            <a:off x="1235" y="4904758"/>
            <a:ext cx="954695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200">
                <a:latin typeface="Calibri Light"/>
                <a:cs typeface="Segoe UI"/>
              </a:rPr>
              <a:t>Ref OHC : </a:t>
            </a:r>
            <a:r>
              <a:rPr lang="fr-FR" sz="1200">
                <a:latin typeface="Calibri Light"/>
                <a:ea typeface="+mn-lt"/>
                <a:cs typeface="+mn-lt"/>
              </a:rPr>
              <a:t>Meyssignac et al., 2019</a:t>
            </a:r>
            <a:r>
              <a:rPr lang="fr-FR" sz="1200">
                <a:latin typeface="Calibri Light"/>
                <a:cs typeface="Calibri"/>
              </a:rPr>
              <a:t>; </a:t>
            </a:r>
            <a:r>
              <a:rPr lang="fr-FR" sz="1200">
                <a:latin typeface="Calibri Light"/>
                <a:cs typeface="Segoe UI"/>
              </a:rPr>
              <a:t>Cheng L. and J. Zhu 2016 - Ref HIRS: Hai-Tien et al., 2007 - Ref EBAF: Loeb et al., 2018 – Meftah et al., 2021  ​</a:t>
            </a:r>
          </a:p>
          <a:p>
            <a:r>
              <a:rPr lang="fr-FR" sz="1200">
                <a:latin typeface="Calibri Light"/>
                <a:cs typeface="Segoe UI"/>
              </a:rPr>
              <a:t>​</a:t>
            </a:r>
          </a:p>
          <a:p>
            <a:r>
              <a:rPr lang="fr-FR" sz="1200">
                <a:latin typeface="Calibri Light"/>
                <a:cs typeface="Segoe UI"/>
              </a:rPr>
              <a:t>​</a:t>
            </a:r>
          </a:p>
        </p:txBody>
      </p:sp>
    </p:spTree>
    <p:extLst>
      <p:ext uri="{BB962C8B-B14F-4D97-AF65-F5344CB8AC3E}">
        <p14:creationId xmlns:p14="http://schemas.microsoft.com/office/powerpoint/2010/main" val="11143784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20">
            <a:extLst>
              <a:ext uri="{FF2B5EF4-FFF2-40B4-BE49-F238E27FC236}">
                <a16:creationId xmlns:a16="http://schemas.microsoft.com/office/drawing/2014/main" id="{72FC8476-4B4F-C0B6-FCA9-1FE7F4C97812}"/>
              </a:ext>
            </a:extLst>
          </p:cNvPr>
          <p:cNvPicPr>
            <a:picLocks noGrp="1"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7978" t="1791" r="6811"/>
          <a:stretch/>
        </p:blipFill>
        <p:spPr>
          <a:xfrm>
            <a:off x="-1254" y="1654680"/>
            <a:ext cx="3803583" cy="2197911"/>
          </a:xfrm>
          <a:prstGeom prst="rect">
            <a:avLst/>
          </a:prstGeom>
        </p:spPr>
      </p:pic>
      <p:sp>
        <p:nvSpPr>
          <p:cNvPr id="3" name="TextBox 2">
            <a:extLst>
              <a:ext uri="{FF2B5EF4-FFF2-40B4-BE49-F238E27FC236}">
                <a16:creationId xmlns:a16="http://schemas.microsoft.com/office/drawing/2014/main" id="{A34514D9-D705-48FA-8BFD-14ADA105C629}"/>
              </a:ext>
            </a:extLst>
          </p:cNvPr>
          <p:cNvSpPr txBox="1"/>
          <p:nvPr/>
        </p:nvSpPr>
        <p:spPr>
          <a:xfrm>
            <a:off x="5100251" y="57150"/>
            <a:ext cx="387847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fr-FR" sz="2800"/>
              <a:t>Accumulation d'énergie</a:t>
            </a:r>
            <a:endParaRPr lang="fr-FR" sz="2800" err="1">
              <a:cs typeface="Calibri"/>
            </a:endParaRPr>
          </a:p>
        </p:txBody>
      </p:sp>
      <p:sp>
        <p:nvSpPr>
          <p:cNvPr id="22" name="TextBox 21">
            <a:extLst>
              <a:ext uri="{FF2B5EF4-FFF2-40B4-BE49-F238E27FC236}">
                <a16:creationId xmlns:a16="http://schemas.microsoft.com/office/drawing/2014/main" id="{F69FDD86-7F14-41BD-ADD0-443953BE2551}"/>
              </a:ext>
            </a:extLst>
          </p:cNvPr>
          <p:cNvSpPr txBox="1"/>
          <p:nvPr/>
        </p:nvSpPr>
        <p:spPr>
          <a:xfrm>
            <a:off x="1235" y="4904758"/>
            <a:ext cx="954695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200">
                <a:latin typeface="Calibri Light"/>
                <a:cs typeface="Segoe UI"/>
              </a:rPr>
              <a:t>Ref OHC : </a:t>
            </a:r>
            <a:r>
              <a:rPr lang="fr-FR" sz="1200">
                <a:latin typeface="Calibri Light"/>
                <a:ea typeface="+mn-lt"/>
                <a:cs typeface="+mn-lt"/>
              </a:rPr>
              <a:t>Meyssignac et al., 2019</a:t>
            </a:r>
            <a:r>
              <a:rPr lang="fr-FR" sz="1200">
                <a:latin typeface="Calibri Light"/>
                <a:cs typeface="Calibri"/>
              </a:rPr>
              <a:t>; </a:t>
            </a:r>
            <a:r>
              <a:rPr lang="fr-FR" sz="1200">
                <a:latin typeface="Calibri Light"/>
                <a:cs typeface="Segoe UI"/>
              </a:rPr>
              <a:t>Cheng L. and J. Zhu 2016 - Ref HIRS: Hai-Tien et al., 2007 - Ref EBAF: Loeb et al., 2018 – Meftah et al., 2021  ​</a:t>
            </a:r>
          </a:p>
          <a:p>
            <a:r>
              <a:rPr lang="fr-FR" sz="1200">
                <a:latin typeface="Calibri Light"/>
                <a:cs typeface="Segoe UI"/>
              </a:rPr>
              <a:t>​</a:t>
            </a:r>
          </a:p>
          <a:p>
            <a:r>
              <a:rPr lang="fr-FR" sz="1200">
                <a:latin typeface="Calibri Light"/>
                <a:cs typeface="Segoe UI"/>
              </a:rPr>
              <a:t>​</a:t>
            </a:r>
          </a:p>
        </p:txBody>
      </p:sp>
      <p:sp>
        <p:nvSpPr>
          <p:cNvPr id="8" name="Rectangle 7">
            <a:extLst>
              <a:ext uri="{FF2B5EF4-FFF2-40B4-BE49-F238E27FC236}">
                <a16:creationId xmlns:a16="http://schemas.microsoft.com/office/drawing/2014/main" id="{BBCC0A34-F050-9DEA-0BCF-9E88A9EAC892}"/>
              </a:ext>
            </a:extLst>
          </p:cNvPr>
          <p:cNvSpPr/>
          <p:nvPr/>
        </p:nvSpPr>
        <p:spPr>
          <a:xfrm>
            <a:off x="3805770" y="1685133"/>
            <a:ext cx="5219973" cy="2031325"/>
          </a:xfrm>
          <a:prstGeom prst="rect">
            <a:avLst/>
          </a:prstGeom>
        </p:spPr>
        <p:txBody>
          <a:bodyPr wrap="square" lIns="91440" tIns="45720" rIns="91440" bIns="45720" anchor="t">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Wingdings" panose="05000000000000000000" pitchFamily="2" charset="2"/>
              <a:buChar char="§"/>
            </a:pPr>
            <a:r>
              <a:rPr lang="fr-FR" sz="1400"/>
              <a:t>Les variations à court terme ne sont pas suivies par la mesure de l'accumulation d'énergie dans les océans.</a:t>
            </a:r>
          </a:p>
          <a:p>
            <a:pPr marL="285750" indent="-285750">
              <a:buFont typeface="Wingdings" panose="05000000000000000000" pitchFamily="2" charset="2"/>
              <a:buChar char="§"/>
            </a:pPr>
            <a:r>
              <a:rPr lang="fr-FR" sz="1400"/>
              <a:t>Les mesures au sommet de l'atmosphère permettent de prendre en compte des phénomènes court termes tels que ENSO/QBO/Éruption volcanique.</a:t>
            </a:r>
            <a:endParaRPr lang="fr-FR" sz="1400">
              <a:ea typeface="Calibri"/>
              <a:cs typeface="Calibri"/>
            </a:endParaRPr>
          </a:p>
          <a:p>
            <a:pPr marL="285750" indent="-285750">
              <a:buFont typeface="Wingdings" panose="05000000000000000000" pitchFamily="2" charset="2"/>
              <a:buChar char="§"/>
            </a:pPr>
            <a:r>
              <a:rPr lang="fr-FR" sz="1400">
                <a:ea typeface="+mn-lt"/>
                <a:cs typeface="+mn-lt"/>
              </a:rPr>
              <a:t>Les tendances à long terme sont néanmoins ici similaires grâce aux étalonnages inter-instruments.</a:t>
            </a:r>
          </a:p>
          <a:p>
            <a:pPr marL="285750" indent="-285750">
              <a:buFont typeface="Wingdings" panose="05000000000000000000" pitchFamily="2" charset="2"/>
              <a:buChar char="§"/>
            </a:pPr>
            <a:r>
              <a:rPr lang="fr-FR" sz="1400">
                <a:ea typeface="+mn-lt"/>
                <a:cs typeface="+mn-lt"/>
              </a:rPr>
              <a:t>Les réanalyses ERA5 sont basées par définition sur de nombreux instruments.</a:t>
            </a:r>
            <a:endParaRPr lang="fr-FR" sz="1400">
              <a:ea typeface="Calibri"/>
              <a:cs typeface="Calibri"/>
            </a:endParaRPr>
          </a:p>
        </p:txBody>
      </p:sp>
      <p:sp>
        <p:nvSpPr>
          <p:cNvPr id="9" name="Rectangle 8">
            <a:extLst>
              <a:ext uri="{FF2B5EF4-FFF2-40B4-BE49-F238E27FC236}">
                <a16:creationId xmlns:a16="http://schemas.microsoft.com/office/drawing/2014/main" id="{74245405-9B94-D742-4B30-0C89F13078F0}"/>
              </a:ext>
            </a:extLst>
          </p:cNvPr>
          <p:cNvSpPr/>
          <p:nvPr/>
        </p:nvSpPr>
        <p:spPr>
          <a:xfrm>
            <a:off x="502606" y="1562697"/>
            <a:ext cx="2881509" cy="1841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fr-FR" sz="1400" b="1">
                <a:solidFill>
                  <a:schemeClr val="tx1"/>
                </a:solidFill>
              </a:rPr>
              <a:t>Accumulation d'énergie</a:t>
            </a:r>
            <a:endParaRPr lang="fr-FR" sz="1400" b="1">
              <a:solidFill>
                <a:schemeClr val="tx1"/>
              </a:solidFill>
              <a:cs typeface="Calibri"/>
            </a:endParaRPr>
          </a:p>
        </p:txBody>
      </p:sp>
      <p:sp>
        <p:nvSpPr>
          <p:cNvPr id="4" name="Slide Number Placeholder 3">
            <a:extLst>
              <a:ext uri="{FF2B5EF4-FFF2-40B4-BE49-F238E27FC236}">
                <a16:creationId xmlns:a16="http://schemas.microsoft.com/office/drawing/2014/main" id="{642093BD-0386-46D0-A9F7-05B0F34014AD}"/>
              </a:ext>
            </a:extLst>
          </p:cNvPr>
          <p:cNvSpPr>
            <a:spLocks noGrp="1"/>
          </p:cNvSpPr>
          <p:nvPr>
            <p:ph type="sldNum" sz="quarter" idx="4"/>
          </p:nvPr>
        </p:nvSpPr>
        <p:spPr/>
        <p:txBody>
          <a:bodyPr/>
          <a:lstStyle/>
          <a:p>
            <a:fld id="{85992520-A7A6-457A-B94D-10F01609E0CA}" type="slidenum">
              <a:rPr lang="fr-FR" smtClean="0"/>
              <a:pPr/>
              <a:t>8</a:t>
            </a:fld>
            <a:endParaRPr lang="fr-FR"/>
          </a:p>
        </p:txBody>
      </p:sp>
      <p:sp>
        <p:nvSpPr>
          <p:cNvPr id="2" name="TextBox 1">
            <a:extLst>
              <a:ext uri="{FF2B5EF4-FFF2-40B4-BE49-F238E27FC236}">
                <a16:creationId xmlns:a16="http://schemas.microsoft.com/office/drawing/2014/main" id="{864D3240-48C8-A64B-57E5-7FB66E72F235}"/>
              </a:ext>
            </a:extLst>
          </p:cNvPr>
          <p:cNvSpPr txBox="1"/>
          <p:nvPr/>
        </p:nvSpPr>
        <p:spPr>
          <a:xfrm>
            <a:off x="198699" y="1128489"/>
            <a:ext cx="892203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400" b="1"/>
              <a:t>Observations in-situ dans les océans, réanalyses ERA5 et mesures par satellites :</a:t>
            </a:r>
            <a:r>
              <a:rPr lang="fr-FR" sz="1400"/>
              <a:t>
</a:t>
            </a:r>
            <a:endParaRPr lang="fr-FR" sz="1400">
              <a:ea typeface="Calibri"/>
              <a:cs typeface="Calibri"/>
            </a:endParaRPr>
          </a:p>
        </p:txBody>
      </p:sp>
    </p:spTree>
    <p:extLst>
      <p:ext uri="{BB962C8B-B14F-4D97-AF65-F5344CB8AC3E}">
        <p14:creationId xmlns:p14="http://schemas.microsoft.com/office/powerpoint/2010/main" val="13657858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TextBox 1">
            <a:extLst>
              <a:ext uri="{FF2B5EF4-FFF2-40B4-BE49-F238E27FC236}">
                <a16:creationId xmlns:a16="http://schemas.microsoft.com/office/drawing/2014/main" id="{D810E5D1-2B1F-4EF6-9D0D-BC160AD26F56}"/>
              </a:ext>
            </a:extLst>
          </p:cNvPr>
          <p:cNvSpPr txBox="1"/>
          <p:nvPr/>
        </p:nvSpPr>
        <p:spPr>
          <a:xfrm>
            <a:off x="57026" y="1046034"/>
            <a:ext cx="8972678" cy="1169551"/>
          </a:xfrm>
          <a:prstGeom prst="rect">
            <a:avLst/>
          </a:prstGeom>
          <a:noFill/>
        </p:spPr>
        <p:txBody>
          <a:bodyPr wrap="square" lIns="91440" tIns="45720" rIns="91440" bIns="45720" anchor="t">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b="1" dirty="0"/>
              <a:t>Mesures à partir d’observations satellitaires :</a:t>
            </a:r>
            <a:endParaRPr lang="fr-FR" dirty="0">
              <a:cs typeface="Calibri"/>
            </a:endParaRPr>
          </a:p>
          <a:p>
            <a:r>
              <a:rPr lang="fr-FR" sz="1400" dirty="0">
                <a:cs typeface="Calibri"/>
              </a:rPr>
              <a:t>Du fait de son orbite </a:t>
            </a:r>
            <a:r>
              <a:rPr lang="fr-FR" sz="1400" dirty="0">
                <a:ea typeface="+mn-lt"/>
                <a:cs typeface="+mn-lt"/>
              </a:rPr>
              <a:t>basse héliosynchrone (LEO)</a:t>
            </a:r>
            <a:r>
              <a:rPr lang="fr-FR" sz="1400" dirty="0">
                <a:cs typeface="Calibri"/>
              </a:rPr>
              <a:t> n'observe qu'</a:t>
            </a:r>
            <a:r>
              <a:rPr lang="fr-FR" sz="1400" dirty="0">
                <a:solidFill>
                  <a:srgbClr val="0070C0"/>
                </a:solidFill>
                <a:cs typeface="Calibri"/>
              </a:rPr>
              <a:t>une seule heure locale</a:t>
            </a:r>
            <a:r>
              <a:rPr lang="fr-FR" sz="1400" dirty="0">
                <a:cs typeface="Calibri"/>
              </a:rPr>
              <a:t> et ne peut donc pas mesurer un rayonnement Terrestre global sur toute la surface du globe. Grâce à une </a:t>
            </a:r>
            <a:r>
              <a:rPr lang="fr-FR" sz="1400" dirty="0">
                <a:solidFill>
                  <a:srgbClr val="0070C0"/>
                </a:solidFill>
                <a:cs typeface="Calibri"/>
              </a:rPr>
              <a:t>constellation de </a:t>
            </a:r>
            <a:r>
              <a:rPr lang="fr-FR" sz="1400" dirty="0" err="1">
                <a:solidFill>
                  <a:srgbClr val="0070C0"/>
                </a:solidFill>
                <a:cs typeface="Calibri"/>
              </a:rPr>
              <a:t>Cubesats</a:t>
            </a:r>
            <a:r>
              <a:rPr lang="fr-FR" sz="1400" dirty="0">
                <a:cs typeface="Calibri"/>
              </a:rPr>
              <a:t>, on améliore la résolution spatio-temporelle et impliquer une meilleure représentation des phénomènes.
</a:t>
            </a:r>
            <a:endParaRPr lang="fr-FR" sz="1400" dirty="0">
              <a:ea typeface="Calibri"/>
              <a:cs typeface="Calibri"/>
            </a:endParaRPr>
          </a:p>
        </p:txBody>
      </p:sp>
      <p:sp>
        <p:nvSpPr>
          <p:cNvPr id="3" name="TextBox 2">
            <a:extLst>
              <a:ext uri="{FF2B5EF4-FFF2-40B4-BE49-F238E27FC236}">
                <a16:creationId xmlns:a16="http://schemas.microsoft.com/office/drawing/2014/main" id="{A34514D9-D705-48FA-8BFD-14ADA105C629}"/>
              </a:ext>
            </a:extLst>
          </p:cNvPr>
          <p:cNvSpPr txBox="1"/>
          <p:nvPr/>
        </p:nvSpPr>
        <p:spPr>
          <a:xfrm>
            <a:off x="5100251" y="57150"/>
            <a:ext cx="387847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fr-FR" sz="2800"/>
              <a:t>Mesures par satellite</a:t>
            </a:r>
            <a:endParaRPr lang="fr-FR" sz="2800">
              <a:cs typeface="Calibri"/>
            </a:endParaRPr>
          </a:p>
        </p:txBody>
      </p:sp>
      <p:sp>
        <p:nvSpPr>
          <p:cNvPr id="2" name="Slide Number Placeholder 1">
            <a:extLst>
              <a:ext uri="{FF2B5EF4-FFF2-40B4-BE49-F238E27FC236}">
                <a16:creationId xmlns:a16="http://schemas.microsoft.com/office/drawing/2014/main" id="{9F00C388-D542-4890-B428-A9F86875F51D}"/>
              </a:ext>
            </a:extLst>
          </p:cNvPr>
          <p:cNvSpPr>
            <a:spLocks noGrp="1"/>
          </p:cNvSpPr>
          <p:nvPr>
            <p:ph type="sldNum" sz="quarter" idx="4"/>
          </p:nvPr>
        </p:nvSpPr>
        <p:spPr/>
        <p:txBody>
          <a:bodyPr/>
          <a:lstStyle/>
          <a:p>
            <a:fld id="{85992520-A7A6-457A-B94D-10F01609E0CA}" type="slidenum">
              <a:rPr lang="fr-FR" smtClean="0"/>
              <a:pPr/>
              <a:t>9</a:t>
            </a:fld>
            <a:endParaRPr lang="fr-FR"/>
          </a:p>
        </p:txBody>
      </p:sp>
      <p:pic>
        <p:nvPicPr>
          <p:cNvPr id="6" name="Picture 6" descr="Chart, line chart&#10;&#10;Description automatically generated">
            <a:extLst>
              <a:ext uri="{FF2B5EF4-FFF2-40B4-BE49-F238E27FC236}">
                <a16:creationId xmlns:a16="http://schemas.microsoft.com/office/drawing/2014/main" id="{C267C384-BCF2-659B-6959-BAFB3563562E}"/>
              </a:ext>
            </a:extLst>
          </p:cNvPr>
          <p:cNvPicPr>
            <a:picLocks noChangeAspect="1"/>
          </p:cNvPicPr>
          <p:nvPr/>
        </p:nvPicPr>
        <p:blipFill>
          <a:blip r:embed="rId3"/>
          <a:stretch>
            <a:fillRect/>
          </a:stretch>
        </p:blipFill>
        <p:spPr>
          <a:xfrm>
            <a:off x="2561303" y="2139612"/>
            <a:ext cx="4021394" cy="2836871"/>
          </a:xfrm>
          <a:prstGeom prst="rect">
            <a:avLst/>
          </a:prstGeom>
        </p:spPr>
      </p:pic>
      <p:sp>
        <p:nvSpPr>
          <p:cNvPr id="7" name="TextBox 6">
            <a:extLst>
              <a:ext uri="{FF2B5EF4-FFF2-40B4-BE49-F238E27FC236}">
                <a16:creationId xmlns:a16="http://schemas.microsoft.com/office/drawing/2014/main" id="{9CDAF47B-E398-B119-5303-FD6AAC86484D}"/>
              </a:ext>
            </a:extLst>
          </p:cNvPr>
          <p:cNvSpPr txBox="1"/>
          <p:nvPr/>
        </p:nvSpPr>
        <p:spPr>
          <a:xfrm>
            <a:off x="3817380" y="4941629"/>
            <a:ext cx="150908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200">
                <a:latin typeface="Calibri Light"/>
                <a:cs typeface="Segoe UI"/>
              </a:rPr>
              <a:t>Finance et al., 2022</a:t>
            </a:r>
            <a:endParaRPr lang="en-US"/>
          </a:p>
          <a:p>
            <a:r>
              <a:rPr lang="fr-FR" sz="1200">
                <a:latin typeface="Calibri Light"/>
                <a:cs typeface="Segoe UI"/>
              </a:rPr>
              <a:t>​</a:t>
            </a:r>
          </a:p>
        </p:txBody>
      </p:sp>
      <p:sp>
        <p:nvSpPr>
          <p:cNvPr id="9" name="TextBox 8">
            <a:extLst>
              <a:ext uri="{FF2B5EF4-FFF2-40B4-BE49-F238E27FC236}">
                <a16:creationId xmlns:a16="http://schemas.microsoft.com/office/drawing/2014/main" id="{2808ACF4-243F-25C4-9F3B-8BA93283C9F0}"/>
              </a:ext>
            </a:extLst>
          </p:cNvPr>
          <p:cNvSpPr txBox="1"/>
          <p:nvPr/>
        </p:nvSpPr>
        <p:spPr>
          <a:xfrm>
            <a:off x="2739513" y="1876118"/>
            <a:ext cx="402139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a:t>Flux observés (réanalyses et simulation)</a:t>
            </a:r>
            <a:endParaRPr lang="fr-FR">
              <a:cs typeface="Calibri"/>
            </a:endParaRPr>
          </a:p>
        </p:txBody>
      </p:sp>
    </p:spTree>
    <p:extLst>
      <p:ext uri="{BB962C8B-B14F-4D97-AF65-F5344CB8AC3E}">
        <p14:creationId xmlns:p14="http://schemas.microsoft.com/office/powerpoint/2010/main" val="414173287"/>
      </p:ext>
    </p:extLst>
  </p:cSld>
  <p:clrMapOvr>
    <a:masterClrMapping/>
  </p:clrMapOvr>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lides claires">
  <a:themeElements>
    <a:clrScheme name="LATMOS">
      <a:dk1>
        <a:srgbClr val="000000"/>
      </a:dk1>
      <a:lt1>
        <a:sysClr val="window" lastClr="FFFFFF"/>
      </a:lt1>
      <a:dk2>
        <a:srgbClr val="003761"/>
      </a:dk2>
      <a:lt2>
        <a:srgbClr val="E6ECF4"/>
      </a:lt2>
      <a:accent1>
        <a:srgbClr val="0069B4"/>
      </a:accent1>
      <a:accent2>
        <a:srgbClr val="E6332A"/>
      </a:accent2>
      <a:accent3>
        <a:srgbClr val="AAB2BF"/>
      </a:accent3>
      <a:accent4>
        <a:srgbClr val="F07E26"/>
      </a:accent4>
      <a:accent5>
        <a:srgbClr val="00528C"/>
      </a:accent5>
      <a:accent6>
        <a:srgbClr val="76B82A"/>
      </a:accent6>
      <a:hlink>
        <a:srgbClr val="0094CD"/>
      </a:hlink>
      <a:folHlink>
        <a:srgbClr val="5FC4E1"/>
      </a:folHlink>
    </a:clrScheme>
    <a:fontScheme name="Personnalisé 1">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17AF64FC-8AA8-4585-9CEB-DA495711F8A2}" vid="{4F1E13F9-25EC-4C41-88DC-3D15B7ED5CDD}"/>
    </a:ext>
  </a:extLst>
</a:theme>
</file>

<file path=ppt/theme/theme3.xml><?xml version="1.0" encoding="utf-8"?>
<a:theme xmlns:a="http://schemas.openxmlformats.org/drawingml/2006/main" name="Slides claires">
  <a:themeElements>
    <a:clrScheme name="LATMOS">
      <a:dk1>
        <a:srgbClr val="000000"/>
      </a:dk1>
      <a:lt1>
        <a:sysClr val="window" lastClr="FFFFFF"/>
      </a:lt1>
      <a:dk2>
        <a:srgbClr val="003761"/>
      </a:dk2>
      <a:lt2>
        <a:srgbClr val="E6ECF4"/>
      </a:lt2>
      <a:accent1>
        <a:srgbClr val="0069B4"/>
      </a:accent1>
      <a:accent2>
        <a:srgbClr val="E6332A"/>
      </a:accent2>
      <a:accent3>
        <a:srgbClr val="AAB2BF"/>
      </a:accent3>
      <a:accent4>
        <a:srgbClr val="F07E26"/>
      </a:accent4>
      <a:accent5>
        <a:srgbClr val="00528C"/>
      </a:accent5>
      <a:accent6>
        <a:srgbClr val="76B82A"/>
      </a:accent6>
      <a:hlink>
        <a:srgbClr val="0094CD"/>
      </a:hlink>
      <a:folHlink>
        <a:srgbClr val="5FC4E1"/>
      </a:folHlink>
    </a:clrScheme>
    <a:fontScheme name="Personnalisé 1">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17AF64FC-8AA8-4585-9CEB-DA495711F8A2}" vid="{4F1E13F9-25EC-4C41-88DC-3D15B7ED5CDD}"/>
    </a:ext>
  </a:extLst>
</a:theme>
</file>

<file path=ppt/theme/theme4.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883DEDC882FB74AA8F082C4F08AAC51" ma:contentTypeVersion="7" ma:contentTypeDescription="Crée un document." ma:contentTypeScope="" ma:versionID="37be20dec77e73f9f2cce6bbb15a0d1c">
  <xsd:schema xmlns:xsd="http://www.w3.org/2001/XMLSchema" xmlns:xs="http://www.w3.org/2001/XMLSchema" xmlns:p="http://schemas.microsoft.com/office/2006/metadata/properties" xmlns:ns3="c7ee2326-6088-47ee-a1ae-35f7ef78e713" xmlns:ns4="8e8928d7-4286-44fc-9df6-aa4221a749bc" targetNamespace="http://schemas.microsoft.com/office/2006/metadata/properties" ma:root="true" ma:fieldsID="90b057160169a6ca3edee6f16c1540d0" ns3:_="" ns4:_="">
    <xsd:import namespace="c7ee2326-6088-47ee-a1ae-35f7ef78e713"/>
    <xsd:import namespace="8e8928d7-4286-44fc-9df6-aa4221a749bc"/>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7ee2326-6088-47ee-a1ae-35f7ef78e71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e8928d7-4286-44fc-9df6-aa4221a749bc" elementFormDefault="qualified">
    <xsd:import namespace="http://schemas.microsoft.com/office/2006/documentManagement/types"/>
    <xsd:import namespace="http://schemas.microsoft.com/office/infopath/2007/PartnerControls"/>
    <xsd:element name="SharedWithUsers" ma:index="12"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Partagé avec détails" ma:internalName="SharedWithDetails" ma:readOnly="true">
      <xsd:simpleType>
        <xsd:restriction base="dms:Note">
          <xsd:maxLength value="255"/>
        </xsd:restriction>
      </xsd:simpleType>
    </xsd:element>
    <xsd:element name="SharingHintHash" ma:index="14" nillable="true" ma:displayName="Partage du hachage d’indicateur"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0A4EE37-25E5-416F-9B5A-285D49DE2459}">
  <ds:schemaRefs>
    <ds:schemaRef ds:uri="8e8928d7-4286-44fc-9df6-aa4221a749bc"/>
    <ds:schemaRef ds:uri="c7ee2326-6088-47ee-a1ae-35f7ef78e71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C1990CA-B8E5-4C3D-B544-0F701D2E7144}">
  <ds:schemaRefs>
    <ds:schemaRef ds:uri="http://schemas.microsoft.com/sharepoint/v3/contenttype/forms"/>
  </ds:schemaRefs>
</ds:datastoreItem>
</file>

<file path=customXml/itemProps3.xml><?xml version="1.0" encoding="utf-8"?>
<ds:datastoreItem xmlns:ds="http://schemas.openxmlformats.org/officeDocument/2006/customXml" ds:itemID="{F9231E3D-492D-4E18-AAC6-ED19FDF0867E}">
  <ds:schemaRefs>
    <ds:schemaRef ds:uri="http://purl.org/dc/elements/1.1/"/>
    <ds:schemaRef ds:uri="http://schemas.openxmlformats.org/package/2006/metadata/core-properties"/>
    <ds:schemaRef ds:uri="http://purl.org/dc/terms/"/>
    <ds:schemaRef ds:uri="8e8928d7-4286-44fc-9df6-aa4221a749bc"/>
    <ds:schemaRef ds:uri="http://schemas.microsoft.com/office/2006/documentManagement/types"/>
    <ds:schemaRef ds:uri="http://schemas.microsoft.com/office/2006/metadata/properties"/>
    <ds:schemaRef ds:uri="http://purl.org/dc/dcmitype/"/>
    <ds:schemaRef ds:uri="http://www.w3.org/XML/1998/namespace"/>
    <ds:schemaRef ds:uri="http://schemas.microsoft.com/office/infopath/2007/PartnerControls"/>
    <ds:schemaRef ds:uri="c7ee2326-6088-47ee-a1ae-35f7ef78e713"/>
  </ds:schemaRefs>
</ds:datastoreItem>
</file>

<file path=docProps/app.xml><?xml version="1.0" encoding="utf-8"?>
<Properties xmlns="http://schemas.openxmlformats.org/officeDocument/2006/extended-properties" xmlns:vt="http://schemas.openxmlformats.org/officeDocument/2006/docPropsVTypes">
  <TotalTime>1</TotalTime>
  <Words>3836</Words>
  <Application>Microsoft Office PowerPoint</Application>
  <PresentationFormat>On-screen Show (16:9)</PresentationFormat>
  <Paragraphs>279</Paragraphs>
  <Slides>30</Slides>
  <Notes>14</Notes>
  <HiddenSlides>0</HiddenSlides>
  <MMClips>3</MMClips>
  <ScaleCrop>false</ScaleCrop>
  <HeadingPairs>
    <vt:vector size="8" baseType="variant">
      <vt:variant>
        <vt:lpstr>Fonts Used</vt:lpstr>
      </vt:variant>
      <vt:variant>
        <vt:i4>6</vt:i4>
      </vt:variant>
      <vt:variant>
        <vt:lpstr>Theme</vt:lpstr>
      </vt:variant>
      <vt:variant>
        <vt:i4>4</vt:i4>
      </vt:variant>
      <vt:variant>
        <vt:lpstr>Embedded OLE Servers</vt:lpstr>
      </vt:variant>
      <vt:variant>
        <vt:i4>1</vt:i4>
      </vt:variant>
      <vt:variant>
        <vt:lpstr>Slide Titles</vt:lpstr>
      </vt:variant>
      <vt:variant>
        <vt:i4>30</vt:i4>
      </vt:variant>
    </vt:vector>
  </HeadingPairs>
  <TitlesOfParts>
    <vt:vector size="41" baseType="lpstr">
      <vt:lpstr>Arial</vt:lpstr>
      <vt:lpstr>Calibri</vt:lpstr>
      <vt:lpstr>Calibri Light</vt:lpstr>
      <vt:lpstr>Cambria Math</vt:lpstr>
      <vt:lpstr>Times New Roman</vt:lpstr>
      <vt:lpstr>Wingdings</vt:lpstr>
      <vt:lpstr>Thème Office</vt:lpstr>
      <vt:lpstr>Slides claires</vt:lpstr>
      <vt:lpstr>Slides claires</vt:lpstr>
      <vt:lpstr>Thème Office</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Problématique de la détermination d’attitude</vt:lpstr>
      <vt:lpstr>Problématique de la détermination d’attitude</vt:lpstr>
      <vt:lpstr>Problématique de la détermination d’attitude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CNRS</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subject>CDR --- slides</dc:subject>
  <dc:creator>Adrien Finance</dc:creator>
  <cp:keywords/>
  <dc:description/>
  <cp:lastModifiedBy>Adrien Finance</cp:lastModifiedBy>
  <cp:revision>103</cp:revision>
  <cp:lastPrinted>2019-10-13T10:28:02Z</cp:lastPrinted>
  <dcterms:created xsi:type="dcterms:W3CDTF">2019-01-21T12:37:19Z</dcterms:created>
  <dcterms:modified xsi:type="dcterms:W3CDTF">2022-05-19T06:53:18Z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0x010100E883DEDC882FB74AA8F082C4F08AAC51</vt:lpwstr>
  </property>
</Properties>
</file>