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01" r:id="rId3"/>
    <p:sldId id="302" r:id="rId4"/>
    <p:sldId id="305" r:id="rId5"/>
    <p:sldId id="303" r:id="rId6"/>
    <p:sldId id="359" r:id="rId7"/>
    <p:sldId id="361" r:id="rId8"/>
    <p:sldId id="379" r:id="rId9"/>
    <p:sldId id="380" r:id="rId10"/>
    <p:sldId id="360" r:id="rId11"/>
    <p:sldId id="260" r:id="rId12"/>
    <p:sldId id="310" r:id="rId13"/>
    <p:sldId id="312" r:id="rId14"/>
    <p:sldId id="270" r:id="rId15"/>
    <p:sldId id="315" r:id="rId16"/>
    <p:sldId id="317" r:id="rId17"/>
    <p:sldId id="362" r:id="rId18"/>
    <p:sldId id="319" r:id="rId19"/>
    <p:sldId id="321" r:id="rId20"/>
    <p:sldId id="261" r:id="rId21"/>
    <p:sldId id="365" r:id="rId22"/>
    <p:sldId id="366" r:id="rId23"/>
    <p:sldId id="363" r:id="rId24"/>
    <p:sldId id="367" r:id="rId25"/>
    <p:sldId id="368" r:id="rId26"/>
    <p:sldId id="369" r:id="rId27"/>
    <p:sldId id="342" r:id="rId28"/>
    <p:sldId id="343" r:id="rId29"/>
    <p:sldId id="370" r:id="rId30"/>
    <p:sldId id="371" r:id="rId31"/>
    <p:sldId id="357" r:id="rId32"/>
    <p:sldId id="372" r:id="rId33"/>
    <p:sldId id="373" r:id="rId34"/>
    <p:sldId id="374" r:id="rId35"/>
    <p:sldId id="375" r:id="rId36"/>
    <p:sldId id="376" r:id="rId37"/>
    <p:sldId id="377" r:id="rId38"/>
    <p:sldId id="277" r:id="rId39"/>
    <p:sldId id="335" r:id="rId40"/>
    <p:sldId id="378" r:id="rId41"/>
    <p:sldId id="381" r:id="rId42"/>
    <p:sldId id="382" r:id="rId43"/>
    <p:sldId id="383" r:id="rId44"/>
    <p:sldId id="384" r:id="rId45"/>
    <p:sldId id="385" r:id="rId46"/>
    <p:sldId id="386" r:id="rId47"/>
    <p:sldId id="387" r:id="rId48"/>
    <p:sldId id="389" r:id="rId49"/>
    <p:sldId id="388" r:id="rId50"/>
    <p:sldId id="267" r:id="rId51"/>
    <p:sldId id="307" r:id="rId52"/>
    <p:sldId id="25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CFFFF"/>
    <a:srgbClr val="FC9812"/>
    <a:srgbClr val="0DB0F1"/>
    <a:srgbClr val="05B051"/>
    <a:srgbClr val="FFFFFF"/>
    <a:srgbClr val="7F8080"/>
    <a:srgbClr val="FF5B48"/>
    <a:srgbClr val="0099B3"/>
    <a:srgbClr val="007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582" autoAdjust="0"/>
  </p:normalViewPr>
  <p:slideViewPr>
    <p:cSldViewPr snapToGrid="0">
      <p:cViewPr>
        <p:scale>
          <a:sx n="66" d="100"/>
          <a:sy n="66" d="100"/>
        </p:scale>
        <p:origin x="66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A21D8-AB4B-4FB2-B5FD-3C18A8267A1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8BCCE-5EAF-4A4B-BA4E-E773027E6E1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8BCCE-5EAF-4A4B-BA4E-E773027E6E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72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Along with modeling of solar eruptions, modeling of coronal jets has developed since &gt; 35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8BCCE-5EAF-4A4B-BA4E-E773027E6E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0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Along with modeling of solar eruptions, modeling of coronal jets has developed since &gt; 35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8BCCE-5EAF-4A4B-BA4E-E773027E6E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44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Along with modeling of solar eruptions, modeling of coronal jets has developed since &gt; 35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8BCCE-5EAF-4A4B-BA4E-E773027E6E1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6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8BCCE-5EAF-4A4B-BA4E-E773027E6E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0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8BCCE-5EAF-4A4B-BA4E-E773027E6E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8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8BCCE-5EAF-4A4B-BA4E-E773027E6E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47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8BCCE-5EAF-4A4B-BA4E-E773027E6E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50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8BCCE-5EAF-4A4B-BA4E-E773027E6E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39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8BCCE-5EAF-4A4B-BA4E-E773027E6E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47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8BCCE-5EAF-4A4B-BA4E-E773027E6E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72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8BCCE-5EAF-4A4B-BA4E-E773027E6E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20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16907-1920-4B0D-B995-5E0141259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8612A0-E948-40AA-89C4-AF3D397D2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25168-BF4E-46E0-B125-F8288BE1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5E26-86FA-47B1-8B1E-18D8CB64C3C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C3B5A-7556-4BBC-9FDE-E068CA32B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FAA83-6C9F-4CD3-BEE2-8196370E9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DF41-6D13-4690-A45D-CDED6B0915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22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3087-62A8-4809-8B11-25C7681DE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DF938-F2E2-49D1-9B21-216C8FB60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1FC64-C102-46A9-BD35-30AD5580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5E26-86FA-47B1-8B1E-18D8CB64C3C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E1B32-C8E0-4193-8AC8-C2BFB9788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E1623-48E9-4318-B8CA-4A4986F6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DF41-6D13-4690-A45D-CDED6B0915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1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E7FC5E-5184-42F2-B430-DE5A2DA136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C6B0B-948E-48A2-B588-1802EC771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82B9E-C883-42CD-8C05-5320AE522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5E26-86FA-47B1-8B1E-18D8CB64C3C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B9A92-F3F6-4499-B5AB-1C19C1BA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D586-179E-4A56-ABC8-5248E4CB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DF41-6D13-4690-A45D-CDED6B0915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8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B54C-CDF7-460A-A122-29EE2898B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CFA39-B9ED-4F74-BBD0-E050E7ECA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1F940-8FCB-49E5-82C5-17027B98B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5E26-86FA-47B1-8B1E-18D8CB64C3C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7FA82-F21F-45CE-AA3C-2F44F7CE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A52AA-AF7B-4DCA-8AF5-B5EEFDE5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DF41-6D13-4690-A45D-CDED6B0915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2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45896-00EC-4816-B7B8-C6CC219B2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7F578-B3E9-4312-BF04-4D2AFB6FD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4818B-DDC4-43D7-ADC2-38318A4F1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5E26-86FA-47B1-8B1E-18D8CB64C3C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B6EAB-275D-4A51-985D-404EB939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25EC6-5AA9-40B1-98AA-2DF9931E5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DF41-6D13-4690-A45D-CDED6B0915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41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A668-F5D0-46C9-89BB-71B42E5B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D9FC8-9961-4BE3-9A52-86AD28B293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40C6A1-0278-42A5-862C-7FFFFB5AE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D2A22-F8CB-40F3-994D-38E2ABB1C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5E26-86FA-47B1-8B1E-18D8CB64C3C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72EFF-E47D-4639-A3EC-E9E136F3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3247E-9143-42C8-89BB-C6667BD7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DF41-6D13-4690-A45D-CDED6B0915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4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5B581-61DC-4E6B-9B0A-9EE5A354B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CFC0A-BC78-42FC-A0E5-CD27D7819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AC7F6-0B47-4022-9474-7B37CD3FA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46902B-E0E7-4FEA-BE4A-115C4E046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F3E93E-E778-4501-8B4B-5D5A38F35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17F759-F8AF-40D9-9707-665478466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5E26-86FA-47B1-8B1E-18D8CB64C3C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96502-1A62-444C-B01D-E50B5C3B5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E0672A-E31B-484D-AFA7-A5A070BB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DF41-6D13-4690-A45D-CDED6B0915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51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4CF68-7DB3-492E-BF1B-8FF22D6D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8BE981-28D8-4B0A-B5DD-A6CADB9A2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5E26-86FA-47B1-8B1E-18D8CB64C3C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F865E-E2C3-4E22-8223-B2D4BEF01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17898-77EA-4B06-BA04-167842B5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DF41-6D13-4690-A45D-CDED6B0915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12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0B9B6B-FF65-4D5B-97EC-B6AFABFAE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5E26-86FA-47B1-8B1E-18D8CB64C3C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FC3D77-ACB3-41D1-97A2-BF84A826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004B6-2B80-46CD-B32F-5FF1ABF0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DF41-6D13-4690-A45D-CDED6B0915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20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4B961-B531-444F-8741-76FBCADB9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0A053-DC2E-45E2-92E1-DDE722F68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BB729-EBBD-4D5A-A4DF-FCA6BA642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08CDA-B0FE-4CC9-838C-C3D392725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5E26-86FA-47B1-8B1E-18D8CB64C3C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79BC1-6551-4F35-A455-5544356DE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30A89B-2B3B-44FC-84D9-B8244174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DF41-6D13-4690-A45D-CDED6B0915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4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7F05E-2FC8-41FC-A7F4-B5ABA3F6A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53241F-35F3-4E3E-9B48-D149A386A7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8A212-7216-4217-8ECF-B5610BB58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2080A-E87E-4241-B580-C33C9649E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5E26-86FA-47B1-8B1E-18D8CB64C3C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6B984-85EB-4DC5-B483-B8FD0AF4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A6AD0-BE65-43F0-A78F-4F68CECBA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ADF41-6D13-4690-A45D-CDED6B0915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FEDC55-6ABE-44F4-8C7D-73F5BD9F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10FDB-CFF3-456B-8F2E-1373FDD5D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D8048-989D-45E2-AFC0-244D57FCD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65E26-86FA-47B1-8B1E-18D8CB64C3C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65FCB-57E4-48E6-AA6D-35223C5EC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8B313-CA4D-4629-9C46-07039B603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ADF41-6D13-4690-A45D-CDED6B0915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3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0.png"/><Relationship Id="rId3" Type="http://schemas.openxmlformats.org/officeDocument/2006/relationships/image" Target="../media/image23.png"/><Relationship Id="rId21" Type="http://schemas.openxmlformats.org/officeDocument/2006/relationships/image" Target="../media/image43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4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emf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10.gif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image" Target="../media/image12.emf"/><Relationship Id="rId9" Type="http://schemas.openxmlformats.org/officeDocument/2006/relationships/image" Target="../media/image35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6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67.png"/><Relationship Id="rId5" Type="http://schemas.openxmlformats.org/officeDocument/2006/relationships/image" Target="../media/image68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68.png"/><Relationship Id="rId5" Type="http://schemas.openxmlformats.org/officeDocument/2006/relationships/image" Target="../media/image69.gif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wmf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2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wmf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6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wmf"/><Relationship Id="rId4" Type="http://schemas.openxmlformats.org/officeDocument/2006/relationships/image" Target="../media/image9.pn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78.tif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9.png"/><Relationship Id="rId7" Type="http://schemas.openxmlformats.org/officeDocument/2006/relationships/image" Target="../media/image78.t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image" Target="../media/image83.png"/><Relationship Id="rId7" Type="http://schemas.openxmlformats.org/officeDocument/2006/relationships/image" Target="../media/image82.png"/><Relationship Id="rId12" Type="http://schemas.openxmlformats.org/officeDocument/2006/relationships/image" Target="../media/image6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tif"/><Relationship Id="rId11" Type="http://schemas.openxmlformats.org/officeDocument/2006/relationships/image" Target="../media/image620.png"/><Relationship Id="rId5" Type="http://schemas.openxmlformats.org/officeDocument/2006/relationships/image" Target="../media/image80.png"/><Relationship Id="rId10" Type="http://schemas.openxmlformats.org/officeDocument/2006/relationships/image" Target="../media/image611.png"/><Relationship Id="rId4" Type="http://schemas.openxmlformats.org/officeDocument/2006/relationships/image" Target="../media/image86.png"/><Relationship Id="rId9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image" Target="../media/image84.png"/><Relationship Id="rId8" Type="http://schemas.openxmlformats.org/officeDocument/2006/relationships/image" Target="../media/image611.png"/><Relationship Id="rId3" Type="http://schemas.openxmlformats.org/officeDocument/2006/relationships/image" Target="../media/image71.png"/><Relationship Id="rId21" Type="http://schemas.openxmlformats.org/officeDocument/2006/relationships/image" Target="../media/image94.png"/><Relationship Id="rId7" Type="http://schemas.openxmlformats.org/officeDocument/2006/relationships/image" Target="../media/image89.svg"/><Relationship Id="rId12" Type="http://schemas.openxmlformats.org/officeDocument/2006/relationships/image" Target="../media/image640.png"/><Relationship Id="rId17" Type="http://schemas.openxmlformats.org/officeDocument/2006/relationships/image" Target="../media/image93.svg"/><Relationship Id="rId2" Type="http://schemas.openxmlformats.org/officeDocument/2006/relationships/image" Target="../media/image9.png"/><Relationship Id="rId16" Type="http://schemas.openxmlformats.org/officeDocument/2006/relationships/image" Target="../media/image92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570.png"/><Relationship Id="rId15" Type="http://schemas.openxmlformats.org/officeDocument/2006/relationships/image" Target="../media/image670.png"/><Relationship Id="rId19" Type="http://schemas.openxmlformats.org/officeDocument/2006/relationships/image" Target="../media/image87.png"/><Relationship Id="rId10" Type="http://schemas.openxmlformats.org/officeDocument/2006/relationships/image" Target="../media/image630.png"/><Relationship Id="rId14" Type="http://schemas.openxmlformats.org/officeDocument/2006/relationships/image" Target="../media/image91.svg"/><Relationship Id="rId9" Type="http://schemas.openxmlformats.org/officeDocument/2006/relationships/image" Target="../media/image6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7" Type="http://schemas.openxmlformats.org/officeDocument/2006/relationships/image" Target="../media/image9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83.png"/><Relationship Id="rId9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image" Target="../media/image9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95.png"/><Relationship Id="rId5" Type="http://schemas.openxmlformats.org/officeDocument/2006/relationships/image" Target="../media/image83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95.png"/><Relationship Id="rId5" Type="http://schemas.openxmlformats.org/officeDocument/2006/relationships/image" Target="../media/image83.png"/><Relationship Id="rId4" Type="http://schemas.openxmlformats.org/officeDocument/2006/relationships/image" Target="../media/image9.png"/><Relationship Id="rId9" Type="http://schemas.openxmlformats.org/officeDocument/2006/relationships/image" Target="../media/image9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5.png"/><Relationship Id="rId5" Type="http://schemas.openxmlformats.org/officeDocument/2006/relationships/image" Target="../media/image83.png"/><Relationship Id="rId4" Type="http://schemas.openxmlformats.org/officeDocument/2006/relationships/image" Target="../media/image9.png"/><Relationship Id="rId9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png"/><Relationship Id="rId3" Type="http://schemas.openxmlformats.org/officeDocument/2006/relationships/image" Target="../media/image9.png"/><Relationship Id="rId12" Type="http://schemas.openxmlformats.org/officeDocument/2006/relationships/image" Target="../media/image26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25.png"/><Relationship Id="rId5" Type="http://schemas.openxmlformats.org/officeDocument/2006/relationships/image" Target="../media/image11.emf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0.gif"/><Relationship Id="rId9" Type="http://schemas.openxmlformats.org/officeDocument/2006/relationships/image" Target="../media/image14.png"/><Relationship Id="rId1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image" Target="../media/image9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6.jp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07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13" Type="http://schemas.openxmlformats.org/officeDocument/2006/relationships/image" Target="../media/image106.jpg"/><Relationship Id="rId18" Type="http://schemas.openxmlformats.org/officeDocument/2006/relationships/image" Target="../media/image121.png"/><Relationship Id="rId3" Type="http://schemas.openxmlformats.org/officeDocument/2006/relationships/image" Target="../media/image105.jp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0.png"/><Relationship Id="rId2" Type="http://schemas.openxmlformats.org/officeDocument/2006/relationships/image" Target="../media/image9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6.png"/><Relationship Id="rId5" Type="http://schemas.openxmlformats.org/officeDocument/2006/relationships/image" Target="../media/image107.png"/><Relationship Id="rId15" Type="http://schemas.openxmlformats.org/officeDocument/2006/relationships/image" Target="../media/image111.png"/><Relationship Id="rId10" Type="http://schemas.openxmlformats.org/officeDocument/2006/relationships/image" Target="../media/image115.png"/><Relationship Id="rId4" Type="http://schemas.openxmlformats.org/officeDocument/2006/relationships/image" Target="../media/image106.png"/><Relationship Id="rId9" Type="http://schemas.openxmlformats.org/officeDocument/2006/relationships/image" Target="../media/image114.png"/><Relationship Id="rId1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13" Type="http://schemas.openxmlformats.org/officeDocument/2006/relationships/image" Target="../media/image106.jpg"/><Relationship Id="rId18" Type="http://schemas.openxmlformats.org/officeDocument/2006/relationships/image" Target="../media/image121.png"/><Relationship Id="rId3" Type="http://schemas.openxmlformats.org/officeDocument/2006/relationships/image" Target="../media/image105.jp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0.png"/><Relationship Id="rId2" Type="http://schemas.openxmlformats.org/officeDocument/2006/relationships/image" Target="../media/image9.png"/><Relationship Id="rId16" Type="http://schemas.openxmlformats.org/officeDocument/2006/relationships/image" Target="../media/image119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6.png"/><Relationship Id="rId5" Type="http://schemas.openxmlformats.org/officeDocument/2006/relationships/image" Target="../media/image107.png"/><Relationship Id="rId15" Type="http://schemas.openxmlformats.org/officeDocument/2006/relationships/image" Target="../media/image111.png"/><Relationship Id="rId10" Type="http://schemas.openxmlformats.org/officeDocument/2006/relationships/image" Target="../media/image115.png"/><Relationship Id="rId19" Type="http://schemas.openxmlformats.org/officeDocument/2006/relationships/image" Target="../media/image109.png"/><Relationship Id="rId4" Type="http://schemas.openxmlformats.org/officeDocument/2006/relationships/image" Target="../media/image106.png"/><Relationship Id="rId9" Type="http://schemas.openxmlformats.org/officeDocument/2006/relationships/image" Target="../media/image114.png"/><Relationship Id="rId1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13" Type="http://schemas.openxmlformats.org/officeDocument/2006/relationships/image" Target="../media/image106.jpg"/><Relationship Id="rId18" Type="http://schemas.openxmlformats.org/officeDocument/2006/relationships/image" Target="../media/image121.png"/><Relationship Id="rId3" Type="http://schemas.openxmlformats.org/officeDocument/2006/relationships/image" Target="../media/image105.jp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0.png"/><Relationship Id="rId2" Type="http://schemas.openxmlformats.org/officeDocument/2006/relationships/image" Target="../media/image9.png"/><Relationship Id="rId16" Type="http://schemas.openxmlformats.org/officeDocument/2006/relationships/image" Target="../media/image119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6.png"/><Relationship Id="rId5" Type="http://schemas.openxmlformats.org/officeDocument/2006/relationships/image" Target="../media/image107.png"/><Relationship Id="rId15" Type="http://schemas.openxmlformats.org/officeDocument/2006/relationships/image" Target="../media/image111.png"/><Relationship Id="rId10" Type="http://schemas.openxmlformats.org/officeDocument/2006/relationships/image" Target="../media/image115.png"/><Relationship Id="rId19" Type="http://schemas.openxmlformats.org/officeDocument/2006/relationships/image" Target="../media/image109.png"/><Relationship Id="rId4" Type="http://schemas.openxmlformats.org/officeDocument/2006/relationships/image" Target="../media/image106.png"/><Relationship Id="rId9" Type="http://schemas.openxmlformats.org/officeDocument/2006/relationships/image" Target="../media/image114.png"/><Relationship Id="rId1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13" Type="http://schemas.openxmlformats.org/officeDocument/2006/relationships/image" Target="../media/image106.jpg"/><Relationship Id="rId18" Type="http://schemas.openxmlformats.org/officeDocument/2006/relationships/image" Target="../media/image121.png"/><Relationship Id="rId3" Type="http://schemas.openxmlformats.org/officeDocument/2006/relationships/image" Target="../media/image105.jp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0.png"/><Relationship Id="rId2" Type="http://schemas.openxmlformats.org/officeDocument/2006/relationships/image" Target="../media/image9.png"/><Relationship Id="rId16" Type="http://schemas.openxmlformats.org/officeDocument/2006/relationships/image" Target="../media/image119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6.png"/><Relationship Id="rId5" Type="http://schemas.openxmlformats.org/officeDocument/2006/relationships/image" Target="../media/image107.png"/><Relationship Id="rId15" Type="http://schemas.openxmlformats.org/officeDocument/2006/relationships/image" Target="../media/image111.png"/><Relationship Id="rId10" Type="http://schemas.openxmlformats.org/officeDocument/2006/relationships/image" Target="../media/image115.png"/><Relationship Id="rId19" Type="http://schemas.openxmlformats.org/officeDocument/2006/relationships/image" Target="../media/image109.png"/><Relationship Id="rId4" Type="http://schemas.openxmlformats.org/officeDocument/2006/relationships/image" Target="../media/image106.png"/><Relationship Id="rId9" Type="http://schemas.openxmlformats.org/officeDocument/2006/relationships/image" Target="../media/image114.png"/><Relationship Id="rId1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13" Type="http://schemas.openxmlformats.org/officeDocument/2006/relationships/image" Target="../media/image106.jpg"/><Relationship Id="rId18" Type="http://schemas.openxmlformats.org/officeDocument/2006/relationships/image" Target="../media/image121.png"/><Relationship Id="rId3" Type="http://schemas.openxmlformats.org/officeDocument/2006/relationships/image" Target="../media/image105.jpg"/><Relationship Id="rId21" Type="http://schemas.openxmlformats.org/officeDocument/2006/relationships/image" Target="../media/image123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0.png"/><Relationship Id="rId2" Type="http://schemas.openxmlformats.org/officeDocument/2006/relationships/image" Target="../media/image9.png"/><Relationship Id="rId16" Type="http://schemas.openxmlformats.org/officeDocument/2006/relationships/image" Target="../media/image119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6.png"/><Relationship Id="rId24" Type="http://schemas.openxmlformats.org/officeDocument/2006/relationships/image" Target="../media/image43.png"/><Relationship Id="rId5" Type="http://schemas.openxmlformats.org/officeDocument/2006/relationships/image" Target="../media/image107.png"/><Relationship Id="rId15" Type="http://schemas.openxmlformats.org/officeDocument/2006/relationships/image" Target="../media/image111.png"/><Relationship Id="rId23" Type="http://schemas.openxmlformats.org/officeDocument/2006/relationships/image" Target="../media/image42.png"/><Relationship Id="rId10" Type="http://schemas.openxmlformats.org/officeDocument/2006/relationships/image" Target="../media/image115.png"/><Relationship Id="rId19" Type="http://schemas.openxmlformats.org/officeDocument/2006/relationships/image" Target="../media/image109.png"/><Relationship Id="rId4" Type="http://schemas.openxmlformats.org/officeDocument/2006/relationships/image" Target="../media/image106.png"/><Relationship Id="rId9" Type="http://schemas.openxmlformats.org/officeDocument/2006/relationships/image" Target="../media/image114.png"/><Relationship Id="rId14" Type="http://schemas.openxmlformats.org/officeDocument/2006/relationships/image" Target="../media/image110.png"/><Relationship Id="rId2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0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10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3" Type="http://schemas.openxmlformats.org/officeDocument/2006/relationships/image" Target="../media/image12.emf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4.png"/><Relationship Id="rId15" Type="http://schemas.openxmlformats.org/officeDocument/2006/relationships/image" Target="../media/image11.emf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Relationship Id="rId14" Type="http://schemas.openxmlformats.org/officeDocument/2006/relationships/image" Target="../media/image10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6.jpg"/><Relationship Id="rId5" Type="http://schemas.openxmlformats.org/officeDocument/2006/relationships/image" Target="../media/image99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emf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10.gif"/><Relationship Id="rId10" Type="http://schemas.openxmlformats.org/officeDocument/2006/relationships/image" Target="../media/image36.png"/><Relationship Id="rId19" Type="http://schemas.openxmlformats.org/officeDocument/2006/relationships/image" Target="../media/image42.png"/><Relationship Id="rId4" Type="http://schemas.openxmlformats.org/officeDocument/2006/relationships/image" Target="../media/image12.emf"/><Relationship Id="rId9" Type="http://schemas.openxmlformats.org/officeDocument/2006/relationships/image" Target="../media/image35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41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emf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10.gif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image" Target="../media/image12.emf"/><Relationship Id="rId9" Type="http://schemas.openxmlformats.org/officeDocument/2006/relationships/image" Target="../media/image49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41.png"/><Relationship Id="rId3" Type="http://schemas.openxmlformats.org/officeDocument/2006/relationships/image" Target="../media/image57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.emf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19.png"/><Relationship Id="rId5" Type="http://schemas.openxmlformats.org/officeDocument/2006/relationships/image" Target="../media/image58.png"/><Relationship Id="rId15" Type="http://schemas.openxmlformats.org/officeDocument/2006/relationships/image" Target="../media/image10.gif"/><Relationship Id="rId10" Type="http://schemas.openxmlformats.org/officeDocument/2006/relationships/image" Target="../media/image18.png"/><Relationship Id="rId19" Type="http://schemas.openxmlformats.org/officeDocument/2006/relationships/image" Target="../media/image61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41.png"/><Relationship Id="rId3" Type="http://schemas.openxmlformats.org/officeDocument/2006/relationships/image" Target="../media/image57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emf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19.png"/><Relationship Id="rId5" Type="http://schemas.openxmlformats.org/officeDocument/2006/relationships/image" Target="../media/image58.png"/><Relationship Id="rId15" Type="http://schemas.openxmlformats.org/officeDocument/2006/relationships/image" Target="../media/image10.gif"/><Relationship Id="rId10" Type="http://schemas.openxmlformats.org/officeDocument/2006/relationships/image" Target="../media/image18.png"/><Relationship Id="rId19" Type="http://schemas.openxmlformats.org/officeDocument/2006/relationships/image" Target="../media/image61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88000" r="-31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B79174-F0CF-4312-82F6-472916C324DE}"/>
              </a:ext>
            </a:extLst>
          </p:cNvPr>
          <p:cNvSpPr/>
          <p:nvPr/>
        </p:nvSpPr>
        <p:spPr>
          <a:xfrm>
            <a:off x="0" y="0"/>
            <a:ext cx="12192000" cy="798678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225CF-CDCD-4E24-B5A7-AA2D38C66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20273"/>
            <a:ext cx="9144000" cy="190976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Parametric simulations</a:t>
            </a:r>
            <a:b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 the 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propagation of solar jets:</a:t>
            </a:r>
            <a:b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Investigating the origin of switchbacks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883F2AC-D802-413C-9FC6-5BF253769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6" y="67267"/>
            <a:ext cx="1194000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A23B2E4-EEA3-47EC-B9F5-A56580B1A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484" y="88269"/>
            <a:ext cx="1386986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66292409-0747-4C9D-B971-60A25088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26" y="51601"/>
            <a:ext cx="1369901" cy="60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2C3A4B99-0E9B-456B-9A23-0EE7789F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94" b="89241" l="8286" r="90286">
                        <a14:foregroundMark x1="8571" y1="50000" x2="8571" y2="50000"/>
                        <a14:foregroundMark x1="20286" y1="43671" x2="20286" y2="43671"/>
                        <a14:foregroundMark x1="30857" y1="48734" x2="30857" y2="48734"/>
                        <a14:foregroundMark x1="36857" y1="57595" x2="36857" y2="57595"/>
                        <a14:foregroundMark x1="55714" y1="45570" x2="55714" y2="45570"/>
                        <a14:foregroundMark x1="62571" y1="42405" x2="62571" y2="42405"/>
                        <a14:foregroundMark x1="70857" y1="43671" x2="70857" y2="43671"/>
                        <a14:foregroundMark x1="74857" y1="43671" x2="74857" y2="43671"/>
                        <a14:foregroundMark x1="88000" y1="50000" x2="88000" y2="50000"/>
                        <a14:foregroundMark x1="90286" y1="19620" x2="90286" y2="19620"/>
                        <a14:foregroundMark x1="84571" y1="32911" x2="84571" y2="32911"/>
                        <a14:foregroundMark x1="85429" y1="75949" x2="85429" y2="75949"/>
                        <a14:foregroundMark x1="8857" y1="75316" x2="8857" y2="75316"/>
                        <a14:foregroundMark x1="16000" y1="75316" x2="16000" y2="75316"/>
                        <a14:foregroundMark x1="23429" y1="68987" x2="23429" y2="68987"/>
                        <a14:foregroundMark x1="31429" y1="72152" x2="31429" y2="72152"/>
                        <a14:foregroundMark x1="35143" y1="73418" x2="35143" y2="73418"/>
                        <a14:foregroundMark x1="42000" y1="75316" x2="42000" y2="75316"/>
                        <a14:foregroundMark x1="46571" y1="72152" x2="46571" y2="72152"/>
                        <a14:foregroundMark x1="54857" y1="72785" x2="54857" y2="72785"/>
                        <a14:foregroundMark x1="62857" y1="69620" x2="62857" y2="69620"/>
                        <a14:foregroundMark x1="69714" y1="78481" x2="69714" y2="78481"/>
                        <a14:foregroundMark x1="77429" y1="75316" x2="77429" y2="75316"/>
                        <a14:foregroundMark x1="84000" y1="70886" x2="84000" y2="70886"/>
                        <a14:foregroundMark x1="46286" y1="41772" x2="46286" y2="41772"/>
                        <a14:backgroundMark x1="78286" y1="75316" x2="78286" y2="75316"/>
                        <a14:backgroundMark x1="56000" y1="74684" x2="56000" y2="74684"/>
                        <a14:backgroundMark x1="17429" y1="75316" x2="17429" y2="75316"/>
                        <a14:backgroundMark x1="46286" y1="41139" x2="46286" y2="4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52" y="24971"/>
            <a:ext cx="1275826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40642D-5FF1-4846-8269-8ACC8A2493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0" y="132615"/>
            <a:ext cx="1692519" cy="502920"/>
          </a:xfrm>
          <a:prstGeom prst="rect">
            <a:avLst/>
          </a:prstGeom>
        </p:spPr>
      </p:pic>
      <p:pic>
        <p:nvPicPr>
          <p:cNvPr id="20" name="Image 3">
            <a:extLst>
              <a:ext uri="{FF2B5EF4-FFF2-40B4-BE49-F238E27FC236}">
                <a16:creationId xmlns:a16="http://schemas.microsoft.com/office/drawing/2014/main" id="{4B18453F-AAF1-4284-9940-8C18D4F2BA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96" b="89933" l="1579" r="66930">
                        <a14:foregroundMark x1="21140" y1="32886" x2="21140" y2="32886"/>
                        <a14:foregroundMark x1="22105" y1="35570" x2="22105" y2="35570"/>
                        <a14:foregroundMark x1="24386" y1="32886" x2="24386" y2="32886"/>
                        <a14:foregroundMark x1="25088" y1="35570" x2="25088" y2="35570"/>
                        <a14:foregroundMark x1="21140" y1="66443" x2="21140" y2="66443"/>
                        <a14:foregroundMark x1="14298" y1="77852" x2="14298" y2="77852"/>
                        <a14:foregroundMark x1="11842" y1="34228" x2="11842" y2="34228"/>
                        <a14:foregroundMark x1="4561" y1="26846" x2="4561" y2="26846"/>
                        <a14:foregroundMark x1="4211" y1="20805" x2="4211" y2="20805"/>
                        <a14:foregroundMark x1="1579" y1="51678" x2="1579" y2="51678"/>
                        <a14:foregroundMark x1="58772" y1="29530" x2="58772" y2="29530"/>
                        <a14:foregroundMark x1="60088" y1="29530" x2="60088" y2="29530"/>
                        <a14:foregroundMark x1="61754" y1="34228" x2="61754" y2="34228"/>
                        <a14:foregroundMark x1="63070" y1="32886" x2="63070" y2="32886"/>
                        <a14:foregroundMark x1="63860" y1="33557" x2="63860" y2="33557"/>
                        <a14:foregroundMark x1="66053" y1="33557" x2="66053" y2="33557"/>
                        <a14:foregroundMark x1="66930" y1="33557" x2="66930" y2="33557"/>
                        <a14:foregroundMark x1="65877" y1="26174" x2="65877" y2="26174"/>
                        <a14:foregroundMark x1="62807" y1="26174" x2="62807" y2="26174"/>
                        <a14:foregroundMark x1="24211" y1="26846" x2="24211" y2="26846"/>
                        <a14:foregroundMark x1="26228" y1="36242" x2="26228" y2="36242"/>
                        <a14:foregroundMark x1="14211" y1="45638" x2="14211" y2="45638"/>
                        <a14:foregroundMark x1="15175" y1="44966" x2="15175" y2="44966"/>
                        <a14:foregroundMark x1="16316" y1="44295" x2="16316" y2="44295"/>
                        <a14:foregroundMark x1="27018" y1="38926" x2="27018" y2="38926"/>
                        <a14:foregroundMark x1="26316" y1="26846" x2="26316" y2="26846"/>
                        <a14:foregroundMark x1="29298" y1="35570" x2="29298" y2="35570"/>
                        <a14:foregroundMark x1="30263" y1="26846" x2="30263" y2="26846"/>
                        <a14:foregroundMark x1="31579" y1="38926" x2="31579" y2="38926"/>
                        <a14:foregroundMark x1="33246" y1="32215" x2="33246" y2="32215"/>
                        <a14:foregroundMark x1="35965" y1="30872" x2="35965" y2="30872"/>
                        <a14:foregroundMark x1="38158" y1="34228" x2="38158" y2="34228"/>
                        <a14:foregroundMark x1="40526" y1="34228" x2="40526" y2="34228"/>
                        <a14:foregroundMark x1="42105" y1="34228" x2="42105" y2="34228"/>
                        <a14:foregroundMark x1="44123" y1="33557" x2="44123" y2="33557"/>
                        <a14:foregroundMark x1="45088" y1="31544" x2="45088" y2="31544"/>
                        <a14:foregroundMark x1="43947" y1="26846" x2="43947" y2="26846"/>
                        <a14:foregroundMark x1="47105" y1="38926" x2="47105" y2="38926"/>
                        <a14:foregroundMark x1="49211" y1="32215" x2="49211" y2="32215"/>
                        <a14:foregroundMark x1="52368" y1="31544" x2="52368" y2="31544"/>
                        <a14:foregroundMark x1="54386" y1="32215" x2="54386" y2="32215"/>
                        <a14:foregroundMark x1="56491" y1="30872" x2="56491" y2="30872"/>
                        <a14:foregroundMark x1="21667" y1="60403" x2="21667" y2="60403"/>
                        <a14:foregroundMark x1="16404" y1="26174" x2="16404" y2="26174"/>
                        <a14:foregroundMark x1="15263" y1="23490" x2="15263" y2="23490"/>
                        <a14:foregroundMark x1="22193" y1="69128" x2="22193" y2="69128"/>
                        <a14:foregroundMark x1="22807" y1="65772" x2="22807" y2="65772"/>
                        <a14:foregroundMark x1="24386" y1="65101" x2="24386" y2="65101"/>
                        <a14:foregroundMark x1="26930" y1="63087" x2="26930" y2="63087"/>
                        <a14:foregroundMark x1="24386" y1="59732" x2="24386" y2="59732"/>
                        <a14:foregroundMark x1="31579" y1="62416" x2="31579" y2="62416"/>
                        <a14:foregroundMark x1="35088" y1="65772" x2="35088" y2="65772"/>
                        <a14:foregroundMark x1="38158" y1="63758" x2="38158" y2="63758"/>
                        <a14:foregroundMark x1="42193" y1="63758" x2="42193" y2="63758"/>
                        <a14:foregroundMark x1="44298" y1="62416" x2="44298" y2="62416"/>
                        <a14:foregroundMark x1="46053" y1="63087" x2="46053" y2="63087"/>
                        <a14:foregroundMark x1="47544" y1="65101" x2="47544" y2="65101"/>
                        <a14:foregroundMark x1="48333" y1="66443" x2="48333" y2="66443"/>
                        <a14:foregroundMark x1="49825" y1="67114" x2="49825" y2="67114"/>
                        <a14:foregroundMark x1="47632" y1="59732" x2="47632" y2="59732"/>
                        <a14:foregroundMark x1="51316" y1="65772" x2="51316" y2="65772"/>
                        <a14:foregroundMark x1="52281" y1="65101" x2="52281" y2="65101"/>
                        <a14:foregroundMark x1="55175" y1="63758" x2="55175" y2="63758"/>
                        <a14:foregroundMark x1="53596" y1="59732" x2="53596" y2="59732"/>
                        <a14:foregroundMark x1="55614" y1="59732" x2="55614" y2="59732"/>
                        <a14:foregroundMark x1="53947" y1="37584" x2="53947" y2="37584"/>
                        <a14:foregroundMark x1="46930" y1="64430" x2="46930" y2="64430"/>
                        <a14:foregroundMark x1="35965" y1="63087" x2="35965" y2="63087"/>
                        <a14:foregroundMark x1="33246" y1="67785" x2="33246" y2="67785"/>
                        <a14:foregroundMark x1="50526" y1="65772" x2="50526" y2="65772"/>
                        <a14:foregroundMark x1="55000" y1="67785" x2="55000" y2="67785"/>
                        <a14:foregroundMark x1="55965" y1="65101" x2="55965" y2="65101"/>
                        <a14:foregroundMark x1="53596" y1="68456" x2="53596" y2="68456"/>
                        <a14:foregroundMark x1="54298" y1="65101" x2="54298" y2="65101"/>
                        <a14:foregroundMark x1="52895" y1="68456" x2="52895" y2="68456"/>
                        <a14:foregroundMark x1="42193" y1="70470" x2="42193" y2="70470"/>
                        <a14:foregroundMark x1="52105" y1="71141" x2="52105" y2="71141"/>
                        <a14:foregroundMark x1="52807" y1="63087" x2="52807" y2="63087"/>
                        <a14:foregroundMark x1="44386" y1="70470" x2="44386" y2="70470"/>
                        <a14:foregroundMark x1="52193" y1="71812" x2="52193" y2="71812"/>
                        <a14:foregroundMark x1="52018" y1="70470" x2="52018" y2="70470"/>
                        <a14:foregroundMark x1="22982" y1="61074" x2="22982" y2="61074"/>
                        <a14:foregroundMark x1="23772" y1="64430" x2="23772" y2="64430"/>
                        <a14:foregroundMark x1="21053" y1="71812" x2="21053" y2="71812"/>
                        <a14:foregroundMark x1="21404" y1="65101" x2="21404" y2="65101"/>
                        <a14:foregroundMark x1="25000" y1="70470" x2="25000" y2="70470"/>
                        <a14:foregroundMark x1="25789" y1="66443" x2="25789" y2="66443"/>
                        <a14:foregroundMark x1="28158" y1="64430" x2="28158" y2="64430"/>
                        <a14:foregroundMark x1="29825" y1="63087" x2="29825" y2="63087"/>
                        <a14:foregroundMark x1="28421" y1="71812" x2="28421" y2="71812"/>
                        <a14:foregroundMark x1="29474" y1="69799" x2="29474" y2="69799"/>
                        <a14:foregroundMark x1="30351" y1="66443" x2="30351" y2="66443"/>
                        <a14:foregroundMark x1="33772" y1="71812" x2="33772" y2="71812"/>
                        <a14:foregroundMark x1="30263" y1="35570" x2="30263" y2="35570"/>
                        <a14:foregroundMark x1="28070" y1="37584" x2="28070" y2="37584"/>
                        <a14:foregroundMark x1="28246" y1="42282" x2="28246" y2="42282"/>
                        <a14:foregroundMark x1="28246" y1="38255" x2="28246" y2="38255"/>
                        <a14:foregroundMark x1="28246" y1="36913" x2="28246" y2="36913"/>
                        <a14:foregroundMark x1="28246" y1="37584" x2="28246" y2="37584"/>
                        <a14:foregroundMark x1="34211" y1="65772" x2="34211" y2="65772"/>
                        <a14:foregroundMark x1="39912" y1="64430" x2="39912" y2="64430"/>
                        <a14:foregroundMark x1="40789" y1="64430" x2="40789" y2="64430"/>
                        <a14:foregroundMark x1="30175" y1="71812" x2="30175" y2="71812"/>
                        <a14:foregroundMark x1="28860" y1="63087" x2="28860" y2="63087"/>
                        <a14:foregroundMark x1="25351" y1="66443" x2="25351" y2="66443"/>
                        <a14:foregroundMark x1="25175" y1="64430" x2="25175" y2="64430"/>
                        <a14:backgroundMark x1="23246" y1="54362" x2="23246" y2="54362"/>
                        <a14:backgroundMark x1="24649" y1="35570" x2="24649" y2="35570"/>
                        <a14:backgroundMark x1="21842" y1="65772" x2="21842" y2="65772"/>
                        <a14:backgroundMark x1="14649" y1="63087" x2="14649" y2="63087"/>
                        <a14:backgroundMark x1="25614" y1="36913" x2="25614" y2="36913"/>
                        <a14:backgroundMark x1="67368" y1="40268" x2="67368" y2="40268"/>
                        <a14:backgroundMark x1="67281" y1="33557" x2="67281" y2="33557"/>
                        <a14:backgroundMark x1="60175" y1="28859" x2="60175" y2="28859"/>
                        <a14:backgroundMark x1="47281" y1="67114" x2="47281" y2="67114"/>
                        <a14:backgroundMark x1="22632" y1="66443" x2="22632" y2="66443"/>
                        <a14:backgroundMark x1="21053" y1="65772" x2="21053" y2="65772"/>
                        <a14:backgroundMark x1="27719" y1="40268" x2="27719" y2="40268"/>
                        <a14:backgroundMark x1="29737" y1="36913" x2="29737" y2="36913"/>
                        <a14:backgroundMark x1="33596" y1="34228" x2="33596" y2="34228"/>
                        <a14:backgroundMark x1="33684" y1="38926" x2="33684" y2="38926"/>
                        <a14:backgroundMark x1="36579" y1="30201" x2="36579" y2="30201"/>
                        <a14:backgroundMark x1="40614" y1="34899" x2="40614" y2="34899"/>
                        <a14:backgroundMark x1="42456" y1="39597" x2="42456" y2="39597"/>
                        <a14:backgroundMark x1="45614" y1="35570" x2="45614" y2="35570"/>
                        <a14:backgroundMark x1="49561" y1="34228" x2="49561" y2="34228"/>
                        <a14:backgroundMark x1="49737" y1="38926" x2="49737" y2="38926"/>
                        <a14:backgroundMark x1="52544" y1="36242" x2="52544" y2="36242"/>
                        <a14:backgroundMark x1="54474" y1="34228" x2="54474" y2="34228"/>
                        <a14:backgroundMark x1="46579" y1="66443" x2="46579" y2="71812"/>
                        <a14:backgroundMark x1="33772" y1="67785" x2="33772" y2="67785"/>
                        <a14:backgroundMark x1="36491" y1="67114" x2="36491" y2="67114"/>
                        <a14:backgroundMark x1="37895" y1="67785" x2="37895" y2="67785"/>
                        <a14:backgroundMark x1="32193" y1="61745" x2="32193" y2="61745"/>
                        <a14:backgroundMark x1="42456" y1="65101" x2="42456" y2="65101"/>
                        <a14:backgroundMark x1="42544" y1="69128" x2="42544" y2="69128"/>
                        <a14:backgroundMark x1="50175" y1="69128" x2="50175" y2="69128"/>
                        <a14:backgroundMark x1="50263" y1="65101" x2="50263" y2="65101"/>
                        <a14:backgroundMark x1="53947" y1="68456" x2="53947" y2="68456"/>
                        <a14:backgroundMark x1="52632" y1="65101" x2="52632" y2="65101"/>
                        <a14:backgroundMark x1="55614" y1="69128" x2="55614" y2="69128"/>
                        <a14:backgroundMark x1="55526" y1="64430" x2="55526" y2="64430"/>
                        <a14:backgroundMark x1="54737" y1="65772" x2="54737" y2="67114"/>
                        <a14:backgroundMark x1="52544" y1="69799" x2="52544" y2="69799"/>
                        <a14:backgroundMark x1="52018" y1="71812" x2="52018" y2="71812"/>
                        <a14:backgroundMark x1="22807" y1="65772" x2="22807" y2="65772"/>
                        <a14:backgroundMark x1="28246" y1="37584" x2="28246" y2="37584"/>
                        <a14:backgroundMark x1="28684" y1="68456" x2="28684" y2="68456"/>
                        <a14:backgroundMark x1="30000" y1="65101" x2="30000" y2="65101"/>
                        <a14:backgroundMark x1="39386" y1="66443" x2="39561" y2="75168"/>
                        <a14:backgroundMark x1="40175" y1="64430" x2="40175" y2="67114"/>
                        <a14:backgroundMark x1="40175" y1="63087" x2="40175" y2="64430"/>
                        <a14:backgroundMark x1="29825" y1="69799" x2="29825" y2="69799"/>
                        <a14:backgroundMark x1="25526" y1="68456" x2="25526" y2="68456"/>
                        <a14:backgroundMark x1="25526" y1="65101" x2="25526" y2="65101"/>
                        <a14:backgroundMark x1="24825" y1="68456" x2="24825" y2="68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71"/>
          <a:stretch/>
        </p:blipFill>
        <p:spPr>
          <a:xfrm>
            <a:off x="3660192" y="111339"/>
            <a:ext cx="3068559" cy="576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809FDD-7C21-470B-AEA1-144C73447AAE}"/>
              </a:ext>
            </a:extLst>
          </p:cNvPr>
          <p:cNvSpPr txBox="1"/>
          <p:nvPr/>
        </p:nvSpPr>
        <p:spPr>
          <a:xfrm>
            <a:off x="0" y="649713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dirty="0" err="1">
                <a:solidFill>
                  <a:schemeClr val="bg1"/>
                </a:solidFill>
              </a:rPr>
              <a:t>Ph.D</a:t>
            </a:r>
            <a:r>
              <a:rPr lang="fr-FR" sz="1600" dirty="0">
                <a:solidFill>
                  <a:schemeClr val="bg1"/>
                </a:solidFill>
              </a:rPr>
              <a:t>. </a:t>
            </a:r>
            <a:r>
              <a:rPr lang="fr-FR" sz="1600" dirty="0" err="1">
                <a:solidFill>
                  <a:schemeClr val="bg1"/>
                </a:solidFill>
              </a:rPr>
              <a:t>funded</a:t>
            </a:r>
            <a:r>
              <a:rPr lang="fr-FR" sz="1600" dirty="0">
                <a:solidFill>
                  <a:schemeClr val="bg1"/>
                </a:solidFill>
              </a:rPr>
              <a:t> by IPI, Sorbonne </a:t>
            </a:r>
            <a:r>
              <a:rPr lang="fr-FR" sz="1600" dirty="0" err="1">
                <a:solidFill>
                  <a:schemeClr val="bg1"/>
                </a:solidFill>
              </a:rPr>
              <a:t>University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	PNST </a:t>
            </a:r>
            <a:r>
              <a:rPr lang="fr-FR" dirty="0" err="1">
                <a:solidFill>
                  <a:schemeClr val="bg1"/>
                </a:solidFill>
              </a:rPr>
              <a:t>Conference</a:t>
            </a:r>
            <a:r>
              <a:rPr lang="fr-FR" dirty="0">
                <a:solidFill>
                  <a:schemeClr val="bg1"/>
                </a:solidFill>
              </a:rPr>
              <a:t> – 08/01/2024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0E604A-371F-4C24-8621-A22FD77238BC}"/>
              </a:ext>
            </a:extLst>
          </p:cNvPr>
          <p:cNvSpPr txBox="1"/>
          <p:nvPr/>
        </p:nvSpPr>
        <p:spPr>
          <a:xfrm>
            <a:off x="3450756" y="3906670"/>
            <a:ext cx="5779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J. Touresse</a:t>
            </a:r>
            <a:r>
              <a:rPr lang="fr-FR" sz="2000" b="1" baseline="300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1</a:t>
            </a:r>
            <a:r>
              <a:rPr lang="fr-FR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, E. Pariat</a:t>
            </a:r>
            <a:r>
              <a:rPr lang="fr-FR" baseline="300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1</a:t>
            </a:r>
            <a:r>
              <a:rPr lang="fr-FR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, C. Froment</a:t>
            </a:r>
            <a:r>
              <a:rPr lang="fr-FR" baseline="300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2</a:t>
            </a:r>
            <a:r>
              <a:rPr lang="fr-FR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, V. Aslanyan</a:t>
            </a:r>
            <a:r>
              <a:rPr lang="fr-FR" baseline="300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3</a:t>
            </a:r>
            <a:r>
              <a:rPr lang="fr-FR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, P. Wyper</a:t>
            </a:r>
            <a:r>
              <a:rPr lang="fr-FR" baseline="300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4</a:t>
            </a:r>
            <a:r>
              <a:rPr lang="fr-FR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AE0A6B-C569-481F-BC8D-5E6F038E5CB2}"/>
              </a:ext>
            </a:extLst>
          </p:cNvPr>
          <p:cNvSpPr txBox="1"/>
          <p:nvPr/>
        </p:nvSpPr>
        <p:spPr>
          <a:xfrm>
            <a:off x="3293982" y="5195042"/>
            <a:ext cx="5936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aseline="30000" dirty="0">
                <a:solidFill>
                  <a:schemeClr val="bg1"/>
                </a:solidFill>
              </a:rPr>
              <a:t>1 </a:t>
            </a:r>
            <a:r>
              <a:rPr lang="fr-FR" sz="1400" dirty="0">
                <a:solidFill>
                  <a:schemeClr val="bg1"/>
                </a:solidFill>
              </a:rPr>
              <a:t>LPP, Sorbonne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r>
              <a:rPr lang="fr-FR" sz="1400" dirty="0">
                <a:solidFill>
                  <a:schemeClr val="bg1"/>
                </a:solidFill>
              </a:rPr>
              <a:t>, </a:t>
            </a:r>
            <a:r>
              <a:rPr lang="fr-FR" sz="1400" baseline="30000" dirty="0">
                <a:solidFill>
                  <a:schemeClr val="bg1"/>
                </a:solidFill>
              </a:rPr>
              <a:t>2 </a:t>
            </a:r>
            <a:r>
              <a:rPr lang="fr-FR" sz="1400" dirty="0">
                <a:solidFill>
                  <a:schemeClr val="bg1"/>
                </a:solidFill>
              </a:rPr>
              <a:t>LPC2E, </a:t>
            </a:r>
            <a:r>
              <a:rPr lang="fr-FR" sz="1400" baseline="30000" dirty="0">
                <a:solidFill>
                  <a:schemeClr val="bg1"/>
                </a:solidFill>
              </a:rPr>
              <a:t>3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r>
              <a:rPr lang="fr-FR" sz="1400" dirty="0">
                <a:solidFill>
                  <a:schemeClr val="bg1"/>
                </a:solidFill>
              </a:rPr>
              <a:t> of Dundee, </a:t>
            </a:r>
            <a:r>
              <a:rPr lang="fr-FR" sz="1400" baseline="30000" dirty="0">
                <a:solidFill>
                  <a:schemeClr val="bg1"/>
                </a:solidFill>
              </a:rPr>
              <a:t>4 </a:t>
            </a:r>
            <a:r>
              <a:rPr lang="fr-FR" sz="1400" dirty="0">
                <a:solidFill>
                  <a:schemeClr val="bg1"/>
                </a:solidFill>
              </a:rPr>
              <a:t>Durham </a:t>
            </a:r>
            <a:r>
              <a:rPr lang="fr-FR" sz="1400" dirty="0" err="1">
                <a:solidFill>
                  <a:schemeClr val="bg1"/>
                </a:solidFill>
              </a:rPr>
              <a:t>University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FBE209-1D1A-4FB5-B80B-23BD0532C92A}"/>
              </a:ext>
            </a:extLst>
          </p:cNvPr>
          <p:cNvSpPr txBox="1"/>
          <p:nvPr/>
        </p:nvSpPr>
        <p:spPr>
          <a:xfrm>
            <a:off x="10097467" y="6334921"/>
            <a:ext cx="1716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D.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Telloni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et al. 22</a:t>
            </a:r>
          </a:p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Metis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, EUI Imager (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SolO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 descr="Une image contenant Graphique, Police, cercle, logo&#10;&#10;Description générée automatiquement">
            <a:extLst>
              <a:ext uri="{FF2B5EF4-FFF2-40B4-BE49-F238E27FC236}">
                <a16:creationId xmlns:a16="http://schemas.microsoft.com/office/drawing/2014/main" id="{4E2AFD10-12EE-AE2E-7ACB-58B1709F05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916" y="88269"/>
            <a:ext cx="608400" cy="6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45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26">
                <a:extLst>
                  <a:ext uri="{FF2B5EF4-FFF2-40B4-BE49-F238E27FC236}">
                    <a16:creationId xmlns:a16="http://schemas.microsoft.com/office/drawing/2014/main" id="{475B72DE-D853-4D62-9FFE-64A4ABEF22BF}"/>
                  </a:ext>
                </a:extLst>
              </p:cNvPr>
              <p:cNvSpPr txBox="1"/>
              <p:nvPr/>
            </p:nvSpPr>
            <p:spPr>
              <a:xfrm>
                <a:off x="697768" y="3073650"/>
                <a:ext cx="5172078" cy="2385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effectLst/>
                    <a:latin typeface="Segoe UI Variable Small Semilig" pitchFamily="2" charset="0"/>
                  </a:rPr>
                  <a:t>Definition: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Switchbacks are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ubiquitous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intermittent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 err="1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Alfvénic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magnetic deflections </a:t>
                </a:r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Segoe UI Variable Small Semilig" pitchFamily="2" charset="0"/>
                  </a:rPr>
                  <a:t>[1,2,3].</a:t>
                </a:r>
              </a:p>
              <a:p>
                <a:r>
                  <a:rPr lang="en-US" sz="1600" b="1" dirty="0">
                    <a:latin typeface="Segoe UI Variable Small Semilig" pitchFamily="2" charset="0"/>
                  </a:rPr>
                  <a:t>Properties:</a:t>
                </a:r>
                <a:endParaRPr lang="en-US" sz="1600" b="1" dirty="0">
                  <a:effectLst/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600" dirty="0">
                    <a:latin typeface="Segoe UI Variable Small Semilig" pitchFamily="2" charset="0"/>
                  </a:rPr>
                  <a:t>An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b="1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increase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dirty="0">
                    <a:latin typeface="Segoe UI Variable Small Semilig" pitchFamily="2" charset="0"/>
                  </a:rPr>
                  <a:t>in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, e.g. </a:t>
                </a:r>
                <a:r>
                  <a:rPr lang="fr-FR" sz="1600" dirty="0" err="1">
                    <a:latin typeface="Segoe UI Variable Small Semilig" pitchFamily="2" charset="0"/>
                  </a:rPr>
                  <a:t>microstream</a:t>
                </a:r>
                <a:endParaRPr lang="fr-FR" sz="1600" dirty="0"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latin typeface="Segoe UI Variable Small Semilig" pitchFamily="2" charset="0"/>
                  </a:rPr>
                  <a:t>A </a:t>
                </a:r>
                <a:r>
                  <a:rPr lang="en-US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deflection</a:t>
                </a:r>
                <a:r>
                  <a:rPr lang="en-US" sz="1600" dirty="0">
                    <a:latin typeface="Segoe UI Variable Small Semilig" pitchFamily="2" charset="0"/>
                  </a:rPr>
                  <a:t> in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roughly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constant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(max 15 %)</a:t>
                </a: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en-US" sz="1600" dirty="0">
                  <a:effectLst/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53" name="ZoneTexte 26">
                <a:extLst>
                  <a:ext uri="{FF2B5EF4-FFF2-40B4-BE49-F238E27FC236}">
                    <a16:creationId xmlns:a16="http://schemas.microsoft.com/office/drawing/2014/main" id="{475B72DE-D853-4D62-9FFE-64A4ABEF2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68" y="3073650"/>
                <a:ext cx="5172078" cy="2385268"/>
              </a:xfrm>
              <a:prstGeom prst="rect">
                <a:avLst/>
              </a:prstGeom>
              <a:blipFill>
                <a:blip r:embed="rId3"/>
                <a:stretch>
                  <a:fillRect l="-824" t="-1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F1ADF6CE-DD08-43B8-81A4-67CE15C4080D}"/>
              </a:ext>
            </a:extLst>
          </p:cNvPr>
          <p:cNvSpPr/>
          <p:nvPr/>
        </p:nvSpPr>
        <p:spPr>
          <a:xfrm>
            <a:off x="7372715" y="5778732"/>
            <a:ext cx="357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Zoom on an individual switchback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Froment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et al. 2021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46A23D-CF51-45DC-9097-4B529E34F2A7}"/>
              </a:ext>
            </a:extLst>
          </p:cNvPr>
          <p:cNvGrpSpPr/>
          <p:nvPr/>
        </p:nvGrpSpPr>
        <p:grpSpPr>
          <a:xfrm>
            <a:off x="6468866" y="3786926"/>
            <a:ext cx="5989904" cy="1991806"/>
            <a:chOff x="6468866" y="3786926"/>
            <a:chExt cx="5989904" cy="199180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6FA35FE-7188-449C-A52C-29B93CA747E3}"/>
                </a:ext>
              </a:extLst>
            </p:cNvPr>
            <p:cNvGrpSpPr/>
            <p:nvPr/>
          </p:nvGrpSpPr>
          <p:grpSpPr>
            <a:xfrm>
              <a:off x="6468866" y="3786926"/>
              <a:ext cx="5467255" cy="1991806"/>
              <a:chOff x="6468866" y="3786926"/>
              <a:chExt cx="5467255" cy="199180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2F12BC3-03A1-461B-B8F5-A49278EA2366}"/>
                  </a:ext>
                </a:extLst>
              </p:cNvPr>
              <p:cNvGrpSpPr/>
              <p:nvPr/>
            </p:nvGrpSpPr>
            <p:grpSpPr>
              <a:xfrm>
                <a:off x="6468866" y="3786926"/>
                <a:ext cx="5467255" cy="1991806"/>
                <a:chOff x="6468866" y="3786926"/>
                <a:chExt cx="5467255" cy="1991806"/>
              </a:xfrm>
            </p:grpSpPr>
            <p:pic>
              <p:nvPicPr>
                <p:cNvPr id="39" name="Image 9">
                  <a:extLst>
                    <a:ext uri="{FF2B5EF4-FFF2-40B4-BE49-F238E27FC236}">
                      <a16:creationId xmlns:a16="http://schemas.microsoft.com/office/drawing/2014/main" id="{052CB487-BB54-4495-B563-0F885266C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61425"/>
                <a:stretch/>
              </p:blipFill>
              <p:spPr>
                <a:xfrm>
                  <a:off x="6623094" y="3786926"/>
                  <a:ext cx="5313027" cy="199180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F302F2C-73D6-4643-B827-20EF0B840D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none" rtlCol="0">
                      <a:spAutoFit/>
                    </a:bodyPr>
                    <a:lstStyle/>
                    <a:p>
                      <a:r>
                        <a:rPr lang="fr-FR" sz="1200" b="1" dirty="0"/>
                        <a:t>V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𝒌𝒎</m:t>
                          </m:r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F302F2C-73D6-4643-B827-20EF0B840DC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5036" r="-1639" b="-57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729B7CF1-E819-41B7-B2C3-724B08BFE1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square" rtlCol="0">
                      <a:spAutoFit/>
                    </a:bodyPr>
                    <a:lstStyle/>
                    <a:p>
                      <a:pPr algn="ctr"/>
                      <a:r>
                        <a:rPr lang="fr-FR" sz="1200" b="1" dirty="0"/>
                        <a:t>B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𝒏𝑻</m:t>
                          </m:r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729B7CF1-E819-41B7-B2C3-724B08BFE17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56CB595-522B-42DF-AD03-131FB78EE8C1}"/>
                    </a:ext>
                  </a:extLst>
                </p:cNvPr>
                <p:cNvSpPr/>
                <p:nvPr/>
              </p:nvSpPr>
              <p:spPr>
                <a:xfrm>
                  <a:off x="11465780" y="4126727"/>
                  <a:ext cx="262394" cy="711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468AD196-5B9C-446C-8DCF-5DE52A5651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468AD196-5B9C-446C-8DCF-5DE52A56516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45D5F4AB-DAE6-4EC5-BBDF-52CFC239CC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45D5F4AB-DAE6-4EC5-BBDF-52CFC239CC5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9A28681-274C-4FE1-A07E-B1EDFD13A1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9A28681-274C-4FE1-A07E-B1EDFD13A16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FC912FC8-5FAF-41BC-8D34-FCDC2D6467C2}"/>
                    </a:ext>
                  </a:extLst>
                </p:cNvPr>
                <p:cNvSpPr/>
                <p:nvPr/>
              </p:nvSpPr>
              <p:spPr>
                <a:xfrm>
                  <a:off x="11465780" y="4993419"/>
                  <a:ext cx="470341" cy="6194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DD42137-8E1A-429F-89BF-E3991E66898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DD42137-8E1A-429F-89BF-E3991E668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84FD3C7-FE3F-453B-8D63-3CA6060FAAA3}"/>
                    </a:ext>
                  </a:extLst>
                </p:cNvPr>
                <p:cNvSpPr txBox="1"/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  <m:r>
                          <a:rPr lang="fr-FR" sz="1200" b="1" i="1" smtClean="0">
                            <a:solidFill>
                              <a:srgbClr val="3482BA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1200" b="1" i="1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84FD3C7-FE3F-453B-8D63-3CA6060FAA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E0676BB-0F06-42B1-BAB6-40430D142251}"/>
                    </a:ext>
                  </a:extLst>
                </p:cNvPr>
                <p:cNvSpPr txBox="1"/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E0676BB-0F06-42B1-BAB6-40430D1422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826A293-B9EC-44D0-9CCA-49BBB2C3D242}"/>
                    </a:ext>
                  </a:extLst>
                </p:cNvPr>
                <p:cNvSpPr txBox="1"/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826A293-B9EC-44D0-9CCA-49BBB2C3D2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</a:t>
            </a:r>
            <a:r>
              <a:rPr lang="fr-FR" sz="3200" dirty="0" err="1">
                <a:latin typeface="Segoe UI Variable Text Semiligh" pitchFamily="2" charset="0"/>
              </a:rPr>
              <a:t>ubiquitous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phenomena</a:t>
            </a:r>
            <a:r>
              <a:rPr lang="fr-FR" sz="3200" dirty="0">
                <a:latin typeface="Segoe UI Variable Text Semiligh" pitchFamily="2" charset="0"/>
              </a:rPr>
              <a:t> in </a:t>
            </a:r>
            <a:r>
              <a:rPr lang="fr-FR" sz="3200" dirty="0" err="1">
                <a:latin typeface="Segoe UI Variable Text Semiligh" pitchFamily="2" charset="0"/>
              </a:rPr>
              <a:t>inner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heliosphere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2ECD4E1A-F75E-4C2C-B44B-856A788134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17" y="825944"/>
            <a:ext cx="3887574" cy="21865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5">
            <a:extLst>
              <a:ext uri="{FF2B5EF4-FFF2-40B4-BE49-F238E27FC236}">
                <a16:creationId xmlns:a16="http://schemas.microsoft.com/office/drawing/2014/main" id="{F531A41E-F70D-485F-9ABF-4567F39A2C0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47481"/>
          <a:stretch/>
        </p:blipFill>
        <p:spPr>
          <a:xfrm>
            <a:off x="706012" y="1232043"/>
            <a:ext cx="5163834" cy="1683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FC761A-F493-48D3-8967-29AD4807D466}"/>
              </a:ext>
            </a:extLst>
          </p:cNvPr>
          <p:cNvSpPr txBox="1"/>
          <p:nvPr/>
        </p:nvSpPr>
        <p:spPr>
          <a:xfrm>
            <a:off x="697768" y="691648"/>
            <a:ext cx="53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FR" sz="1600" dirty="0">
                <a:latin typeface="Segoe UI Variable Small Semilig" pitchFamily="2" charset="0"/>
              </a:rPr>
              <a:t>Parker Solar Probe (PSP) </a:t>
            </a:r>
            <a:r>
              <a:rPr lang="fr-FR" sz="1600" dirty="0" err="1">
                <a:latin typeface="Segoe UI Variable Small Semilig" pitchFamily="2" charset="0"/>
              </a:rPr>
              <a:t>striking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discovery</a:t>
            </a:r>
            <a:r>
              <a:rPr lang="fr-FR" sz="1600" dirty="0">
                <a:latin typeface="Segoe UI Variable Small Semilig" pitchFamily="2" charset="0"/>
              </a:rPr>
              <a:t> : </a:t>
            </a:r>
            <a:r>
              <a:rPr lang="fr-FR" sz="1600" b="1" dirty="0">
                <a:solidFill>
                  <a:srgbClr val="FF5B49"/>
                </a:solidFill>
                <a:latin typeface="Segoe UI Variable Small Semilig" pitchFamily="2" charset="0"/>
              </a:rPr>
              <a:t>intermittent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magnetic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deflections</a:t>
            </a:r>
            <a:r>
              <a:rPr lang="fr-FR" sz="1600" dirty="0">
                <a:latin typeface="Segoe UI Variable Small Semilig" pitchFamily="2" charset="0"/>
              </a:rPr>
              <a:t> are </a:t>
            </a:r>
            <a:r>
              <a:rPr lang="fr-FR" sz="1600" b="1" dirty="0" err="1">
                <a:solidFill>
                  <a:srgbClr val="FF5B49"/>
                </a:solidFill>
                <a:latin typeface="Segoe UI Variable Small Semilig" pitchFamily="2" charset="0"/>
              </a:rPr>
              <a:t>ubiquitous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near</a:t>
            </a:r>
            <a:r>
              <a:rPr lang="fr-FR" sz="1600" dirty="0">
                <a:latin typeface="Segoe UI Variable Small Semilig" pitchFamily="2" charset="0"/>
              </a:rPr>
              <a:t> the Sun</a:t>
            </a:r>
          </a:p>
        </p:txBody>
      </p:sp>
      <p:sp>
        <p:nvSpPr>
          <p:cNvPr id="26" name="Espace réservé du pied de page 20">
            <a:extLst>
              <a:ext uri="{FF2B5EF4-FFF2-40B4-BE49-F238E27FC236}">
                <a16:creationId xmlns:a16="http://schemas.microsoft.com/office/drawing/2014/main" id="{8E3AADA2-A7FD-49FB-8B35-364EAFB9D1D4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2/12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D76167-1805-4C37-8F8C-6832B936F411}"/>
              </a:ext>
            </a:extLst>
          </p:cNvPr>
          <p:cNvSpPr/>
          <p:nvPr/>
        </p:nvSpPr>
        <p:spPr>
          <a:xfrm>
            <a:off x="2510776" y="2777539"/>
            <a:ext cx="1772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Dudok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 de Wit et al. 2020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174812-CF1D-44F4-BC93-2BC907682699}"/>
              </a:ext>
            </a:extLst>
          </p:cNvPr>
          <p:cNvGrpSpPr/>
          <p:nvPr/>
        </p:nvGrpSpPr>
        <p:grpSpPr>
          <a:xfrm>
            <a:off x="7520117" y="825944"/>
            <a:ext cx="3887574" cy="2471093"/>
            <a:chOff x="758265" y="2536385"/>
            <a:chExt cx="3887574" cy="2471093"/>
          </a:xfrm>
        </p:grpSpPr>
        <p:pic>
          <p:nvPicPr>
            <p:cNvPr id="29" name="Image 4">
              <a:extLst>
                <a:ext uri="{FF2B5EF4-FFF2-40B4-BE49-F238E27FC236}">
                  <a16:creationId xmlns:a16="http://schemas.microsoft.com/office/drawing/2014/main" id="{AE467C84-2445-45EA-9F87-14DD20606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65" y="2536385"/>
              <a:ext cx="3887574" cy="21865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CB0348-DA5A-433F-9B51-77D1261C43FE}"/>
                </a:ext>
              </a:extLst>
            </p:cNvPr>
            <p:cNvSpPr txBox="1"/>
            <p:nvPr/>
          </p:nvSpPr>
          <p:spPr>
            <a:xfrm>
              <a:off x="1888047" y="4730479"/>
              <a:ext cx="1431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Artist’s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view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(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NASA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6FAF66-580F-494B-8447-0EE294E4DE4C}"/>
                  </a:ext>
                </a:extLst>
              </p:cNvPr>
              <p:cNvSpPr txBox="1"/>
              <p:nvPr/>
            </p:nvSpPr>
            <p:spPr>
              <a:xfrm>
                <a:off x="706012" y="4959728"/>
                <a:ext cx="27174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latin typeface="Segoe UI Variable Small Semilig" pitchFamily="2" charset="0"/>
                  </a:rPr>
                  <a:t>Magnetic </a:t>
                </a:r>
                <a:r>
                  <a:rPr lang="fr-FR" sz="1600" dirty="0" err="1">
                    <a:latin typeface="Segoe UI Variable Small Semilig" pitchFamily="2" charset="0"/>
                  </a:rPr>
                  <a:t>deflection</a:t>
                </a:r>
                <a:r>
                  <a:rPr lang="fr-FR" sz="1600" dirty="0"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fr-FR" sz="16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𝟗𝟎</m:t>
                    </m:r>
                    <m:r>
                      <a:rPr lang="fr-FR" sz="16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endParaRPr lang="fr-FR" sz="16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600" dirty="0">
                    <a:latin typeface="Segoe UI Variable Small Semilig" pitchFamily="2" charset="0"/>
                  </a:rPr>
                  <a:t> </a:t>
                </a:r>
                <a:r>
                  <a:rPr lang="en-US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full-reversal</a:t>
                </a:r>
                <a:r>
                  <a:rPr lang="en-US" sz="1600" dirty="0">
                    <a:latin typeface="Segoe UI Variable Small Semilig" pitchFamily="2" charset="0"/>
                  </a:rPr>
                  <a:t> switchbacks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6FAF66-580F-494B-8447-0EE294E4D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12" y="4959728"/>
                <a:ext cx="2717411" cy="584775"/>
              </a:xfrm>
              <a:prstGeom prst="rect">
                <a:avLst/>
              </a:prstGeom>
              <a:blipFill>
                <a:blip r:embed="rId17"/>
                <a:stretch>
                  <a:fillRect l="-1345"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79ADC31-86DE-4513-A23A-B915F42F64EA}"/>
                  </a:ext>
                </a:extLst>
              </p:cNvPr>
              <p:cNvSpPr txBox="1"/>
              <p:nvPr/>
            </p:nvSpPr>
            <p:spPr>
              <a:xfrm>
                <a:off x="4161303" y="4114242"/>
                <a:ext cx="2463834" cy="614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fr-FR" sz="16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 moves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on</a:t>
                </a:r>
                <a:r>
                  <a:rPr lang="fr-FR" sz="1600" dirty="0">
                    <a:latin typeface="Segoe UI Variable Small Semilig" pitchFamily="2" charset="0"/>
                  </a:rPr>
                  <a:t> the </a:t>
                </a:r>
                <a:r>
                  <a:rPr lang="fr-FR" sz="1600" dirty="0" err="1">
                    <a:latin typeface="Segoe UI Variable Small Semilig" pitchFamily="2" charset="0"/>
                  </a:rPr>
                  <a:t>sphere</a:t>
                </a:r>
                <a:r>
                  <a:rPr lang="fr-FR" sz="1600" dirty="0">
                    <a:latin typeface="Segoe UI Variable Small Semilig" pitchFamily="2" charset="0"/>
                  </a:rPr>
                  <a:t> of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constant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79ADC31-86DE-4513-A23A-B915F42F6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303" y="4114242"/>
                <a:ext cx="2463834" cy="614720"/>
              </a:xfrm>
              <a:prstGeom prst="rect">
                <a:avLst/>
              </a:prstGeom>
              <a:blipFill>
                <a:blip r:embed="rId18"/>
                <a:stretch>
                  <a:fillRect l="-1485" b="-10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ight Brace 61">
            <a:extLst>
              <a:ext uri="{FF2B5EF4-FFF2-40B4-BE49-F238E27FC236}">
                <a16:creationId xmlns:a16="http://schemas.microsoft.com/office/drawing/2014/main" id="{DBB7ED32-6080-4D0F-8306-9B5357D5EFEE}"/>
              </a:ext>
            </a:extLst>
          </p:cNvPr>
          <p:cNvSpPr/>
          <p:nvPr/>
        </p:nvSpPr>
        <p:spPr>
          <a:xfrm>
            <a:off x="3974214" y="4216299"/>
            <a:ext cx="99033" cy="454570"/>
          </a:xfrm>
          <a:prstGeom prst="rightBrace">
            <a:avLst>
              <a:gd name="adj1" fmla="val 378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530F636-5A40-40D0-BA4C-B4E980175FFA}"/>
              </a:ext>
            </a:extLst>
          </p:cNvPr>
          <p:cNvGrpSpPr/>
          <p:nvPr/>
        </p:nvGrpSpPr>
        <p:grpSpPr>
          <a:xfrm>
            <a:off x="3382809" y="4737017"/>
            <a:ext cx="2771895" cy="1953868"/>
            <a:chOff x="3383133" y="4418270"/>
            <a:chExt cx="2771895" cy="1953868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ADCFEFC-D975-461E-955E-9280C7FE3D1B}"/>
                </a:ext>
              </a:extLst>
            </p:cNvPr>
            <p:cNvGrpSpPr/>
            <p:nvPr/>
          </p:nvGrpSpPr>
          <p:grpSpPr>
            <a:xfrm>
              <a:off x="3396884" y="4418270"/>
              <a:ext cx="2758144" cy="1787490"/>
              <a:chOff x="3396884" y="4418270"/>
              <a:chExt cx="2758144" cy="1787490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7DAECCA2-ECEE-437A-81C3-34AFE96A5A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97" t="52733"/>
              <a:stretch/>
            </p:blipFill>
            <p:spPr>
              <a:xfrm>
                <a:off x="3396884" y="4418270"/>
                <a:ext cx="2758144" cy="1696676"/>
              </a:xfrm>
              <a:prstGeom prst="rect">
                <a:avLst/>
              </a:prstGeom>
            </p:spPr>
          </p:pic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B9BF177-A8FE-44D3-84F3-C00B3796BFD9}"/>
                  </a:ext>
                </a:extLst>
              </p:cNvPr>
              <p:cNvSpPr/>
              <p:nvPr/>
            </p:nvSpPr>
            <p:spPr>
              <a:xfrm>
                <a:off x="4396351" y="6095139"/>
                <a:ext cx="158124" cy="110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51C9BD5-C40E-4FAC-86D0-0745CECB3CE8}"/>
                  </a:ext>
                </a:extLst>
              </p:cNvPr>
              <p:cNvSpPr/>
              <p:nvPr/>
            </p:nvSpPr>
            <p:spPr>
              <a:xfrm>
                <a:off x="4652386" y="6055731"/>
                <a:ext cx="237666" cy="110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F343984-021A-4BEE-85FC-0123C4E3C81A}"/>
                    </a:ext>
                  </a:extLst>
                </p:cNvPr>
                <p:cNvSpPr txBox="1"/>
                <p:nvPr/>
              </p:nvSpPr>
              <p:spPr>
                <a:xfrm>
                  <a:off x="4437730" y="6095139"/>
                  <a:ext cx="79701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𝐧𝐓</m:t>
                        </m:r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F343984-021A-4BEE-85FC-0123C4E3C8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7730" y="6095139"/>
                  <a:ext cx="797013" cy="276999"/>
                </a:xfrm>
                <a:prstGeom prst="rect">
                  <a:avLst/>
                </a:prstGeom>
                <a:blipFill>
                  <a:blip r:embed="rId20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DA3CB220-CDBB-46A0-B214-0E61804B4A49}"/>
                    </a:ext>
                  </a:extLst>
                </p:cNvPr>
                <p:cNvSpPr txBox="1"/>
                <p:nvPr/>
              </p:nvSpPr>
              <p:spPr>
                <a:xfrm>
                  <a:off x="3383133" y="4821628"/>
                  <a:ext cx="369332" cy="696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𝐧𝐓</m:t>
                        </m:r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DA3CB220-CDBB-46A0-B214-0E61804B4A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133" y="4821628"/>
                  <a:ext cx="369332" cy="696666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70EC63D-C895-4792-A724-15AD7A7C31C0}"/>
              </a:ext>
            </a:extLst>
          </p:cNvPr>
          <p:cNvSpPr/>
          <p:nvPr/>
        </p:nvSpPr>
        <p:spPr>
          <a:xfrm>
            <a:off x="5109720" y="6374478"/>
            <a:ext cx="1259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Drake et al. 2021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953A372-35E1-D347-844C-9A6EDA61FE19}"/>
              </a:ext>
            </a:extLst>
          </p:cNvPr>
          <p:cNvCxnSpPr>
            <a:cxnSpLocks/>
          </p:cNvCxnSpPr>
          <p:nvPr/>
        </p:nvCxnSpPr>
        <p:spPr>
          <a:xfrm>
            <a:off x="4584700" y="5659261"/>
            <a:ext cx="305028" cy="543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15C1896-9F11-ACD7-1B46-72014AFEC3AC}"/>
              </a:ext>
            </a:extLst>
          </p:cNvPr>
          <p:cNvCxnSpPr/>
          <p:nvPr/>
        </p:nvCxnSpPr>
        <p:spPr>
          <a:xfrm flipH="1" flipV="1">
            <a:off x="3974214" y="5288495"/>
            <a:ext cx="610486" cy="38205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04D21B96-4BAD-6455-2848-7E89529A22DA}"/>
              </a:ext>
            </a:extLst>
          </p:cNvPr>
          <p:cNvSpPr/>
          <p:nvPr/>
        </p:nvSpPr>
        <p:spPr>
          <a:xfrm rot="17090477">
            <a:off x="4295337" y="5231927"/>
            <a:ext cx="544027" cy="616274"/>
          </a:xfrm>
          <a:prstGeom prst="arc">
            <a:avLst>
              <a:gd name="adj1" fmla="val 16200000"/>
              <a:gd name="adj2" fmla="val 8916035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A3C4AE-0F25-03EB-6F81-ABEDA4D331B3}"/>
              </a:ext>
            </a:extLst>
          </p:cNvPr>
          <p:cNvSpPr txBox="1"/>
          <p:nvPr/>
        </p:nvSpPr>
        <p:spPr>
          <a:xfrm>
            <a:off x="3957435" y="5523166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6"/>
                </a:solidFill>
              </a:rPr>
              <a:t>200 °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8487246E-B8E3-9F86-C580-21391C5F9575}"/>
              </a:ext>
            </a:extLst>
          </p:cNvPr>
          <p:cNvSpPr txBox="1"/>
          <p:nvPr/>
        </p:nvSpPr>
        <p:spPr>
          <a:xfrm>
            <a:off x="606478" y="58909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[1]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Farell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2020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[2]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Larosa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2021 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[3]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Bizien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2023	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05989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Do </a:t>
            </a:r>
            <a:r>
              <a:rPr lang="fr-FR" sz="3200" dirty="0" err="1">
                <a:latin typeface="Segoe UI Variable Text Semiligh" pitchFamily="2" charset="0"/>
              </a:rPr>
              <a:t>switchback</a:t>
            </a:r>
            <a:r>
              <a:rPr lang="fr-FR" sz="3200" dirty="0">
                <a:latin typeface="Segoe UI Variable Text Semiligh" pitchFamily="2" charset="0"/>
              </a:rPr>
              <a:t> have a </a:t>
            </a:r>
            <a:r>
              <a:rPr lang="fr-FR" sz="3200" dirty="0" err="1">
                <a:latin typeface="Segoe UI Variable Text Semiligh" pitchFamily="2" charset="0"/>
              </a:rPr>
              <a:t>solar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origin</a:t>
            </a:r>
            <a:r>
              <a:rPr lang="fr-FR" sz="3200" dirty="0">
                <a:latin typeface="Segoe UI Variable Text Semiligh" pitchFamily="2" charset="0"/>
              </a:rPr>
              <a:t>?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D88E42-35C1-4EF5-AE7E-524DCFBEC47A}"/>
              </a:ext>
            </a:extLst>
          </p:cNvPr>
          <p:cNvCxnSpPr/>
          <p:nvPr/>
        </p:nvCxnSpPr>
        <p:spPr>
          <a:xfrm>
            <a:off x="3852333" y="863600"/>
            <a:ext cx="84667" cy="53500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8573BE-4F7A-415C-8146-D3F8399C62CE}"/>
              </a:ext>
            </a:extLst>
          </p:cNvPr>
          <p:cNvSpPr txBox="1"/>
          <p:nvPr/>
        </p:nvSpPr>
        <p:spPr>
          <a:xfrm>
            <a:off x="593451" y="945772"/>
            <a:ext cx="250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Segoe UI Variable Small Semilig" pitchFamily="2" charset="0"/>
              </a:rPr>
              <a:t>Two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families</a:t>
            </a:r>
            <a:r>
              <a:rPr lang="fr-FR" sz="1600" dirty="0">
                <a:latin typeface="Segoe UI Variable Small Semilig" pitchFamily="2" charset="0"/>
              </a:rPr>
              <a:t> of scenario: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In situ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Low </a:t>
            </a:r>
            <a:r>
              <a:rPr lang="fr-FR" sz="1600" dirty="0" err="1">
                <a:latin typeface="Segoe UI Variable Small Semilig" pitchFamily="2" charset="0"/>
              </a:rPr>
              <a:t>solar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atmosphere</a:t>
            </a:r>
            <a:endParaRPr lang="en-US" sz="1600" dirty="0">
              <a:latin typeface="Segoe UI Variable Small Semilig" pitchFamily="2" charset="0"/>
            </a:endParaRPr>
          </a:p>
        </p:txBody>
      </p:sp>
      <p:sp>
        <p:nvSpPr>
          <p:cNvPr id="3" name="Espace réservé du pied de page 20">
            <a:extLst>
              <a:ext uri="{FF2B5EF4-FFF2-40B4-BE49-F238E27FC236}">
                <a16:creationId xmlns:a16="http://schemas.microsoft.com/office/drawing/2014/main" id="{D5312BDB-FA8B-BF83-E6D3-A43FB68810C3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3/12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15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Do </a:t>
            </a:r>
            <a:r>
              <a:rPr lang="fr-FR" sz="3200" dirty="0" err="1">
                <a:latin typeface="Segoe UI Variable Text Semiligh" pitchFamily="2" charset="0"/>
              </a:rPr>
              <a:t>switchback</a:t>
            </a:r>
            <a:r>
              <a:rPr lang="fr-FR" sz="3200" dirty="0">
                <a:latin typeface="Segoe UI Variable Text Semiligh" pitchFamily="2" charset="0"/>
              </a:rPr>
              <a:t> have a </a:t>
            </a:r>
            <a:r>
              <a:rPr lang="fr-FR" sz="3200" dirty="0" err="1">
                <a:latin typeface="Segoe UI Variable Text Semiligh" pitchFamily="2" charset="0"/>
              </a:rPr>
              <a:t>solar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origin</a:t>
            </a:r>
            <a:r>
              <a:rPr lang="fr-FR" sz="3200" dirty="0">
                <a:latin typeface="Segoe UI Variable Text Semiligh" pitchFamily="2" charset="0"/>
              </a:rPr>
              <a:t>?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D88E42-35C1-4EF5-AE7E-524DCFBEC47A}"/>
              </a:ext>
            </a:extLst>
          </p:cNvPr>
          <p:cNvCxnSpPr/>
          <p:nvPr/>
        </p:nvCxnSpPr>
        <p:spPr>
          <a:xfrm>
            <a:off x="3852333" y="863600"/>
            <a:ext cx="84667" cy="53500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8573BE-4F7A-415C-8146-D3F8399C62CE}"/>
              </a:ext>
            </a:extLst>
          </p:cNvPr>
          <p:cNvSpPr txBox="1"/>
          <p:nvPr/>
        </p:nvSpPr>
        <p:spPr>
          <a:xfrm>
            <a:off x="593451" y="945772"/>
            <a:ext cx="250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Segoe UI Variable Small Semilig" pitchFamily="2" charset="0"/>
              </a:rPr>
              <a:t>Two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families</a:t>
            </a:r>
            <a:r>
              <a:rPr lang="fr-FR" sz="1600" dirty="0">
                <a:latin typeface="Segoe UI Variable Small Semilig" pitchFamily="2" charset="0"/>
              </a:rPr>
              <a:t> of scenario: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In situ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Low </a:t>
            </a:r>
            <a:r>
              <a:rPr lang="fr-FR" sz="1600" dirty="0" err="1">
                <a:latin typeface="Segoe UI Variable Small Semilig" pitchFamily="2" charset="0"/>
              </a:rPr>
              <a:t>solar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atmosphere</a:t>
            </a:r>
            <a:endParaRPr lang="en-US" sz="1600" dirty="0">
              <a:latin typeface="Segoe UI Variable Small Semilig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170533-DCC4-4BE2-9DD9-97959B574412}"/>
              </a:ext>
            </a:extLst>
          </p:cNvPr>
          <p:cNvSpPr/>
          <p:nvPr/>
        </p:nvSpPr>
        <p:spPr>
          <a:xfrm>
            <a:off x="931333" y="1464733"/>
            <a:ext cx="2167932" cy="312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43A7B-59EB-4426-937B-B378F89E9E77}"/>
              </a:ext>
            </a:extLst>
          </p:cNvPr>
          <p:cNvSpPr txBox="1"/>
          <p:nvPr/>
        </p:nvSpPr>
        <p:spPr>
          <a:xfrm>
            <a:off x="4095303" y="913114"/>
            <a:ext cx="7165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If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it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case,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which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phenomenon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can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be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progenitor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of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3" name="Espace réservé du pied de page 20">
            <a:extLst>
              <a:ext uri="{FF2B5EF4-FFF2-40B4-BE49-F238E27FC236}">
                <a16:creationId xmlns:a16="http://schemas.microsoft.com/office/drawing/2014/main" id="{077FC33A-E46D-052D-D032-E449CE70D171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3/12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05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ligne&#10;&#10;Description générée automatiquement">
            <a:extLst>
              <a:ext uri="{FF2B5EF4-FFF2-40B4-BE49-F238E27FC236}">
                <a16:creationId xmlns:a16="http://schemas.microsoft.com/office/drawing/2014/main" id="{3E689B15-E0F3-DE71-F567-3B2B3D939A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93" y="759035"/>
            <a:ext cx="5070781" cy="5679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Do </a:t>
            </a:r>
            <a:r>
              <a:rPr lang="fr-FR" sz="3200" dirty="0" err="1">
                <a:latin typeface="Segoe UI Variable Text Semiligh" pitchFamily="2" charset="0"/>
              </a:rPr>
              <a:t>switchback</a:t>
            </a:r>
            <a:r>
              <a:rPr lang="fr-FR" sz="3200" dirty="0">
                <a:latin typeface="Segoe UI Variable Text Semiligh" pitchFamily="2" charset="0"/>
              </a:rPr>
              <a:t> have a </a:t>
            </a:r>
            <a:r>
              <a:rPr lang="fr-FR" sz="3200" dirty="0" err="1">
                <a:latin typeface="Segoe UI Variable Text Semiligh" pitchFamily="2" charset="0"/>
              </a:rPr>
              <a:t>solar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origin</a:t>
            </a:r>
            <a:r>
              <a:rPr lang="fr-FR" sz="3200" dirty="0">
                <a:latin typeface="Segoe UI Variable Text Semiligh" pitchFamily="2" charset="0"/>
              </a:rPr>
              <a:t>?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pied de page 20">
            <a:extLst>
              <a:ext uri="{FF2B5EF4-FFF2-40B4-BE49-F238E27FC236}">
                <a16:creationId xmlns:a16="http://schemas.microsoft.com/office/drawing/2014/main" id="{57C61CBB-3C50-4A3A-AAE0-AADF800DF492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3/12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D88E42-35C1-4EF5-AE7E-524DCFBEC47A}"/>
              </a:ext>
            </a:extLst>
          </p:cNvPr>
          <p:cNvCxnSpPr/>
          <p:nvPr/>
        </p:nvCxnSpPr>
        <p:spPr>
          <a:xfrm>
            <a:off x="3852333" y="863600"/>
            <a:ext cx="0" cy="53500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8573BE-4F7A-415C-8146-D3F8399C62CE}"/>
              </a:ext>
            </a:extLst>
          </p:cNvPr>
          <p:cNvSpPr txBox="1"/>
          <p:nvPr/>
        </p:nvSpPr>
        <p:spPr>
          <a:xfrm>
            <a:off x="593451" y="945772"/>
            <a:ext cx="250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Segoe UI Variable Small Semilig" pitchFamily="2" charset="0"/>
              </a:rPr>
              <a:t>Two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families</a:t>
            </a:r>
            <a:r>
              <a:rPr lang="fr-FR" sz="1600" dirty="0">
                <a:latin typeface="Segoe UI Variable Small Semilig" pitchFamily="2" charset="0"/>
              </a:rPr>
              <a:t> of scenario: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In situ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Low </a:t>
            </a:r>
            <a:r>
              <a:rPr lang="fr-FR" sz="1600" dirty="0" err="1">
                <a:latin typeface="Segoe UI Variable Small Semilig" pitchFamily="2" charset="0"/>
              </a:rPr>
              <a:t>solar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atmosphere</a:t>
            </a:r>
            <a:endParaRPr lang="en-US" sz="1600" dirty="0">
              <a:latin typeface="Segoe UI Variable Small Semilig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170533-DCC4-4BE2-9DD9-97959B574412}"/>
              </a:ext>
            </a:extLst>
          </p:cNvPr>
          <p:cNvSpPr/>
          <p:nvPr/>
        </p:nvSpPr>
        <p:spPr>
          <a:xfrm>
            <a:off x="931333" y="1464733"/>
            <a:ext cx="2167932" cy="312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43A7B-59EB-4426-937B-B378F89E9E77}"/>
              </a:ext>
            </a:extLst>
          </p:cNvPr>
          <p:cNvSpPr txBox="1"/>
          <p:nvPr/>
        </p:nvSpPr>
        <p:spPr>
          <a:xfrm>
            <a:off x="4095303" y="913114"/>
            <a:ext cx="7165363" cy="830997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If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it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case,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which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phenomenon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can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be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progenitor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of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0" name="ZoneTexte 15">
            <a:extLst>
              <a:ext uri="{FF2B5EF4-FFF2-40B4-BE49-F238E27FC236}">
                <a16:creationId xmlns:a16="http://schemas.microsoft.com/office/drawing/2014/main" id="{C5219CA1-9753-4EA8-A2CD-76644E9B662C}"/>
              </a:ext>
            </a:extLst>
          </p:cNvPr>
          <p:cNvSpPr txBox="1"/>
          <p:nvPr/>
        </p:nvSpPr>
        <p:spPr>
          <a:xfrm>
            <a:off x="4095303" y="3075876"/>
            <a:ext cx="7258497" cy="830997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How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are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generated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from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low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atmosphere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</a:t>
            </a:r>
            <a:endParaRPr lang="en-US" sz="2400" dirty="0">
              <a:latin typeface="Segoe UI Variable Small Semilig" pitchFamily="2" charset="0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:a16="http://schemas.microsoft.com/office/drawing/2014/main" id="{C3EEA03A-B5B0-48AC-8BC6-893C9A5A7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9"/>
          <a:stretch/>
        </p:blipFill>
        <p:spPr>
          <a:xfrm>
            <a:off x="430350" y="4222836"/>
            <a:ext cx="3390734" cy="1608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907916-007B-4A7A-BA28-1EB2CEA0C518}"/>
              </a:ext>
            </a:extLst>
          </p:cNvPr>
          <p:cNvSpPr/>
          <p:nvPr/>
        </p:nvSpPr>
        <p:spPr>
          <a:xfrm>
            <a:off x="1106396" y="5810206"/>
            <a:ext cx="1817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>
                    <a:lumMod val="50000"/>
                  </a:schemeClr>
                </a:solidFill>
              </a:rPr>
              <a:t>Fisk &amp; Kasper et al. 2020</a:t>
            </a:r>
          </a:p>
        </p:txBody>
      </p:sp>
      <p:grpSp>
        <p:nvGrpSpPr>
          <p:cNvPr id="15" name="Groupe 13">
            <a:extLst>
              <a:ext uri="{FF2B5EF4-FFF2-40B4-BE49-F238E27FC236}">
                <a16:creationId xmlns:a16="http://schemas.microsoft.com/office/drawing/2014/main" id="{D695AAC7-B037-4B1D-86FC-88806F14CDD1}"/>
              </a:ext>
            </a:extLst>
          </p:cNvPr>
          <p:cNvGrpSpPr/>
          <p:nvPr/>
        </p:nvGrpSpPr>
        <p:grpSpPr>
          <a:xfrm>
            <a:off x="430350" y="1989794"/>
            <a:ext cx="3087784" cy="2175190"/>
            <a:chOff x="679883" y="3515901"/>
            <a:chExt cx="5530467" cy="3367672"/>
          </a:xfrm>
        </p:grpSpPr>
        <p:pic>
          <p:nvPicPr>
            <p:cNvPr id="16" name="Image 14">
              <a:extLst>
                <a:ext uri="{FF2B5EF4-FFF2-40B4-BE49-F238E27FC236}">
                  <a16:creationId xmlns:a16="http://schemas.microsoft.com/office/drawing/2014/main" id="{35AF12D2-9979-4457-8B5F-3D0993222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883" y="3515901"/>
              <a:ext cx="5530467" cy="301862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2A4222-DAE2-4942-B838-98770ADB1188}"/>
                </a:ext>
              </a:extLst>
            </p:cNvPr>
            <p:cNvSpPr/>
            <p:nvPr/>
          </p:nvSpPr>
          <p:spPr>
            <a:xfrm>
              <a:off x="1916760" y="6454718"/>
              <a:ext cx="3355437" cy="428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 err="1">
                  <a:solidFill>
                    <a:schemeClr val="bg1">
                      <a:lumMod val="50000"/>
                    </a:schemeClr>
                  </a:solidFill>
                </a:rPr>
                <a:t>Akhavan-Tafti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 et al. 2022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5892C7E3-662E-D0AD-55BC-1BC8EFA7E9A9}"/>
              </a:ext>
            </a:extLst>
          </p:cNvPr>
          <p:cNvSpPr txBox="1"/>
          <p:nvPr/>
        </p:nvSpPr>
        <p:spPr>
          <a:xfrm>
            <a:off x="8077199" y="6435591"/>
            <a:ext cx="1633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65000"/>
                  </a:schemeClr>
                </a:solidFill>
              </a:rPr>
              <a:t>Sterling &amp; Moore 2020</a:t>
            </a:r>
          </a:p>
        </p:txBody>
      </p:sp>
    </p:spTree>
    <p:extLst>
      <p:ext uri="{BB962C8B-B14F-4D97-AF65-F5344CB8AC3E}">
        <p14:creationId xmlns:p14="http://schemas.microsoft.com/office/powerpoint/2010/main" val="1150964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egoe UI Variable Text Semiligh" pitchFamily="2" charset="0"/>
                <a:cs typeface="Arial" panose="020B0604020202020204" pitchFamily="34" charset="0"/>
              </a:rPr>
              <a:t>Jets: ubiquitous phenomena in the solar </a:t>
            </a:r>
            <a:r>
              <a:rPr lang="en-US" sz="3200" dirty="0" err="1">
                <a:latin typeface="Segoe UI Variable Text Semiligh" pitchFamily="2" charset="0"/>
                <a:cs typeface="Arial" panose="020B0604020202020204" pitchFamily="34" charset="0"/>
              </a:rPr>
              <a:t>atmophere</a:t>
            </a:r>
            <a:endParaRPr lang="en-US" sz="3200" dirty="0">
              <a:solidFill>
                <a:schemeClr val="accent2"/>
              </a:solidFill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ronal_hole.mp4">
            <a:hlinkClick r:id="" action="ppaction://media"/>
            <a:extLst>
              <a:ext uri="{FF2B5EF4-FFF2-40B4-BE49-F238E27FC236}">
                <a16:creationId xmlns:a16="http://schemas.microsoft.com/office/drawing/2014/main" id="{0579F3BD-56EF-4776-B135-CF9AC0FA5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023" b="7315"/>
          <a:stretch/>
        </p:blipFill>
        <p:spPr>
          <a:xfrm>
            <a:off x="656673" y="1389198"/>
            <a:ext cx="9739151" cy="48571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C638A9-55AE-40F2-A694-E46E8B4939EC}"/>
              </a:ext>
            </a:extLst>
          </p:cNvPr>
          <p:cNvSpPr txBox="1"/>
          <p:nvPr/>
        </p:nvSpPr>
        <p:spPr>
          <a:xfrm>
            <a:off x="503967" y="785786"/>
            <a:ext cx="5722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Segoe UI Variable Text Semiligh" pitchFamily="2" charset="0"/>
                <a:cs typeface="Arial" panose="020B0604020202020204" pitchFamily="34" charset="0"/>
              </a:rPr>
              <a:t>Switchbacks (SB)  could be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induced</a:t>
            </a:r>
            <a:r>
              <a:rPr lang="en-US" sz="1800" b="1" dirty="0">
                <a:latin typeface="Segoe UI Variable Text Semiligh" pitchFamily="2" charset="0"/>
                <a:cs typeface="Arial" panose="020B0604020202020204" pitchFamily="34" charset="0"/>
              </a:rPr>
              <a:t> by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jet-like</a:t>
            </a:r>
            <a:r>
              <a:rPr lang="en-US" sz="1800" b="1" dirty="0">
                <a:latin typeface="Segoe UI Variable Text Semiligh" pitchFamily="2" charset="0"/>
                <a:cs typeface="Arial" panose="020B0604020202020204" pitchFamily="34" charset="0"/>
              </a:rPr>
              <a:t> events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(Neugebauer et al.2012; Huang et al. 2023; Kumar et al. 2023)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90C2B222-4E15-408C-90C6-22068F3B3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197" y="6264976"/>
            <a:ext cx="19688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UV (EUI/Solar Orbiter) </a:t>
            </a:r>
          </a:p>
        </p:txBody>
      </p:sp>
      <p:sp>
        <p:nvSpPr>
          <p:cNvPr id="20" name="Espace réservé du pied de page 20">
            <a:extLst>
              <a:ext uri="{FF2B5EF4-FFF2-40B4-BE49-F238E27FC236}">
                <a16:creationId xmlns:a16="http://schemas.microsoft.com/office/drawing/2014/main" id="{3AE42BCB-84BC-46D8-8AD5-C0AD6BE31C20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4/12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89EDEE-E582-4E67-9D5C-3E829C93C4AD}"/>
              </a:ext>
            </a:extLst>
          </p:cNvPr>
          <p:cNvSpPr/>
          <p:nvPr/>
        </p:nvSpPr>
        <p:spPr>
          <a:xfrm>
            <a:off x="3454400" y="4478867"/>
            <a:ext cx="533400" cy="60113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D13ADB-93C8-4B21-BF38-FADE97817CE0}"/>
              </a:ext>
            </a:extLst>
          </p:cNvPr>
          <p:cNvSpPr/>
          <p:nvPr/>
        </p:nvSpPr>
        <p:spPr>
          <a:xfrm>
            <a:off x="7493000" y="4394200"/>
            <a:ext cx="533400" cy="60113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0094D7-0B01-4994-812B-E0A020A17B15}"/>
              </a:ext>
            </a:extLst>
          </p:cNvPr>
          <p:cNvSpPr/>
          <p:nvPr/>
        </p:nvSpPr>
        <p:spPr>
          <a:xfrm>
            <a:off x="4473797" y="4779433"/>
            <a:ext cx="533400" cy="60113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D4FA55-085D-4E82-A88F-F9FBA5C78AFB}"/>
              </a:ext>
            </a:extLst>
          </p:cNvPr>
          <p:cNvSpPr/>
          <p:nvPr/>
        </p:nvSpPr>
        <p:spPr>
          <a:xfrm>
            <a:off x="4769037" y="3452259"/>
            <a:ext cx="238159" cy="19473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15BB48-219A-41B2-A4C2-638E9060BE88}"/>
              </a:ext>
            </a:extLst>
          </p:cNvPr>
          <p:cNvSpPr/>
          <p:nvPr/>
        </p:nvSpPr>
        <p:spPr>
          <a:xfrm>
            <a:off x="7408333" y="3261063"/>
            <a:ext cx="246290" cy="1612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AFEEA-9FE7-45E9-858D-2C58C0531017}"/>
              </a:ext>
            </a:extLst>
          </p:cNvPr>
          <p:cNvSpPr/>
          <p:nvPr/>
        </p:nvSpPr>
        <p:spPr>
          <a:xfrm>
            <a:off x="7170969" y="3234266"/>
            <a:ext cx="144384" cy="19473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ED813E-6225-4F4C-912A-56B8E5420FB0}"/>
              </a:ext>
            </a:extLst>
          </p:cNvPr>
          <p:cNvSpPr/>
          <p:nvPr/>
        </p:nvSpPr>
        <p:spPr>
          <a:xfrm>
            <a:off x="5040821" y="3549626"/>
            <a:ext cx="238159" cy="19473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6ABE47-A933-4BD1-A81C-264E26551306}"/>
              </a:ext>
            </a:extLst>
          </p:cNvPr>
          <p:cNvSpPr/>
          <p:nvPr/>
        </p:nvSpPr>
        <p:spPr>
          <a:xfrm>
            <a:off x="5193526" y="3605689"/>
            <a:ext cx="238159" cy="19473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2389CC-C93D-471F-816F-909E7D93CCD7}"/>
              </a:ext>
            </a:extLst>
          </p:cNvPr>
          <p:cNvSpPr/>
          <p:nvPr/>
        </p:nvSpPr>
        <p:spPr>
          <a:xfrm>
            <a:off x="9084112" y="4995333"/>
            <a:ext cx="212288" cy="2455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B7A83F-422D-440C-9BAE-A9E34597A879}"/>
              </a:ext>
            </a:extLst>
          </p:cNvPr>
          <p:cNvSpPr/>
          <p:nvPr/>
        </p:nvSpPr>
        <p:spPr>
          <a:xfrm>
            <a:off x="8739654" y="5046132"/>
            <a:ext cx="84667" cy="1778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E84C49-FBEF-4E9E-BF91-96151075173E}"/>
              </a:ext>
            </a:extLst>
          </p:cNvPr>
          <p:cNvSpPr/>
          <p:nvPr/>
        </p:nvSpPr>
        <p:spPr>
          <a:xfrm>
            <a:off x="9441850" y="4957232"/>
            <a:ext cx="178759" cy="24553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99136D-A31F-4378-9688-63E618EF8556}"/>
              </a:ext>
            </a:extLst>
          </p:cNvPr>
          <p:cNvSpPr/>
          <p:nvPr/>
        </p:nvSpPr>
        <p:spPr>
          <a:xfrm>
            <a:off x="2404484" y="4821765"/>
            <a:ext cx="157856" cy="26862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118336-41E9-4783-AC81-77EF0AD1E43F}"/>
              </a:ext>
            </a:extLst>
          </p:cNvPr>
          <p:cNvSpPr/>
          <p:nvPr/>
        </p:nvSpPr>
        <p:spPr>
          <a:xfrm>
            <a:off x="6918654" y="5046132"/>
            <a:ext cx="84667" cy="1778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8749C1-164D-4B71-8358-419EC6CD5BD3}"/>
              </a:ext>
            </a:extLst>
          </p:cNvPr>
          <p:cNvSpPr/>
          <p:nvPr/>
        </p:nvSpPr>
        <p:spPr>
          <a:xfrm>
            <a:off x="8487876" y="5090387"/>
            <a:ext cx="84667" cy="1778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51B439D-2085-445A-8B11-B8DBBA2CE501}"/>
              </a:ext>
            </a:extLst>
          </p:cNvPr>
          <p:cNvSpPr txBox="1"/>
          <p:nvPr/>
        </p:nvSpPr>
        <p:spPr>
          <a:xfrm>
            <a:off x="9882033" y="2504312"/>
            <a:ext cx="22332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Coronal jets / </a:t>
            </a:r>
            <a:r>
              <a:rPr lang="en-US" sz="1800" dirty="0" err="1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Macrospicules</a:t>
            </a:r>
            <a:r>
              <a:rPr lang="en-US" sz="18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: </a:t>
            </a:r>
            <a:r>
              <a:rPr lang="en-US" sz="18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 &gt; 10</a:t>
            </a:r>
            <a:r>
              <a:rPr lang="en-US" sz="1800" baseline="300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4 </a:t>
            </a:r>
            <a:r>
              <a:rPr lang="en-US" sz="18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km</a:t>
            </a:r>
          </a:p>
          <a:p>
            <a:pPr lvl="1"/>
            <a:r>
              <a:rPr lang="en-US" sz="1800" dirty="0" err="1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Chromospheric</a:t>
            </a:r>
            <a:r>
              <a:rPr lang="en-US" sz="18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 jets / surges / </a:t>
            </a:r>
            <a:r>
              <a:rPr lang="en-US" sz="1800" dirty="0" err="1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jetlets</a:t>
            </a:r>
            <a:r>
              <a:rPr lang="en-US" sz="18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: </a:t>
            </a:r>
            <a:r>
              <a:rPr lang="en-US" sz="1800" dirty="0">
                <a:solidFill>
                  <a:srgbClr val="05B05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 ~ 10</a:t>
            </a:r>
            <a:r>
              <a:rPr lang="en-US" sz="1800" baseline="300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3 </a:t>
            </a:r>
            <a:r>
              <a:rPr lang="en-US" sz="18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km</a:t>
            </a:r>
            <a:endParaRPr lang="en-US" sz="1800" b="1" dirty="0">
              <a:solidFill>
                <a:srgbClr val="05B050"/>
              </a:solidFill>
              <a:latin typeface="Segoe UI Variable Small Semilig" pitchFamily="2" charset="0"/>
              <a:cs typeface="Arial" panose="020B0604020202020204" pitchFamily="34" charset="0"/>
            </a:endParaRPr>
          </a:p>
          <a:p>
            <a:pPr lvl="1"/>
            <a:r>
              <a:rPr lang="en-US" sz="1800" dirty="0" err="1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Photospheric</a:t>
            </a:r>
            <a:r>
              <a:rPr lang="en-US" sz="18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 jets / spicules : </a:t>
            </a:r>
            <a:r>
              <a:rPr lang="en-US" sz="1800" dirty="0">
                <a:solidFill>
                  <a:srgbClr val="0DB0F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 &lt; 10</a:t>
            </a:r>
            <a:r>
              <a:rPr lang="en-US" sz="1800" baseline="300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3 </a:t>
            </a:r>
            <a:r>
              <a:rPr lang="en-US" sz="18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km </a:t>
            </a:r>
          </a:p>
        </p:txBody>
      </p:sp>
    </p:spTree>
    <p:extLst>
      <p:ext uri="{BB962C8B-B14F-4D97-AF65-F5344CB8AC3E}">
        <p14:creationId xmlns:p14="http://schemas.microsoft.com/office/powerpoint/2010/main" val="377367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egoe UI Variable Text Semiligh" pitchFamily="2" charset="0"/>
                <a:cs typeface="Arial" panose="020B0604020202020204" pitchFamily="34" charset="0"/>
              </a:rPr>
              <a:t>Jets: ubiquitous phenomena in the solar </a:t>
            </a:r>
            <a:r>
              <a:rPr lang="en-US" sz="3200" dirty="0" err="1">
                <a:latin typeface="Segoe UI Variable Text Semiligh" pitchFamily="2" charset="0"/>
                <a:cs typeface="Arial" panose="020B0604020202020204" pitchFamily="34" charset="0"/>
              </a:rPr>
              <a:t>atmophere</a:t>
            </a:r>
            <a:endParaRPr lang="en-US" sz="3200" dirty="0">
              <a:solidFill>
                <a:schemeClr val="accent2"/>
              </a:solidFill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C638A9-55AE-40F2-A694-E46E8B4939EC}"/>
              </a:ext>
            </a:extLst>
          </p:cNvPr>
          <p:cNvSpPr txBox="1"/>
          <p:nvPr/>
        </p:nvSpPr>
        <p:spPr>
          <a:xfrm>
            <a:off x="503968" y="785786"/>
            <a:ext cx="559203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Switchbacks (SB)  could be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induced</a:t>
            </a: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 by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jet-like</a:t>
            </a: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 events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(Neugebauer et al.2012; Huang et al. 2023; Kumar et al. 2023)</a:t>
            </a:r>
          </a:p>
          <a:p>
            <a:endParaRPr lang="en-US" sz="1400" b="1" dirty="0">
              <a:solidFill>
                <a:srgbClr val="F8820C"/>
              </a:solidFill>
              <a:latin typeface="Segoe UI Variable Text Semiligh" pitchFamily="2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Segoe UI Variable Text Semiligh" pitchFamily="2" charset="0"/>
                <a:cs typeface="Arial" panose="020B0604020202020204" pitchFamily="34" charset="0"/>
              </a:rPr>
              <a:t>Arguments in favor: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Jets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are</a:t>
            </a:r>
            <a:r>
              <a:rPr lang="en-US" sz="1800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sharp edged,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ubiquitous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collimated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 &amp;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intermittent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 features</a:t>
            </a:r>
          </a:p>
          <a:p>
            <a:endParaRPr lang="en-US" sz="10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Observed</a:t>
            </a:r>
            <a:r>
              <a:rPr lang="en-US" sz="1800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all over the atmosphere 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(Coronal holes, active regions and quiet Sun)</a:t>
            </a:r>
          </a:p>
          <a:p>
            <a:endParaRPr lang="en-US" sz="10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Observed over a broad range of scales</a:t>
            </a:r>
          </a:p>
          <a:p>
            <a:pPr lvl="1"/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Coronal jets / </a:t>
            </a:r>
            <a:r>
              <a:rPr lang="en-US" sz="1600" dirty="0" err="1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Macrospicules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 &gt; 10</a:t>
            </a:r>
            <a:r>
              <a:rPr lang="en-US" sz="1600" baseline="300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4 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km</a:t>
            </a:r>
          </a:p>
          <a:p>
            <a:pPr lvl="1"/>
            <a:r>
              <a:rPr lang="en-US" sz="1600" dirty="0" err="1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Chromospheric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 jets / surges / </a:t>
            </a:r>
            <a:r>
              <a:rPr lang="en-US" sz="1600" dirty="0" err="1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jetlets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05B05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 ~ 10</a:t>
            </a:r>
            <a:r>
              <a:rPr lang="en-US" sz="1600" baseline="300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3 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km</a:t>
            </a:r>
            <a:endParaRPr lang="en-US" sz="1600" b="1" dirty="0">
              <a:solidFill>
                <a:srgbClr val="05B050"/>
              </a:solidFill>
              <a:latin typeface="Segoe UI Variable Small Semilig" pitchFamily="2" charset="0"/>
              <a:cs typeface="Arial" panose="020B0604020202020204" pitchFamily="34" charset="0"/>
            </a:endParaRPr>
          </a:p>
          <a:p>
            <a:pPr lvl="1"/>
            <a:r>
              <a:rPr lang="en-US" sz="1600" dirty="0" err="1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Photospheric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 jets / spicules : </a:t>
            </a:r>
            <a:r>
              <a:rPr lang="en-US" sz="1600" dirty="0">
                <a:solidFill>
                  <a:srgbClr val="0DB0F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 &lt; 10</a:t>
            </a:r>
            <a:r>
              <a:rPr lang="en-US" sz="1600" baseline="300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3 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km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Segoe UI Variable Text Semiligh" pitchFamily="2" charset="0"/>
              <a:cs typeface="Arial" panose="020B0604020202020204" pitchFamily="34" charset="0"/>
            </a:endParaRP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90C2B222-4E15-408C-90C6-22068F3B3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971" y="3544990"/>
            <a:ext cx="19688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UV (EUI/Solar Orbiter) </a:t>
            </a:r>
          </a:p>
        </p:txBody>
      </p:sp>
      <p:sp>
        <p:nvSpPr>
          <p:cNvPr id="20" name="Espace réservé du pied de page 20">
            <a:extLst>
              <a:ext uri="{FF2B5EF4-FFF2-40B4-BE49-F238E27FC236}">
                <a16:creationId xmlns:a16="http://schemas.microsoft.com/office/drawing/2014/main" id="{3AE42BCB-84BC-46D8-8AD5-C0AD6BE31C20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4/12</a:t>
            </a:r>
            <a:endParaRPr lang="en-US" dirty="0"/>
          </a:p>
        </p:txBody>
      </p:sp>
      <p:pic>
        <p:nvPicPr>
          <p:cNvPr id="7" name="Image 6" descr="Une image contenant capture d’écran, nuage, jaune, Caractère coloré&#10;&#10;Description générée automatiquement">
            <a:extLst>
              <a:ext uri="{FF2B5EF4-FFF2-40B4-BE49-F238E27FC236}">
                <a16:creationId xmlns:a16="http://schemas.microsoft.com/office/drawing/2014/main" id="{57CE0DFF-E0BC-18C8-062B-422033375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84385"/>
            <a:ext cx="5598768" cy="27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76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egoe UI Variable Text Semiligh" pitchFamily="2" charset="0"/>
                <a:cs typeface="Arial" panose="020B0604020202020204" pitchFamily="34" charset="0"/>
              </a:rPr>
              <a:t>Jets: ubiquitous phenomena in the solar </a:t>
            </a:r>
            <a:r>
              <a:rPr lang="en-US" sz="3200" dirty="0" err="1">
                <a:latin typeface="Segoe UI Variable Text Semiligh" pitchFamily="2" charset="0"/>
                <a:cs typeface="Arial" panose="020B0604020202020204" pitchFamily="34" charset="0"/>
              </a:rPr>
              <a:t>atmophere</a:t>
            </a:r>
            <a:endParaRPr lang="en-US" sz="3200" dirty="0">
              <a:solidFill>
                <a:schemeClr val="accent2"/>
              </a:solidFill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pied de page 20">
            <a:extLst>
              <a:ext uri="{FF2B5EF4-FFF2-40B4-BE49-F238E27FC236}">
                <a16:creationId xmlns:a16="http://schemas.microsoft.com/office/drawing/2014/main" id="{3AE42BCB-84BC-46D8-8AD5-C0AD6BE31C20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4/12</a:t>
            </a:r>
            <a:endParaRPr lang="en-US" dirty="0"/>
          </a:p>
        </p:txBody>
      </p:sp>
      <p:pic>
        <p:nvPicPr>
          <p:cNvPr id="9" name="intro_movie">
            <a:hlinkClick r:id="" action="ppaction://media"/>
            <a:extLst>
              <a:ext uri="{FF2B5EF4-FFF2-40B4-BE49-F238E27FC236}">
                <a16:creationId xmlns:a16="http://schemas.microsoft.com/office/drawing/2014/main" id="{5A202F19-ACA2-4ECD-B4FD-5025BDC297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10.4029"/>
                  <p14:bmkLst>
                    <p14:bmk name="Signet 1" time="334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2829" y="852602"/>
            <a:ext cx="4467377" cy="4467377"/>
          </a:xfrm>
          <a:prstGeom prst="rect">
            <a:avLst/>
          </a:prstGeom>
        </p:spPr>
      </p:pic>
      <p:sp>
        <p:nvSpPr>
          <p:cNvPr id="10" name="Text Box 13">
            <a:extLst>
              <a:ext uri="{FF2B5EF4-FFF2-40B4-BE49-F238E27FC236}">
                <a16:creationId xmlns:a16="http://schemas.microsoft.com/office/drawing/2014/main" id="{D5912F43-C34D-4EC5-97D9-1EC1AF74D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4063" y="5319979"/>
            <a:ext cx="21649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UV+White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Light (STEREO)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Patsourakos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et al. 2008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6FB8C-CA4B-4A1E-BCAC-FEEA04A1ADAB}"/>
              </a:ext>
            </a:extLst>
          </p:cNvPr>
          <p:cNvSpPr txBox="1"/>
          <p:nvPr/>
        </p:nvSpPr>
        <p:spPr>
          <a:xfrm>
            <a:off x="503968" y="785786"/>
            <a:ext cx="5592032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Switchbacks (SB)  could be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induced</a:t>
            </a: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 by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jet-like</a:t>
            </a: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 events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(Neugebauer et al.2012; Huang et al. 2023; Kumar et al. 2023)</a:t>
            </a:r>
          </a:p>
          <a:p>
            <a:endParaRPr lang="en-US" sz="1400" b="1" dirty="0">
              <a:solidFill>
                <a:srgbClr val="F8820C"/>
              </a:solidFill>
              <a:latin typeface="Segoe UI Variable Text Semiligh" pitchFamily="2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Segoe UI Variable Text Semiligh" pitchFamily="2" charset="0"/>
                <a:cs typeface="Arial" panose="020B0604020202020204" pitchFamily="34" charset="0"/>
              </a:rPr>
              <a:t>Arguments in favor: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Jets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are</a:t>
            </a:r>
            <a:r>
              <a:rPr lang="en-US" sz="1800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sharp edged,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ubiquitous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collimated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 &amp;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intermittent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 features</a:t>
            </a:r>
          </a:p>
          <a:p>
            <a:endParaRPr lang="en-US" sz="10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Observed</a:t>
            </a:r>
            <a:r>
              <a:rPr lang="en-US" sz="1800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all over the atmosphere 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(Coronal holes, active regions and quiet Sun)</a:t>
            </a:r>
          </a:p>
          <a:p>
            <a:endParaRPr lang="en-US" sz="10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Observed over a broad range of scales</a:t>
            </a:r>
          </a:p>
          <a:p>
            <a:pPr lvl="1"/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Coronal jets / </a:t>
            </a:r>
            <a:r>
              <a:rPr lang="en-US" sz="1600" dirty="0" err="1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Macrospicules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 &gt; 10</a:t>
            </a:r>
            <a:r>
              <a:rPr lang="en-US" sz="1600" baseline="300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4 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km</a:t>
            </a:r>
          </a:p>
          <a:p>
            <a:pPr lvl="1"/>
            <a:r>
              <a:rPr lang="en-US" sz="1600" dirty="0" err="1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Chromospheric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 jets / surges / </a:t>
            </a:r>
            <a:r>
              <a:rPr lang="en-US" sz="1600" dirty="0" err="1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jetlets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05B05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 ~ 10</a:t>
            </a:r>
            <a:r>
              <a:rPr lang="en-US" sz="1600" baseline="300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3 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km</a:t>
            </a:r>
            <a:endParaRPr lang="en-US" sz="1600" b="1" dirty="0">
              <a:solidFill>
                <a:srgbClr val="05B050"/>
              </a:solidFill>
              <a:latin typeface="Segoe UI Variable Small Semilig" pitchFamily="2" charset="0"/>
              <a:cs typeface="Arial" panose="020B0604020202020204" pitchFamily="34" charset="0"/>
            </a:endParaRPr>
          </a:p>
          <a:p>
            <a:pPr lvl="1"/>
            <a:r>
              <a:rPr lang="en-US" sz="1600" dirty="0" err="1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Photospheric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 jets / spicules : </a:t>
            </a:r>
            <a:r>
              <a:rPr lang="en-US" sz="1600" dirty="0">
                <a:solidFill>
                  <a:srgbClr val="0DB0F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 &lt; 10</a:t>
            </a:r>
            <a:r>
              <a:rPr lang="en-US" sz="1600" baseline="300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3 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km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Variable Small Semilig" pitchFamily="2" charset="0"/>
                <a:cs typeface="Arial" panose="020B0604020202020204" pitchFamily="34" charset="0"/>
              </a:rPr>
              <a:t>Jets</a:t>
            </a:r>
            <a:r>
              <a:rPr lang="en-US" sz="1800" dirty="0">
                <a:latin typeface="Segoe UI Variable Small Semilig" pitchFamily="2" charset="0"/>
                <a:cs typeface="Arial" panose="020B0604020202020204" pitchFamily="34" charset="0"/>
              </a:rPr>
              <a:t> can propagate very far away</a:t>
            </a:r>
          </a:p>
          <a:p>
            <a:endParaRPr lang="en-US" sz="1600" dirty="0">
              <a:latin typeface="Segoe UI Variable Small Semilig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Segoe UI Variable Text Semiligh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2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egoe UI Variable Text Semiligh" pitchFamily="2" charset="0"/>
                <a:cs typeface="Arial" panose="020B0604020202020204" pitchFamily="34" charset="0"/>
              </a:rPr>
              <a:t>Jets: ubiquitous phenomena in the solar </a:t>
            </a:r>
            <a:r>
              <a:rPr lang="en-US" sz="3200" dirty="0" err="1">
                <a:latin typeface="Segoe UI Variable Text Semiligh" pitchFamily="2" charset="0"/>
                <a:cs typeface="Arial" panose="020B0604020202020204" pitchFamily="34" charset="0"/>
              </a:rPr>
              <a:t>atmophere</a:t>
            </a:r>
            <a:endParaRPr lang="en-US" sz="3200" dirty="0">
              <a:solidFill>
                <a:schemeClr val="accent2"/>
              </a:solidFill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C638A9-55AE-40F2-A694-E46E8B4939EC}"/>
              </a:ext>
            </a:extLst>
          </p:cNvPr>
          <p:cNvSpPr txBox="1"/>
          <p:nvPr/>
        </p:nvSpPr>
        <p:spPr>
          <a:xfrm>
            <a:off x="503968" y="785786"/>
            <a:ext cx="559203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Switchbacks (SB)  could be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induced</a:t>
            </a: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 by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jet-like</a:t>
            </a: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 events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(Neugebauer et al.2012; Huang et al. 2023; Kumar et al. 2023)</a:t>
            </a:r>
          </a:p>
          <a:p>
            <a:endParaRPr lang="en-US" sz="1400" b="1" dirty="0">
              <a:solidFill>
                <a:srgbClr val="F8820C"/>
              </a:solidFill>
              <a:latin typeface="Segoe UI Variable Text Semiligh" pitchFamily="2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Segoe UI Variable Text Semiligh" pitchFamily="2" charset="0"/>
                <a:cs typeface="Arial" panose="020B0604020202020204" pitchFamily="34" charset="0"/>
              </a:rPr>
              <a:t>Arguments in favor: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Jets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are</a:t>
            </a:r>
            <a:r>
              <a:rPr lang="en-US" sz="1800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sharp edged,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ubiquitous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collimated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 &amp;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intermittent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 features</a:t>
            </a:r>
          </a:p>
          <a:p>
            <a:endParaRPr lang="en-US" sz="10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Observed</a:t>
            </a:r>
            <a:r>
              <a:rPr lang="en-US" sz="1800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all over the atmosphere 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(Coronal holes, active regions and quiet Sun)</a:t>
            </a:r>
          </a:p>
          <a:p>
            <a:endParaRPr lang="en-US" sz="10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Observed over a broad range of scales</a:t>
            </a:r>
          </a:p>
          <a:p>
            <a:pPr lvl="1"/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Coronal jets / </a:t>
            </a:r>
            <a:r>
              <a:rPr lang="en-US" sz="1600" dirty="0" err="1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Macrospicules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 &gt; 10</a:t>
            </a:r>
            <a:r>
              <a:rPr lang="en-US" sz="1600" baseline="300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4 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km</a:t>
            </a:r>
          </a:p>
          <a:p>
            <a:pPr lvl="1"/>
            <a:r>
              <a:rPr lang="en-US" sz="1600" dirty="0" err="1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Chromospheric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 jets / surges / </a:t>
            </a:r>
            <a:r>
              <a:rPr lang="en-US" sz="1600" dirty="0" err="1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jetlets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05B05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 ~ 10</a:t>
            </a:r>
            <a:r>
              <a:rPr lang="en-US" sz="1600" baseline="300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3 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km</a:t>
            </a:r>
            <a:endParaRPr lang="en-US" sz="1600" b="1" dirty="0">
              <a:solidFill>
                <a:srgbClr val="05B050"/>
              </a:solidFill>
              <a:latin typeface="Segoe UI Variable Small Semilig" pitchFamily="2" charset="0"/>
              <a:cs typeface="Arial" panose="020B0604020202020204" pitchFamily="34" charset="0"/>
            </a:endParaRPr>
          </a:p>
          <a:p>
            <a:pPr lvl="1"/>
            <a:r>
              <a:rPr lang="en-US" sz="1600" dirty="0" err="1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Photospheric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 jets / spicules : </a:t>
            </a:r>
            <a:r>
              <a:rPr lang="en-US" sz="1600" dirty="0">
                <a:solidFill>
                  <a:srgbClr val="0DB0F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 &lt; 10</a:t>
            </a:r>
            <a:r>
              <a:rPr lang="en-US" sz="1600" baseline="300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3 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km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Variable Small Semilig" pitchFamily="2" charset="0"/>
                <a:cs typeface="Arial" panose="020B0604020202020204" pitchFamily="34" charset="0"/>
              </a:rPr>
              <a:t>Jets</a:t>
            </a:r>
            <a:r>
              <a:rPr lang="en-US" sz="1800" dirty="0">
                <a:latin typeface="Segoe UI Variable Small Semilig" pitchFamily="2" charset="0"/>
                <a:cs typeface="Arial" panose="020B0604020202020204" pitchFamily="34" charset="0"/>
              </a:rPr>
              <a:t> can propagate very far away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90C2B222-4E15-408C-90C6-22068F3B3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971" y="3544990"/>
            <a:ext cx="19688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UV (EUI/Solar Orbiter) </a:t>
            </a:r>
          </a:p>
        </p:txBody>
      </p:sp>
      <p:sp>
        <p:nvSpPr>
          <p:cNvPr id="20" name="Espace réservé du pied de page 20">
            <a:extLst>
              <a:ext uri="{FF2B5EF4-FFF2-40B4-BE49-F238E27FC236}">
                <a16:creationId xmlns:a16="http://schemas.microsoft.com/office/drawing/2014/main" id="{3AE42BCB-84BC-46D8-8AD5-C0AD6BE31C20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4/12</a:t>
            </a:r>
            <a:endParaRPr lang="en-US" dirty="0"/>
          </a:p>
        </p:txBody>
      </p:sp>
      <p:pic>
        <p:nvPicPr>
          <p:cNvPr id="7" name="intro_movie">
            <a:hlinkClick r:id="" action="ppaction://media"/>
            <a:extLst>
              <a:ext uri="{FF2B5EF4-FFF2-40B4-BE49-F238E27FC236}">
                <a16:creationId xmlns:a16="http://schemas.microsoft.com/office/drawing/2014/main" id="{82143BFD-7BEB-839E-B381-B8A799581F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5118" y="3845868"/>
            <a:ext cx="2312913" cy="2312913"/>
          </a:xfrm>
          <a:prstGeom prst="rect">
            <a:avLst/>
          </a:prstGeom>
        </p:spPr>
      </p:pic>
      <p:sp>
        <p:nvSpPr>
          <p:cNvPr id="8" name="Text Box 13">
            <a:extLst>
              <a:ext uri="{FF2B5EF4-FFF2-40B4-BE49-F238E27FC236}">
                <a16:creationId xmlns:a16="http://schemas.microsoft.com/office/drawing/2014/main" id="{D93E204D-80F8-D16C-A91B-807B4485E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5118" y="6125158"/>
            <a:ext cx="21649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UV+White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Light (STEREO)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Patsourakos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et al. 2008</a:t>
            </a:r>
          </a:p>
        </p:txBody>
      </p:sp>
      <p:pic>
        <p:nvPicPr>
          <p:cNvPr id="9" name="Image 8" descr="Une image contenant capture d’écran, nuage, jaune, Caractère coloré&#10;&#10;Description générée automatiquement">
            <a:extLst>
              <a:ext uri="{FF2B5EF4-FFF2-40B4-BE49-F238E27FC236}">
                <a16:creationId xmlns:a16="http://schemas.microsoft.com/office/drawing/2014/main" id="{2393CFBA-144A-181D-039B-CF08CBD69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84385"/>
            <a:ext cx="5598768" cy="27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4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egoe UI Variable Text Semiligh" pitchFamily="2" charset="0"/>
                <a:cs typeface="Arial" panose="020B0604020202020204" pitchFamily="34" charset="0"/>
              </a:rPr>
              <a:t>Jets: ubiquitous phenomena in the solar </a:t>
            </a:r>
            <a:r>
              <a:rPr lang="en-US" sz="3200" dirty="0" err="1">
                <a:latin typeface="Segoe UI Variable Text Semiligh" pitchFamily="2" charset="0"/>
                <a:cs typeface="Arial" panose="020B0604020202020204" pitchFamily="34" charset="0"/>
              </a:rPr>
              <a:t>atmophere</a:t>
            </a:r>
            <a:endParaRPr lang="en-US" sz="3200" dirty="0">
              <a:solidFill>
                <a:schemeClr val="accent2"/>
              </a:solidFill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C638A9-55AE-40F2-A694-E46E8B4939EC}"/>
              </a:ext>
            </a:extLst>
          </p:cNvPr>
          <p:cNvSpPr txBox="1"/>
          <p:nvPr/>
        </p:nvSpPr>
        <p:spPr>
          <a:xfrm>
            <a:off x="534448" y="4828163"/>
            <a:ext cx="55920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>
              <a:latin typeface="Segoe UI Variable Small Semilig" pitchFamily="2" charset="0"/>
              <a:cs typeface="Arial" panose="020B0604020202020204" pitchFamily="34" charset="0"/>
            </a:endParaRPr>
          </a:p>
          <a:p>
            <a:endParaRPr lang="en-US" sz="1600" dirty="0">
              <a:latin typeface="Segoe UI Variable Small Semilig" pitchFamily="2" charset="0"/>
              <a:cs typeface="Arial" panose="020B0604020202020204" pitchFamily="34" charset="0"/>
            </a:endParaRPr>
          </a:p>
          <a:p>
            <a:endParaRPr lang="en-US" sz="1600" dirty="0">
              <a:latin typeface="Segoe UI Variable Small Semilig" pitchFamily="2" charset="0"/>
              <a:cs typeface="Arial" panose="020B0604020202020204" pitchFamily="34" charset="0"/>
            </a:endParaRPr>
          </a:p>
        </p:txBody>
      </p:sp>
      <p:sp>
        <p:nvSpPr>
          <p:cNvPr id="20" name="Espace réservé du pied de page 20">
            <a:extLst>
              <a:ext uri="{FF2B5EF4-FFF2-40B4-BE49-F238E27FC236}">
                <a16:creationId xmlns:a16="http://schemas.microsoft.com/office/drawing/2014/main" id="{3AE42BCB-84BC-46D8-8AD5-C0AD6BE31C20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4/12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3B92E-3006-42A2-9B1C-766273FE4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41"/>
          <a:stretch/>
        </p:blipFill>
        <p:spPr>
          <a:xfrm>
            <a:off x="7131972" y="757055"/>
            <a:ext cx="3874695" cy="5258886"/>
          </a:xfrm>
          <a:prstGeom prst="rect">
            <a:avLst/>
          </a:prstGeom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1FC17FBC-F04F-4D81-9878-00096196C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417" y="6026685"/>
            <a:ext cx="2164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Shen et al. 2011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EED524-C14A-4ABA-8CD0-7E67BDFD0CC3}"/>
              </a:ext>
            </a:extLst>
          </p:cNvPr>
          <p:cNvSpPr txBox="1"/>
          <p:nvPr/>
        </p:nvSpPr>
        <p:spPr>
          <a:xfrm>
            <a:off x="503968" y="785786"/>
            <a:ext cx="5592032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Switchbacks (SB)  could be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induced</a:t>
            </a: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 by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jet-like</a:t>
            </a: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 events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(Neugebauer et al.2012; Huang et al. 2023; Kumar et al. 2023)</a:t>
            </a:r>
          </a:p>
          <a:p>
            <a:endParaRPr lang="en-US" sz="1400" b="1" dirty="0">
              <a:solidFill>
                <a:srgbClr val="F8820C"/>
              </a:solidFill>
              <a:latin typeface="Segoe UI Variable Text Semiligh" pitchFamily="2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Segoe UI Variable Text Semiligh" pitchFamily="2" charset="0"/>
                <a:cs typeface="Arial" panose="020B0604020202020204" pitchFamily="34" charset="0"/>
              </a:rPr>
              <a:t>Arguments in favor: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Jets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are</a:t>
            </a:r>
            <a:r>
              <a:rPr lang="en-US" sz="1800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sharp edged,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ubiquitous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collimated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 &amp;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intermittent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 features</a:t>
            </a:r>
          </a:p>
          <a:p>
            <a:endParaRPr lang="en-US" sz="10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Observed</a:t>
            </a:r>
            <a:r>
              <a:rPr lang="en-US" sz="1800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all over the atmosphere 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(Coronal holes, active regions and quiet Sun)</a:t>
            </a:r>
          </a:p>
          <a:p>
            <a:endParaRPr lang="en-US" sz="10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Observed over a broad range of scales</a:t>
            </a:r>
          </a:p>
          <a:p>
            <a:pPr lvl="1"/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Coronal jets / </a:t>
            </a:r>
            <a:r>
              <a:rPr lang="en-US" sz="1600" dirty="0" err="1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Macrospicules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 &gt; 10</a:t>
            </a:r>
            <a:r>
              <a:rPr lang="en-US" sz="1600" baseline="300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4 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km</a:t>
            </a:r>
          </a:p>
          <a:p>
            <a:pPr lvl="1"/>
            <a:r>
              <a:rPr lang="en-US" sz="1600" dirty="0" err="1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Chromospheric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 jets / surges / </a:t>
            </a:r>
            <a:r>
              <a:rPr lang="en-US" sz="1600" dirty="0" err="1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jetlets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05B05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 ~ 10</a:t>
            </a:r>
            <a:r>
              <a:rPr lang="en-US" sz="1600" baseline="300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3 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km</a:t>
            </a:r>
            <a:endParaRPr lang="en-US" sz="1600" b="1" dirty="0">
              <a:solidFill>
                <a:srgbClr val="05B050"/>
              </a:solidFill>
              <a:latin typeface="Segoe UI Variable Small Semilig" pitchFamily="2" charset="0"/>
              <a:cs typeface="Arial" panose="020B0604020202020204" pitchFamily="34" charset="0"/>
            </a:endParaRPr>
          </a:p>
          <a:p>
            <a:pPr lvl="1"/>
            <a:r>
              <a:rPr lang="en-US" sz="1600" dirty="0" err="1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Photospheric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 jets / spicules : </a:t>
            </a:r>
            <a:r>
              <a:rPr lang="en-US" sz="1600" dirty="0">
                <a:solidFill>
                  <a:srgbClr val="0DB0F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 &lt; 10</a:t>
            </a:r>
            <a:r>
              <a:rPr lang="en-US" sz="1600" baseline="300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3 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km </a:t>
            </a:r>
          </a:p>
          <a:p>
            <a:pPr lvl="1"/>
            <a:endParaRPr lang="en-US" sz="1000" dirty="0">
              <a:latin typeface="Segoe UI Variable Small Semilig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Variable Small Semilig" pitchFamily="2" charset="0"/>
                <a:cs typeface="Arial" panose="020B0604020202020204" pitchFamily="34" charset="0"/>
              </a:rPr>
              <a:t>Jets</a:t>
            </a:r>
            <a:r>
              <a:rPr lang="en-US" sz="1800" dirty="0">
                <a:latin typeface="Segoe UI Variable Small Semilig" pitchFamily="2" charset="0"/>
                <a:cs typeface="Arial" panose="020B0604020202020204" pitchFamily="34" charset="0"/>
              </a:rPr>
              <a:t> can propagate very far away</a:t>
            </a:r>
          </a:p>
          <a:p>
            <a:pPr lvl="1"/>
            <a:endParaRPr lang="en-US" sz="1000" dirty="0">
              <a:latin typeface="Segoe UI Variable Small Semilig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Variable Small Semilig" pitchFamily="2" charset="0"/>
                <a:cs typeface="Arial" panose="020B0604020202020204" pitchFamily="34" charset="0"/>
              </a:rPr>
              <a:t>Often jets have </a:t>
            </a:r>
            <a:r>
              <a:rPr lang="en-US" dirty="0">
                <a:latin typeface="Segoe UI Variable Text Semiligh" pitchFamily="2" charset="0"/>
                <a:cs typeface="Arial" panose="020B0604020202020204" pitchFamily="34" charset="0"/>
              </a:rPr>
              <a:t>a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helical/twisting</a:t>
            </a:r>
            <a:r>
              <a:rPr lang="en-US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Segoe UI Variable Text Semiligh" pitchFamily="2" charset="0"/>
                <a:cs typeface="Arial" panose="020B0604020202020204" pitchFamily="34" charset="0"/>
              </a:rPr>
              <a:t>structure at all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Segoe UI Variable Text Semiligh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546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egoe UI Variable Text Semiligh" pitchFamily="2" charset="0"/>
                <a:cs typeface="Arial" panose="020B0604020202020204" pitchFamily="34" charset="0"/>
              </a:rPr>
              <a:t>Jets: ubiquitous phenomena in the solar </a:t>
            </a:r>
            <a:r>
              <a:rPr lang="en-US" sz="3200" dirty="0" err="1">
                <a:latin typeface="Segoe UI Variable Text Semiligh" pitchFamily="2" charset="0"/>
                <a:cs typeface="Arial" panose="020B0604020202020204" pitchFamily="34" charset="0"/>
              </a:rPr>
              <a:t>atmophere</a:t>
            </a:r>
            <a:endParaRPr lang="en-US" sz="3200" dirty="0">
              <a:solidFill>
                <a:schemeClr val="accent2"/>
              </a:solidFill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pied de page 20">
            <a:extLst>
              <a:ext uri="{FF2B5EF4-FFF2-40B4-BE49-F238E27FC236}">
                <a16:creationId xmlns:a16="http://schemas.microsoft.com/office/drawing/2014/main" id="{3AE42BCB-84BC-46D8-8AD5-C0AD6BE31C20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4/12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3B92E-3006-42A2-9B1C-766273FE45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41"/>
          <a:stretch/>
        </p:blipFill>
        <p:spPr>
          <a:xfrm>
            <a:off x="6017343" y="3849179"/>
            <a:ext cx="1968885" cy="2672248"/>
          </a:xfrm>
          <a:prstGeom prst="rect">
            <a:avLst/>
          </a:prstGeom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1FC17FBC-F04F-4D81-9878-00096196C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7343" y="6499816"/>
            <a:ext cx="19688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Shen et al. 2011</a:t>
            </a:r>
          </a:p>
        </p:txBody>
      </p:sp>
      <p:pic>
        <p:nvPicPr>
          <p:cNvPr id="14" name="intro_movie">
            <a:hlinkClick r:id="" action="ppaction://media"/>
            <a:extLst>
              <a:ext uri="{FF2B5EF4-FFF2-40B4-BE49-F238E27FC236}">
                <a16:creationId xmlns:a16="http://schemas.microsoft.com/office/drawing/2014/main" id="{432770F2-4902-495E-A284-F0608DAC1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5118" y="3845868"/>
            <a:ext cx="2312913" cy="2312913"/>
          </a:xfrm>
          <a:prstGeom prst="rect">
            <a:avLst/>
          </a:prstGeom>
        </p:spPr>
      </p:pic>
      <p:sp>
        <p:nvSpPr>
          <p:cNvPr id="16" name="Text Box 13">
            <a:extLst>
              <a:ext uri="{FF2B5EF4-FFF2-40B4-BE49-F238E27FC236}">
                <a16:creationId xmlns:a16="http://schemas.microsoft.com/office/drawing/2014/main" id="{9DBE8049-3461-4C48-AD2A-CE6851778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5118" y="6125158"/>
            <a:ext cx="21649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UV+White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Light (STEREO)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Patsourakos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et al. 2008</a:t>
            </a:r>
          </a:p>
        </p:txBody>
      </p:sp>
      <p:sp>
        <p:nvSpPr>
          <p:cNvPr id="19" name="Text Box 16">
            <a:extLst>
              <a:ext uri="{FF2B5EF4-FFF2-40B4-BE49-F238E27FC236}">
                <a16:creationId xmlns:a16="http://schemas.microsoft.com/office/drawing/2014/main" id="{E379E343-1CCB-4787-8EE4-A49EE4CBC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7571" y="3582794"/>
            <a:ext cx="19688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UV (EUI/Solar Orbiter)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4935CE-B565-4252-AEB5-D74B72D4065B}"/>
              </a:ext>
            </a:extLst>
          </p:cNvPr>
          <p:cNvSpPr txBox="1"/>
          <p:nvPr/>
        </p:nvSpPr>
        <p:spPr>
          <a:xfrm>
            <a:off x="503968" y="785786"/>
            <a:ext cx="5592032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Switchbacks (SB)  could be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induced</a:t>
            </a: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 by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jet-like</a:t>
            </a:r>
            <a:r>
              <a:rPr lang="en-US" b="1" dirty="0">
                <a:latin typeface="Segoe UI Variable Text Semiligh" pitchFamily="2" charset="0"/>
                <a:cs typeface="Arial" panose="020B0604020202020204" pitchFamily="34" charset="0"/>
              </a:rPr>
              <a:t> events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(Neugebauer et al.2012; Huang et al. 2023; Kumar et al. 2023)</a:t>
            </a:r>
          </a:p>
          <a:p>
            <a:endParaRPr lang="en-US" sz="1400" b="1" dirty="0">
              <a:solidFill>
                <a:srgbClr val="F8820C"/>
              </a:solidFill>
              <a:latin typeface="Segoe UI Variable Text Semiligh" pitchFamily="2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Segoe UI Variable Text Semiligh" pitchFamily="2" charset="0"/>
                <a:cs typeface="Arial" panose="020B0604020202020204" pitchFamily="34" charset="0"/>
              </a:rPr>
              <a:t>Arguments in favor: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Jets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are</a:t>
            </a:r>
            <a:r>
              <a:rPr lang="en-US" sz="1800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sharp edged,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ubiquitous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,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collimated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 &amp;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intermittent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 features</a:t>
            </a:r>
          </a:p>
          <a:p>
            <a:endParaRPr lang="en-US" sz="10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Observed</a:t>
            </a:r>
            <a:r>
              <a:rPr lang="en-US" sz="1800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all over the atmosphere </a:t>
            </a:r>
            <a:r>
              <a:rPr lang="en-US" sz="1800" dirty="0">
                <a:latin typeface="Segoe UI Variable Text Semiligh" pitchFamily="2" charset="0"/>
                <a:cs typeface="Arial" panose="020B0604020202020204" pitchFamily="34" charset="0"/>
              </a:rPr>
              <a:t>(Coronal holes, active regions and quiet Sun)</a:t>
            </a:r>
          </a:p>
          <a:p>
            <a:endParaRPr lang="en-US" sz="1000" dirty="0">
              <a:latin typeface="Segoe UI Variable Text Semiligh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Observed over a broad range of scales</a:t>
            </a:r>
          </a:p>
          <a:p>
            <a:pPr lvl="1"/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Coronal jets / </a:t>
            </a:r>
            <a:r>
              <a:rPr lang="en-US" sz="1600" dirty="0" err="1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Macrospicules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 &gt; 10</a:t>
            </a:r>
            <a:r>
              <a:rPr lang="en-US" sz="1600" baseline="300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4 </a:t>
            </a:r>
            <a:r>
              <a:rPr lang="en-US" sz="1600" dirty="0">
                <a:solidFill>
                  <a:srgbClr val="7030A0"/>
                </a:solidFill>
                <a:latin typeface="Segoe UI Variable Small Semilig" pitchFamily="2" charset="0"/>
                <a:cs typeface="Arial" panose="020B0604020202020204" pitchFamily="34" charset="0"/>
              </a:rPr>
              <a:t>km</a:t>
            </a:r>
          </a:p>
          <a:p>
            <a:pPr lvl="1"/>
            <a:r>
              <a:rPr lang="en-US" sz="1600" dirty="0" err="1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Chromospheric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 jets / surges / </a:t>
            </a:r>
            <a:r>
              <a:rPr lang="en-US" sz="1600" dirty="0" err="1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jetlets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05B05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 ~ 10</a:t>
            </a:r>
            <a:r>
              <a:rPr lang="en-US" sz="1600" baseline="300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3 </a:t>
            </a:r>
            <a:r>
              <a:rPr lang="en-US" sz="1600" dirty="0">
                <a:solidFill>
                  <a:srgbClr val="05B050"/>
                </a:solidFill>
                <a:latin typeface="Segoe UI Variable Small Semilig" pitchFamily="2" charset="0"/>
                <a:cs typeface="Arial" panose="020B0604020202020204" pitchFamily="34" charset="0"/>
              </a:rPr>
              <a:t>km</a:t>
            </a:r>
            <a:endParaRPr lang="en-US" sz="1600" b="1" dirty="0">
              <a:solidFill>
                <a:srgbClr val="05B050"/>
              </a:solidFill>
              <a:latin typeface="Segoe UI Variable Small Semilig" pitchFamily="2" charset="0"/>
              <a:cs typeface="Arial" panose="020B0604020202020204" pitchFamily="34" charset="0"/>
            </a:endParaRPr>
          </a:p>
          <a:p>
            <a:pPr lvl="1"/>
            <a:r>
              <a:rPr lang="en-US" sz="1600" dirty="0" err="1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Photospheric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 jets / spicules : </a:t>
            </a:r>
            <a:r>
              <a:rPr lang="en-US" sz="1600" dirty="0">
                <a:solidFill>
                  <a:srgbClr val="0DB0F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 &lt; 10</a:t>
            </a:r>
            <a:r>
              <a:rPr lang="en-US" sz="1600" baseline="300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3 </a:t>
            </a:r>
            <a:r>
              <a:rPr lang="en-US" sz="1600" dirty="0">
                <a:solidFill>
                  <a:srgbClr val="0DB0F1"/>
                </a:solidFill>
                <a:latin typeface="Segoe UI Variable Small Semilig" pitchFamily="2" charset="0"/>
                <a:cs typeface="Arial" panose="020B0604020202020204" pitchFamily="34" charset="0"/>
              </a:rPr>
              <a:t>km </a:t>
            </a:r>
          </a:p>
          <a:p>
            <a:pPr lvl="1"/>
            <a:endParaRPr lang="en-US" sz="1000" dirty="0">
              <a:latin typeface="Segoe UI Variable Small Semilig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Variable Small Semilig" pitchFamily="2" charset="0"/>
                <a:cs typeface="Arial" panose="020B0604020202020204" pitchFamily="34" charset="0"/>
              </a:rPr>
              <a:t>Jets</a:t>
            </a:r>
            <a:r>
              <a:rPr lang="en-US" sz="1800" dirty="0">
                <a:latin typeface="Segoe UI Variable Small Semilig" pitchFamily="2" charset="0"/>
                <a:cs typeface="Arial" panose="020B0604020202020204" pitchFamily="34" charset="0"/>
              </a:rPr>
              <a:t> can propagate very far away</a:t>
            </a:r>
          </a:p>
          <a:p>
            <a:pPr lvl="1"/>
            <a:endParaRPr lang="en-US" sz="1000" dirty="0">
              <a:latin typeface="Segoe UI Variable Small Semilig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Variable Small Semilig" pitchFamily="2" charset="0"/>
                <a:cs typeface="Arial" panose="020B0604020202020204" pitchFamily="34" charset="0"/>
              </a:rPr>
              <a:t>Often jets have </a:t>
            </a:r>
            <a:r>
              <a:rPr lang="en-US" dirty="0">
                <a:latin typeface="Segoe UI Variable Text Semiligh" pitchFamily="2" charset="0"/>
                <a:cs typeface="Arial" panose="020B0604020202020204" pitchFamily="34" charset="0"/>
              </a:rPr>
              <a:t>a </a:t>
            </a:r>
            <a:r>
              <a:rPr lang="en-US" b="1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helical/twisting</a:t>
            </a:r>
            <a:r>
              <a:rPr lang="en-US" dirty="0">
                <a:solidFill>
                  <a:srgbClr val="FF5B49"/>
                </a:solidFill>
                <a:latin typeface="Segoe UI Variable Text Semiligh" pitchFamily="2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Segoe UI Variable Text Semiligh" pitchFamily="2" charset="0"/>
                <a:cs typeface="Arial" panose="020B0604020202020204" pitchFamily="34" charset="0"/>
              </a:rPr>
              <a:t>structure at all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Segoe UI Variable Text Semiligh" pitchFamily="2" charset="0"/>
              <a:cs typeface="Arial" panose="020B0604020202020204" pitchFamily="34" charset="0"/>
            </a:endParaRPr>
          </a:p>
        </p:txBody>
      </p:sp>
      <p:pic>
        <p:nvPicPr>
          <p:cNvPr id="3" name="Image 2" descr="Une image contenant capture d’écran, nuage, jaune, Caractère coloré&#10;&#10;Description générée automatiquement">
            <a:extLst>
              <a:ext uri="{FF2B5EF4-FFF2-40B4-BE49-F238E27FC236}">
                <a16:creationId xmlns:a16="http://schemas.microsoft.com/office/drawing/2014/main" id="{3B48C745-7E7E-F63D-A89B-56117FF59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84385"/>
            <a:ext cx="5598768" cy="27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4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</a:t>
            </a:r>
            <a:r>
              <a:rPr lang="fr-FR" sz="3200" dirty="0" err="1">
                <a:latin typeface="Segoe UI Variable Text Semiligh" pitchFamily="2" charset="0"/>
              </a:rPr>
              <a:t>ubiquitous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phenomena</a:t>
            </a:r>
            <a:r>
              <a:rPr lang="fr-FR" sz="3200" dirty="0">
                <a:latin typeface="Segoe UI Variable Text Semiligh" pitchFamily="2" charset="0"/>
              </a:rPr>
              <a:t> in </a:t>
            </a:r>
            <a:r>
              <a:rPr lang="fr-FR" sz="3200" dirty="0" err="1">
                <a:latin typeface="Segoe UI Variable Text Semiligh" pitchFamily="2" charset="0"/>
              </a:rPr>
              <a:t>inner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heliosphere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4C248-D393-4AA8-BFB1-1CF60DA0D727}"/>
              </a:ext>
            </a:extLst>
          </p:cNvPr>
          <p:cNvGrpSpPr/>
          <p:nvPr/>
        </p:nvGrpSpPr>
        <p:grpSpPr>
          <a:xfrm>
            <a:off x="7520117" y="825944"/>
            <a:ext cx="3887574" cy="2471093"/>
            <a:chOff x="758265" y="2536385"/>
            <a:chExt cx="3887574" cy="2471093"/>
          </a:xfrm>
        </p:grpSpPr>
        <p:pic>
          <p:nvPicPr>
            <p:cNvPr id="7" name="Image 4">
              <a:extLst>
                <a:ext uri="{FF2B5EF4-FFF2-40B4-BE49-F238E27FC236}">
                  <a16:creationId xmlns:a16="http://schemas.microsoft.com/office/drawing/2014/main" id="{2ECD4E1A-F75E-4C2C-B44B-856A78813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65" y="2536385"/>
              <a:ext cx="3887574" cy="21865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947608-9F84-49F9-89DF-13B30E64C759}"/>
                </a:ext>
              </a:extLst>
            </p:cNvPr>
            <p:cNvSpPr txBox="1"/>
            <p:nvPr/>
          </p:nvSpPr>
          <p:spPr>
            <a:xfrm>
              <a:off x="1888047" y="4730479"/>
              <a:ext cx="1431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Artist’s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view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(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NASA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5">
            <a:extLst>
              <a:ext uri="{FF2B5EF4-FFF2-40B4-BE49-F238E27FC236}">
                <a16:creationId xmlns:a16="http://schemas.microsoft.com/office/drawing/2014/main" id="{F531A41E-F70D-485F-9ABF-4567F39A2C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481"/>
          <a:stretch/>
        </p:blipFill>
        <p:spPr>
          <a:xfrm>
            <a:off x="706012" y="1232043"/>
            <a:ext cx="5163834" cy="168399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E4F985-8AEC-4A48-900E-021290882E78}"/>
              </a:ext>
            </a:extLst>
          </p:cNvPr>
          <p:cNvSpPr/>
          <p:nvPr/>
        </p:nvSpPr>
        <p:spPr>
          <a:xfrm>
            <a:off x="2510776" y="2777539"/>
            <a:ext cx="1772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Dudok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 de Wit et al.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761A-F493-48D3-8967-29AD4807D466}"/>
              </a:ext>
            </a:extLst>
          </p:cNvPr>
          <p:cNvSpPr txBox="1"/>
          <p:nvPr/>
        </p:nvSpPr>
        <p:spPr>
          <a:xfrm>
            <a:off x="697768" y="691648"/>
            <a:ext cx="53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FR" sz="1600" dirty="0">
                <a:latin typeface="Segoe UI Variable Small Semilig" pitchFamily="2" charset="0"/>
              </a:rPr>
              <a:t>Parker Solar Probe (PSP) </a:t>
            </a:r>
            <a:r>
              <a:rPr lang="fr-FR" sz="1600" dirty="0" err="1">
                <a:latin typeface="Segoe UI Variable Small Semilig" pitchFamily="2" charset="0"/>
              </a:rPr>
              <a:t>striking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discovery</a:t>
            </a:r>
            <a:r>
              <a:rPr lang="fr-FR" sz="1600" dirty="0">
                <a:latin typeface="Segoe UI Variable Small Semilig" pitchFamily="2" charset="0"/>
              </a:rPr>
              <a:t> : </a:t>
            </a:r>
            <a:r>
              <a:rPr lang="fr-FR" sz="1600" b="1" dirty="0">
                <a:solidFill>
                  <a:srgbClr val="FF5B49"/>
                </a:solidFill>
                <a:latin typeface="Segoe UI Variable Small Semilig" pitchFamily="2" charset="0"/>
              </a:rPr>
              <a:t>intermittent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magnetic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deflections</a:t>
            </a:r>
            <a:r>
              <a:rPr lang="fr-FR" sz="1600" dirty="0">
                <a:latin typeface="Segoe UI Variable Small Semilig" pitchFamily="2" charset="0"/>
              </a:rPr>
              <a:t> are </a:t>
            </a:r>
            <a:r>
              <a:rPr lang="fr-FR" sz="1600" b="1" dirty="0" err="1">
                <a:solidFill>
                  <a:srgbClr val="FF5B49"/>
                </a:solidFill>
                <a:latin typeface="Segoe UI Variable Small Semilig" pitchFamily="2" charset="0"/>
              </a:rPr>
              <a:t>ubiquitous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near</a:t>
            </a:r>
            <a:r>
              <a:rPr lang="fr-FR" sz="1600" dirty="0">
                <a:latin typeface="Segoe UI Variable Small Semilig" pitchFamily="2" charset="0"/>
              </a:rPr>
              <a:t> the Sun</a:t>
            </a:r>
          </a:p>
        </p:txBody>
      </p:sp>
      <p:sp>
        <p:nvSpPr>
          <p:cNvPr id="3" name="Espace réservé du pied de page 20">
            <a:extLst>
              <a:ext uri="{FF2B5EF4-FFF2-40B4-BE49-F238E27FC236}">
                <a16:creationId xmlns:a16="http://schemas.microsoft.com/office/drawing/2014/main" id="{2DEE0408-2D81-CB27-725C-0211836443D6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2/12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810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2">
                <a:extLst>
                  <a:ext uri="{FF2B5EF4-FFF2-40B4-BE49-F238E27FC236}">
                    <a16:creationId xmlns:a16="http://schemas.microsoft.com/office/drawing/2014/main" id="{C666F37E-2F55-440B-ABB8-079957082BBE}"/>
                  </a:ext>
                </a:extLst>
              </p:cNvPr>
              <p:cNvSpPr txBox="1"/>
              <p:nvPr/>
            </p:nvSpPr>
            <p:spPr>
              <a:xfrm>
                <a:off x="591233" y="863600"/>
                <a:ext cx="453139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latin typeface="Segoe UI Variable Text Semiligh" pitchFamily="2" charset="0"/>
                  </a:rPr>
                  <a:t>Magnetic </a:t>
                </a:r>
                <a:r>
                  <a:rPr lang="fr-FR" sz="2000" b="1" dirty="0" err="1">
                    <a:latin typeface="Segoe UI Variable Text Semiligh" pitchFamily="2" charset="0"/>
                  </a:rPr>
                  <a:t>untwisting</a:t>
                </a:r>
                <a:r>
                  <a:rPr lang="fr-FR" sz="2000" b="1" dirty="0">
                    <a:latin typeface="Segoe UI Variable Text Semiligh" pitchFamily="2" charset="0"/>
                  </a:rPr>
                  <a:t> </a:t>
                </a:r>
                <a:r>
                  <a:rPr lang="fr-FR" sz="2000" b="1" dirty="0" err="1">
                    <a:latin typeface="Segoe UI Variable Text Semiligh" pitchFamily="2" charset="0"/>
                  </a:rPr>
                  <a:t>mechanism</a:t>
                </a:r>
                <a:endParaRPr lang="fr-FR" sz="2000" b="1" dirty="0">
                  <a:latin typeface="Segoe UI Variable Text Semiligh" pitchFamily="2" charset="0"/>
                </a:endParaRPr>
              </a:p>
              <a:p>
                <a:endParaRPr lang="fr-FR" sz="2000" b="1" dirty="0">
                  <a:latin typeface="Segoe UI Variable Text Semiligh" pitchFamily="2" charset="0"/>
                </a:endParaRPr>
              </a:p>
              <a:p>
                <a:endParaRPr lang="fr-FR" b="1" dirty="0">
                  <a:latin typeface="Segoe UI Variable Text Semiligh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fr-FR" b="1" dirty="0">
                    <a:latin typeface="Segoe UI Variable Text Semiligh" pitchFamily="2" charset="0"/>
                  </a:rPr>
                  <a:t> </a:t>
                </a:r>
                <a:r>
                  <a:rPr lang="fr-FR" b="1" dirty="0">
                    <a:solidFill>
                      <a:srgbClr val="FF5B49"/>
                    </a:solidFill>
                    <a:latin typeface="Segoe UI Variable Text Semiligh" pitchFamily="2" charset="0"/>
                  </a:rPr>
                  <a:t>Interchange </a:t>
                </a:r>
                <a:r>
                  <a:rPr lang="fr-FR" b="1" dirty="0" err="1">
                    <a:solidFill>
                      <a:srgbClr val="FF5B49"/>
                    </a:solidFill>
                    <a:latin typeface="Segoe UI Variable Text Semiligh" pitchFamily="2" charset="0"/>
                  </a:rPr>
                  <a:t>reconnection</a:t>
                </a:r>
                <a:endParaRPr lang="fr-FR" b="1" dirty="0">
                  <a:solidFill>
                    <a:srgbClr val="FF5B49"/>
                  </a:solidFill>
                  <a:latin typeface="Segoe UI Variable Text Semiligh" pitchFamily="2" charset="0"/>
                </a:endParaRPr>
              </a:p>
              <a:p>
                <a:endParaRPr lang="fr-FR" b="1" dirty="0">
                  <a:solidFill>
                    <a:srgbClr val="FF5B49"/>
                  </a:solidFill>
                  <a:latin typeface="Segoe UI Variable Text Semiligh" pitchFamily="2" charset="0"/>
                </a:endParaRPr>
              </a:p>
              <a:p>
                <a:endParaRPr lang="fr-FR" dirty="0">
                  <a:latin typeface="Segoe UI Variable Text Semiligh" pitchFamily="2" charset="0"/>
                </a:endParaRPr>
              </a:p>
            </p:txBody>
          </p:sp>
        </mc:Choice>
        <mc:Fallback xmlns="">
          <p:sp>
            <p:nvSpPr>
              <p:cNvPr id="11" name="ZoneTexte 2">
                <a:extLst>
                  <a:ext uri="{FF2B5EF4-FFF2-40B4-BE49-F238E27FC236}">
                    <a16:creationId xmlns:a16="http://schemas.microsoft.com/office/drawing/2014/main" id="{C666F37E-2F55-440B-ABB8-079957082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33" y="863600"/>
                <a:ext cx="4531391" cy="1815882"/>
              </a:xfrm>
              <a:prstGeom prst="rect">
                <a:avLst/>
              </a:prstGeom>
              <a:blipFill>
                <a:blip r:embed="rId3"/>
                <a:stretch>
                  <a:fillRect l="-1397" t="-20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egoe UI Variable Text Semiligh" pitchFamily="2" charset="0"/>
              </a:rPr>
              <a:t>Magnetic untwisting mechanism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pied de page 20">
            <a:extLst>
              <a:ext uri="{FF2B5EF4-FFF2-40B4-BE49-F238E27FC236}">
                <a16:creationId xmlns:a16="http://schemas.microsoft.com/office/drawing/2014/main" id="{AA02DE86-F00B-49EE-91E2-2EFD2B00C4E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5/12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7DA91A-03CA-4F1C-86D2-CAD7FFBA54D1}"/>
              </a:ext>
            </a:extLst>
          </p:cNvPr>
          <p:cNvSpPr txBox="1"/>
          <p:nvPr/>
        </p:nvSpPr>
        <p:spPr>
          <a:xfrm>
            <a:off x="838200" y="1309831"/>
            <a:ext cx="428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Pariat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 et al. 2009, 2023 ;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Wyper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 et al. 2018 ;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Karpen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 et al. 2017 ; </a:t>
            </a:r>
            <a:r>
              <a:rPr lang="fr-FR" sz="1200" b="1" dirty="0" err="1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Uritsky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 et al. 2017 ;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Roberts et al. 2018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0396A17-D4D9-D41F-1AE1-8B7C75B97BE4}"/>
              </a:ext>
            </a:extLst>
          </p:cNvPr>
          <p:cNvGrpSpPr/>
          <p:nvPr/>
        </p:nvGrpSpPr>
        <p:grpSpPr>
          <a:xfrm>
            <a:off x="5236484" y="776515"/>
            <a:ext cx="3143275" cy="2192946"/>
            <a:chOff x="4823234" y="926119"/>
            <a:chExt cx="3143275" cy="2192946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8CA877F-FC28-C8D9-A6B1-4ADC0ADBD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t="10561"/>
            <a:stretch>
              <a:fillRect/>
            </a:stretch>
          </p:blipFill>
          <p:spPr bwMode="auto">
            <a:xfrm>
              <a:off x="4823234" y="926119"/>
              <a:ext cx="3143275" cy="1875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0F3CC770-BF0E-3818-B2A2-F338AC408A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2958" y="2842066"/>
              <a:ext cx="1563826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chemeClr val="bg1">
                      <a:lumMod val="50000"/>
                    </a:schemeClr>
                  </a:solidFill>
                </a:rPr>
                <a:t>Schmieder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 et al. 1995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431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2">
                <a:extLst>
                  <a:ext uri="{FF2B5EF4-FFF2-40B4-BE49-F238E27FC236}">
                    <a16:creationId xmlns:a16="http://schemas.microsoft.com/office/drawing/2014/main" id="{C666F37E-2F55-440B-ABB8-079957082BBE}"/>
                  </a:ext>
                </a:extLst>
              </p:cNvPr>
              <p:cNvSpPr txBox="1"/>
              <p:nvPr/>
            </p:nvSpPr>
            <p:spPr>
              <a:xfrm>
                <a:off x="591233" y="863600"/>
                <a:ext cx="4531391" cy="2646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latin typeface="Segoe UI Variable Text Semiligh" pitchFamily="2" charset="0"/>
                  </a:rPr>
                  <a:t>Magnetic </a:t>
                </a:r>
                <a:r>
                  <a:rPr lang="fr-FR" sz="2000" b="1" dirty="0" err="1">
                    <a:latin typeface="Segoe UI Variable Text Semiligh" pitchFamily="2" charset="0"/>
                  </a:rPr>
                  <a:t>untwisting</a:t>
                </a:r>
                <a:r>
                  <a:rPr lang="fr-FR" sz="2000" b="1" dirty="0">
                    <a:latin typeface="Segoe UI Variable Text Semiligh" pitchFamily="2" charset="0"/>
                  </a:rPr>
                  <a:t> </a:t>
                </a:r>
                <a:r>
                  <a:rPr lang="fr-FR" sz="2000" b="1" dirty="0" err="1">
                    <a:latin typeface="Segoe UI Variable Text Semiligh" pitchFamily="2" charset="0"/>
                  </a:rPr>
                  <a:t>mechanism</a:t>
                </a:r>
                <a:endParaRPr lang="fr-FR" sz="2000" b="1" dirty="0">
                  <a:latin typeface="Segoe UI Variable Text Semiligh" pitchFamily="2" charset="0"/>
                </a:endParaRPr>
              </a:p>
              <a:p>
                <a:endParaRPr lang="fr-FR" sz="2000" b="1" dirty="0">
                  <a:latin typeface="Segoe UI Variable Text Semiligh" pitchFamily="2" charset="0"/>
                </a:endParaRPr>
              </a:p>
              <a:p>
                <a:endParaRPr lang="fr-FR" b="1" dirty="0">
                  <a:latin typeface="Segoe UI Variable Text Semiligh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fr-FR" b="1" dirty="0">
                    <a:latin typeface="Segoe UI Variable Text Semiligh" pitchFamily="2" charset="0"/>
                  </a:rPr>
                  <a:t> </a:t>
                </a:r>
                <a:r>
                  <a:rPr lang="fr-FR" b="1" dirty="0">
                    <a:solidFill>
                      <a:srgbClr val="FF5B49"/>
                    </a:solidFill>
                    <a:latin typeface="Segoe UI Variable Text Semiligh" pitchFamily="2" charset="0"/>
                  </a:rPr>
                  <a:t>Interchange </a:t>
                </a:r>
                <a:r>
                  <a:rPr lang="fr-FR" b="1" dirty="0" err="1">
                    <a:solidFill>
                      <a:srgbClr val="FF5B49"/>
                    </a:solidFill>
                    <a:latin typeface="Segoe UI Variable Text Semiligh" pitchFamily="2" charset="0"/>
                  </a:rPr>
                  <a:t>reconnection</a:t>
                </a:r>
                <a:endParaRPr lang="fr-FR" b="1" dirty="0">
                  <a:solidFill>
                    <a:srgbClr val="FF5B49"/>
                  </a:solidFill>
                  <a:latin typeface="Segoe UI Variable Text Semiligh" pitchFamily="2" charset="0"/>
                </a:endParaRPr>
              </a:p>
              <a:p>
                <a:endParaRPr lang="fr-FR" b="1" dirty="0">
                  <a:solidFill>
                    <a:srgbClr val="FF5B49"/>
                  </a:solidFill>
                  <a:latin typeface="Segoe UI Variable Text Semiligh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fr-FR" dirty="0">
                    <a:latin typeface="Segoe UI Variable Text Semiligh" pitchFamily="2" charset="0"/>
                  </a:rPr>
                  <a:t> </a:t>
                </a:r>
                <a:r>
                  <a:rPr lang="fr-FR" b="1" dirty="0">
                    <a:solidFill>
                      <a:srgbClr val="FF5B49"/>
                    </a:solidFill>
                    <a:latin typeface="Segoe UI Variable Text Semiligh" pitchFamily="2" charset="0"/>
                  </a:rPr>
                  <a:t>Transfer</a:t>
                </a:r>
                <a:r>
                  <a:rPr lang="fr-FR" dirty="0">
                    <a:latin typeface="Segoe UI Variable Text Semiligh" pitchFamily="2" charset="0"/>
                  </a:rPr>
                  <a:t> of </a:t>
                </a:r>
                <a:r>
                  <a:rPr lang="fr-FR" b="1" dirty="0" err="1">
                    <a:solidFill>
                      <a:srgbClr val="FF5B49"/>
                    </a:solidFill>
                    <a:latin typeface="Segoe UI Variable Text Semiligh" pitchFamily="2" charset="0"/>
                  </a:rPr>
                  <a:t>helicity</a:t>
                </a:r>
                <a:r>
                  <a:rPr lang="fr-FR" b="1" dirty="0">
                    <a:solidFill>
                      <a:srgbClr val="FF5B49"/>
                    </a:solidFill>
                    <a:latin typeface="Segoe UI Variable Text Semiligh" pitchFamily="2" charset="0"/>
                  </a:rPr>
                  <a:t>/twist </a:t>
                </a:r>
                <a:r>
                  <a:rPr lang="fr-FR" dirty="0" err="1">
                    <a:latin typeface="Segoe UI Variable Text Semiligh" pitchFamily="2" charset="0"/>
                  </a:rPr>
                  <a:t>from</a:t>
                </a:r>
                <a:r>
                  <a:rPr lang="fr-FR" dirty="0">
                    <a:latin typeface="Segoe UI Variable Text Semiligh" pitchFamily="2" charset="0"/>
                  </a:rPr>
                  <a:t> the close to the open zones</a:t>
                </a:r>
              </a:p>
              <a:p>
                <a:endParaRPr lang="fr-FR" b="1" dirty="0">
                  <a:solidFill>
                    <a:srgbClr val="FF5B49"/>
                  </a:solidFill>
                  <a:latin typeface="Segoe UI Variable Text Semiligh" pitchFamily="2" charset="0"/>
                </a:endParaRPr>
              </a:p>
              <a:p>
                <a:endParaRPr lang="fr-FR" dirty="0">
                  <a:latin typeface="Segoe UI Variable Text Semiligh" pitchFamily="2" charset="0"/>
                </a:endParaRPr>
              </a:p>
            </p:txBody>
          </p:sp>
        </mc:Choice>
        <mc:Fallback xmlns="">
          <p:sp>
            <p:nvSpPr>
              <p:cNvPr id="11" name="ZoneTexte 2">
                <a:extLst>
                  <a:ext uri="{FF2B5EF4-FFF2-40B4-BE49-F238E27FC236}">
                    <a16:creationId xmlns:a16="http://schemas.microsoft.com/office/drawing/2014/main" id="{C666F37E-2F55-440B-ABB8-079957082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33" y="863600"/>
                <a:ext cx="4531391" cy="2646878"/>
              </a:xfrm>
              <a:prstGeom prst="rect">
                <a:avLst/>
              </a:prstGeom>
              <a:blipFill>
                <a:blip r:embed="rId3"/>
                <a:stretch>
                  <a:fillRect l="-1397" t="-14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egoe UI Variable Text Semiligh" pitchFamily="2" charset="0"/>
              </a:rPr>
              <a:t>Magnetic untwisting mechanism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pied de page 20">
            <a:extLst>
              <a:ext uri="{FF2B5EF4-FFF2-40B4-BE49-F238E27FC236}">
                <a16:creationId xmlns:a16="http://schemas.microsoft.com/office/drawing/2014/main" id="{AA02DE86-F00B-49EE-91E2-2EFD2B00C4E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5/12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7DA91A-03CA-4F1C-86D2-CAD7FFBA54D1}"/>
              </a:ext>
            </a:extLst>
          </p:cNvPr>
          <p:cNvSpPr txBox="1"/>
          <p:nvPr/>
        </p:nvSpPr>
        <p:spPr>
          <a:xfrm>
            <a:off x="838200" y="1309831"/>
            <a:ext cx="428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Pariat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 et al. 2009, 2023 ;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Wyper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 et al. 2018 ;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Karpen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 et al. 2017 ; </a:t>
            </a:r>
            <a:r>
              <a:rPr lang="fr-FR" sz="1200" b="1" dirty="0" err="1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Uritsky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 et al. 2017 ;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Roberts et al. 2018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0396A17-D4D9-D41F-1AE1-8B7C75B97BE4}"/>
              </a:ext>
            </a:extLst>
          </p:cNvPr>
          <p:cNvGrpSpPr/>
          <p:nvPr/>
        </p:nvGrpSpPr>
        <p:grpSpPr>
          <a:xfrm>
            <a:off x="5475344" y="768538"/>
            <a:ext cx="3143275" cy="2192946"/>
            <a:chOff x="4823234" y="926119"/>
            <a:chExt cx="3143275" cy="2192946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8CA877F-FC28-C8D9-A6B1-4ADC0ADBD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t="10561"/>
            <a:stretch>
              <a:fillRect/>
            </a:stretch>
          </p:blipFill>
          <p:spPr bwMode="auto">
            <a:xfrm>
              <a:off x="4823234" y="926119"/>
              <a:ext cx="3143275" cy="1875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0F3CC770-BF0E-3818-B2A2-F338AC408A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2958" y="2842066"/>
              <a:ext cx="1563826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chemeClr val="bg1">
                      <a:lumMod val="50000"/>
                    </a:schemeClr>
                  </a:solidFill>
                </a:rPr>
                <a:t>Schmieder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 et al. 1995</a:t>
              </a:r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B62AE809-85A8-4EAB-8B5A-93BE149B1AAE}"/>
              </a:ext>
            </a:extLst>
          </p:cNvPr>
          <p:cNvGrpSpPr/>
          <p:nvPr/>
        </p:nvGrpSpPr>
        <p:grpSpPr>
          <a:xfrm>
            <a:off x="5557355" y="2961484"/>
            <a:ext cx="6026867" cy="2319091"/>
            <a:chOff x="3334168" y="4127996"/>
            <a:chExt cx="6026867" cy="2319091"/>
          </a:xfrm>
        </p:grpSpPr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EC387558-3672-B430-AF61-33F218245C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4168" y="4127996"/>
              <a:ext cx="6026867" cy="2061581"/>
              <a:chOff x="509" y="2581"/>
              <a:chExt cx="5060" cy="1499"/>
            </a:xfrm>
          </p:grpSpPr>
          <p:pic>
            <p:nvPicPr>
              <p:cNvPr id="18" name="Picture 11" descr="Wave_10">
                <a:extLst>
                  <a:ext uri="{FF2B5EF4-FFF2-40B4-BE49-F238E27FC236}">
                    <a16:creationId xmlns:a16="http://schemas.microsoft.com/office/drawing/2014/main" id="{4977AD0A-E6FC-CCFC-4C1F-19703663D8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r="8181"/>
              <a:stretch/>
            </p:blipFill>
            <p:spPr bwMode="auto">
              <a:xfrm>
                <a:off x="509" y="2581"/>
                <a:ext cx="1681" cy="1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2" descr="Wave_11">
                <a:extLst>
                  <a:ext uri="{FF2B5EF4-FFF2-40B4-BE49-F238E27FC236}">
                    <a16:creationId xmlns:a16="http://schemas.microsoft.com/office/drawing/2014/main" id="{51A4662E-A964-4DEA-545C-3F41C1B4B9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r="8192"/>
              <a:stretch/>
            </p:blipFill>
            <p:spPr bwMode="auto">
              <a:xfrm>
                <a:off x="2198" y="2581"/>
                <a:ext cx="1681" cy="1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13" descr="Wave_12">
                <a:extLst>
                  <a:ext uri="{FF2B5EF4-FFF2-40B4-BE49-F238E27FC236}">
                    <a16:creationId xmlns:a16="http://schemas.microsoft.com/office/drawing/2014/main" id="{5FC26613-6357-396F-C0E6-354CE8746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/>
              <a:srcRect r="7840"/>
              <a:stretch/>
            </p:blipFill>
            <p:spPr bwMode="auto">
              <a:xfrm>
                <a:off x="3888" y="2581"/>
                <a:ext cx="1681" cy="1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TextBox 30">
              <a:extLst>
                <a:ext uri="{FF2B5EF4-FFF2-40B4-BE49-F238E27FC236}">
                  <a16:creationId xmlns:a16="http://schemas.microsoft.com/office/drawing/2014/main" id="{A0C4B7CC-0452-E2C8-E8E3-F302B1065E8F}"/>
                </a:ext>
              </a:extLst>
            </p:cNvPr>
            <p:cNvSpPr txBox="1"/>
            <p:nvPr/>
          </p:nvSpPr>
          <p:spPr>
            <a:xfrm>
              <a:off x="5307548" y="6170088"/>
              <a:ext cx="18240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Pariat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 et al. 2009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549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2">
                <a:extLst>
                  <a:ext uri="{FF2B5EF4-FFF2-40B4-BE49-F238E27FC236}">
                    <a16:creationId xmlns:a16="http://schemas.microsoft.com/office/drawing/2014/main" id="{C666F37E-2F55-440B-ABB8-079957082BBE}"/>
                  </a:ext>
                </a:extLst>
              </p:cNvPr>
              <p:cNvSpPr txBox="1"/>
              <p:nvPr/>
            </p:nvSpPr>
            <p:spPr>
              <a:xfrm>
                <a:off x="591233" y="863600"/>
                <a:ext cx="4531391" cy="3754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latin typeface="Segoe UI Variable Text Semiligh" pitchFamily="2" charset="0"/>
                  </a:rPr>
                  <a:t>Magnetic </a:t>
                </a:r>
                <a:r>
                  <a:rPr lang="fr-FR" sz="2000" b="1" dirty="0" err="1">
                    <a:latin typeface="Segoe UI Variable Text Semiligh" pitchFamily="2" charset="0"/>
                  </a:rPr>
                  <a:t>untwisting</a:t>
                </a:r>
                <a:r>
                  <a:rPr lang="fr-FR" sz="2000" b="1" dirty="0">
                    <a:latin typeface="Segoe UI Variable Text Semiligh" pitchFamily="2" charset="0"/>
                  </a:rPr>
                  <a:t> </a:t>
                </a:r>
                <a:r>
                  <a:rPr lang="fr-FR" sz="2000" b="1" dirty="0" err="1">
                    <a:latin typeface="Segoe UI Variable Text Semiligh" pitchFamily="2" charset="0"/>
                  </a:rPr>
                  <a:t>mechanism</a:t>
                </a:r>
                <a:endParaRPr lang="fr-FR" sz="2000" b="1" dirty="0">
                  <a:latin typeface="Segoe UI Variable Text Semiligh" pitchFamily="2" charset="0"/>
                </a:endParaRPr>
              </a:p>
              <a:p>
                <a:endParaRPr lang="fr-FR" sz="2000" b="1" dirty="0">
                  <a:latin typeface="Segoe UI Variable Text Semiligh" pitchFamily="2" charset="0"/>
                </a:endParaRPr>
              </a:p>
              <a:p>
                <a:endParaRPr lang="fr-FR" b="1" dirty="0">
                  <a:latin typeface="Segoe UI Variable Text Semiligh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fr-FR" b="1" dirty="0">
                    <a:latin typeface="Segoe UI Variable Text Semiligh" pitchFamily="2" charset="0"/>
                  </a:rPr>
                  <a:t> </a:t>
                </a:r>
                <a:r>
                  <a:rPr lang="fr-FR" b="1" dirty="0">
                    <a:solidFill>
                      <a:srgbClr val="FF5B49"/>
                    </a:solidFill>
                    <a:latin typeface="Segoe UI Variable Text Semiligh" pitchFamily="2" charset="0"/>
                  </a:rPr>
                  <a:t>Interchange </a:t>
                </a:r>
                <a:r>
                  <a:rPr lang="fr-FR" b="1" dirty="0" err="1">
                    <a:solidFill>
                      <a:srgbClr val="FF5B49"/>
                    </a:solidFill>
                    <a:latin typeface="Segoe UI Variable Text Semiligh" pitchFamily="2" charset="0"/>
                  </a:rPr>
                  <a:t>reconnection</a:t>
                </a:r>
                <a:endParaRPr lang="fr-FR" b="1" dirty="0">
                  <a:solidFill>
                    <a:srgbClr val="FF5B49"/>
                  </a:solidFill>
                  <a:latin typeface="Segoe UI Variable Text Semiligh" pitchFamily="2" charset="0"/>
                </a:endParaRPr>
              </a:p>
              <a:p>
                <a:endParaRPr lang="fr-FR" b="1" dirty="0">
                  <a:solidFill>
                    <a:srgbClr val="FF5B49"/>
                  </a:solidFill>
                  <a:latin typeface="Segoe UI Variable Text Semiligh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fr-FR" dirty="0">
                    <a:latin typeface="Segoe UI Variable Text Semiligh" pitchFamily="2" charset="0"/>
                  </a:rPr>
                  <a:t> </a:t>
                </a:r>
                <a:r>
                  <a:rPr lang="fr-FR" b="1" dirty="0">
                    <a:solidFill>
                      <a:srgbClr val="FF5B49"/>
                    </a:solidFill>
                    <a:latin typeface="Segoe UI Variable Text Semiligh" pitchFamily="2" charset="0"/>
                  </a:rPr>
                  <a:t>Transfer</a:t>
                </a:r>
                <a:r>
                  <a:rPr lang="fr-FR" dirty="0">
                    <a:latin typeface="Segoe UI Variable Text Semiligh" pitchFamily="2" charset="0"/>
                  </a:rPr>
                  <a:t> of </a:t>
                </a:r>
                <a:r>
                  <a:rPr lang="fr-FR" b="1" dirty="0" err="1">
                    <a:solidFill>
                      <a:srgbClr val="FF5B49"/>
                    </a:solidFill>
                    <a:latin typeface="Segoe UI Variable Text Semiligh" pitchFamily="2" charset="0"/>
                  </a:rPr>
                  <a:t>helicity</a:t>
                </a:r>
                <a:r>
                  <a:rPr lang="fr-FR" b="1" dirty="0">
                    <a:solidFill>
                      <a:srgbClr val="FF5B49"/>
                    </a:solidFill>
                    <a:latin typeface="Segoe UI Variable Text Semiligh" pitchFamily="2" charset="0"/>
                  </a:rPr>
                  <a:t>/twist </a:t>
                </a:r>
                <a:r>
                  <a:rPr lang="fr-FR" dirty="0" err="1">
                    <a:latin typeface="Segoe UI Variable Text Semiligh" pitchFamily="2" charset="0"/>
                  </a:rPr>
                  <a:t>from</a:t>
                </a:r>
                <a:r>
                  <a:rPr lang="fr-FR" dirty="0">
                    <a:latin typeface="Segoe UI Variable Text Semiligh" pitchFamily="2" charset="0"/>
                  </a:rPr>
                  <a:t> the close to the open zones</a:t>
                </a:r>
              </a:p>
              <a:p>
                <a:endParaRPr lang="fr-FR" dirty="0">
                  <a:latin typeface="Segoe UI Variable Text Semiligh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fr-FR" dirty="0">
                    <a:latin typeface="Segoe UI Variable Text Semiligh" pitchFamily="2" charset="0"/>
                  </a:rPr>
                  <a:t> Production and propagation of </a:t>
                </a:r>
                <a:r>
                  <a:rPr lang="fr-FR" b="1" dirty="0">
                    <a:solidFill>
                      <a:srgbClr val="FF5B49"/>
                    </a:solidFill>
                    <a:latin typeface="Segoe UI Variable Text Semiligh" pitchFamily="2" charset="0"/>
                  </a:rPr>
                  <a:t>non </a:t>
                </a:r>
                <a:r>
                  <a:rPr lang="fr-FR" b="1" dirty="0" err="1">
                    <a:solidFill>
                      <a:srgbClr val="FF5B49"/>
                    </a:solidFill>
                    <a:latin typeface="Segoe UI Variable Text Semiligh" pitchFamily="2" charset="0"/>
                  </a:rPr>
                  <a:t>linear</a:t>
                </a:r>
                <a:r>
                  <a:rPr lang="fr-FR" b="1" dirty="0">
                    <a:solidFill>
                      <a:srgbClr val="FF5B49"/>
                    </a:solidFill>
                    <a:latin typeface="Segoe UI Variable Text Semiligh" pitchFamily="2" charset="0"/>
                  </a:rPr>
                  <a:t> </a:t>
                </a:r>
                <a:r>
                  <a:rPr lang="fr-FR" b="1" dirty="0" err="1">
                    <a:solidFill>
                      <a:srgbClr val="FF5B49"/>
                    </a:solidFill>
                    <a:latin typeface="Segoe UI Variable Text Semiligh" pitchFamily="2" charset="0"/>
                  </a:rPr>
                  <a:t>Alfvénic</a:t>
                </a:r>
                <a:r>
                  <a:rPr lang="fr-FR" b="1" dirty="0">
                    <a:solidFill>
                      <a:srgbClr val="FF5B49"/>
                    </a:solidFill>
                    <a:latin typeface="Segoe UI Variable Text Semiligh" pitchFamily="2" charset="0"/>
                  </a:rPr>
                  <a:t> </a:t>
                </a:r>
                <a:r>
                  <a:rPr lang="fr-FR" b="1" dirty="0" err="1">
                    <a:solidFill>
                      <a:srgbClr val="FF5B49"/>
                    </a:solidFill>
                    <a:latin typeface="Segoe UI Variable Text Semiligh" pitchFamily="2" charset="0"/>
                  </a:rPr>
                  <a:t>waves</a:t>
                </a:r>
                <a:endParaRPr lang="fr-FR" b="1" dirty="0">
                  <a:solidFill>
                    <a:srgbClr val="FF5B49"/>
                  </a:solidFill>
                  <a:latin typeface="Segoe UI Variable Text Semiligh" pitchFamily="2" charset="0"/>
                </a:endParaRPr>
              </a:p>
              <a:p>
                <a:r>
                  <a:rPr lang="fr-FR" b="1" dirty="0">
                    <a:solidFill>
                      <a:srgbClr val="FF0000"/>
                    </a:solidFill>
                    <a:latin typeface="Segoe UI Variable Text Semiligh" pitchFamily="2" charset="0"/>
                  </a:rPr>
                  <a:t>U </a:t>
                </a:r>
                <a:r>
                  <a:rPr lang="fr-FR" b="1" dirty="0" err="1">
                    <a:solidFill>
                      <a:srgbClr val="FF0000"/>
                    </a:solidFill>
                    <a:latin typeface="Segoe UI Variable Text Semiligh" pitchFamily="2" charset="0"/>
                  </a:rPr>
                  <a:t>loops</a:t>
                </a:r>
                <a:r>
                  <a:rPr lang="fr-FR" b="1" dirty="0">
                    <a:solidFill>
                      <a:srgbClr val="FF0000"/>
                    </a:solidFill>
                    <a:latin typeface="Segoe UI Variable Text Semiligh" pitchFamily="2" charset="0"/>
                  </a:rPr>
                  <a:t> </a:t>
                </a:r>
                <a:r>
                  <a:rPr lang="fr-FR" dirty="0">
                    <a:latin typeface="Segoe UI Variable Text Semiligh" pitchFamily="2" charset="0"/>
                  </a:rPr>
                  <a:t>at the </a:t>
                </a:r>
                <a:r>
                  <a:rPr lang="fr-FR" dirty="0" err="1">
                    <a:latin typeface="Segoe UI Variable Text Semiligh" pitchFamily="2" charset="0"/>
                  </a:rPr>
                  <a:t>onset</a:t>
                </a:r>
                <a:r>
                  <a:rPr lang="fr-FR" dirty="0">
                    <a:latin typeface="Segoe UI Variable Text Semiligh" pitchFamily="2" charset="0"/>
                  </a:rPr>
                  <a:t> of a jet </a:t>
                </a:r>
              </a:p>
              <a:p>
                <a:endParaRPr lang="fr-FR" b="1" dirty="0">
                  <a:solidFill>
                    <a:srgbClr val="FF5B49"/>
                  </a:solidFill>
                  <a:latin typeface="Segoe UI Variable Text Semiligh" pitchFamily="2" charset="0"/>
                </a:endParaRPr>
              </a:p>
              <a:p>
                <a:endParaRPr lang="fr-FR" dirty="0">
                  <a:latin typeface="Segoe UI Variable Text Semiligh" pitchFamily="2" charset="0"/>
                </a:endParaRPr>
              </a:p>
            </p:txBody>
          </p:sp>
        </mc:Choice>
        <mc:Fallback xmlns="">
          <p:sp>
            <p:nvSpPr>
              <p:cNvPr id="11" name="ZoneTexte 2">
                <a:extLst>
                  <a:ext uri="{FF2B5EF4-FFF2-40B4-BE49-F238E27FC236}">
                    <a16:creationId xmlns:a16="http://schemas.microsoft.com/office/drawing/2014/main" id="{C666F37E-2F55-440B-ABB8-079957082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33" y="863600"/>
                <a:ext cx="4531391" cy="3754874"/>
              </a:xfrm>
              <a:prstGeom prst="rect">
                <a:avLst/>
              </a:prstGeom>
              <a:blipFill>
                <a:blip r:embed="rId3"/>
                <a:stretch>
                  <a:fillRect l="-1397" t="-10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egoe UI Variable Text Semiligh" pitchFamily="2" charset="0"/>
              </a:rPr>
              <a:t>Magnetic untwisting mechanism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pied de page 20">
            <a:extLst>
              <a:ext uri="{FF2B5EF4-FFF2-40B4-BE49-F238E27FC236}">
                <a16:creationId xmlns:a16="http://schemas.microsoft.com/office/drawing/2014/main" id="{AA02DE86-F00B-49EE-91E2-2EFD2B00C4E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5/12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7DA91A-03CA-4F1C-86D2-CAD7FFBA54D1}"/>
              </a:ext>
            </a:extLst>
          </p:cNvPr>
          <p:cNvSpPr txBox="1"/>
          <p:nvPr/>
        </p:nvSpPr>
        <p:spPr>
          <a:xfrm>
            <a:off x="838200" y="1309831"/>
            <a:ext cx="428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Pariat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 et al. 2009, 2023 ;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Wyper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 et al. 2018 ;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Karpen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 et al. 2017 ; </a:t>
            </a:r>
            <a:r>
              <a:rPr lang="fr-FR" sz="1200" b="1" dirty="0" err="1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Uritsky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 et al. 2017 ;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Segoe UI Variable Text Semiligh" pitchFamily="2" charset="0"/>
                <a:cs typeface="Arial" panose="020B0604020202020204" pitchFamily="34" charset="0"/>
              </a:rPr>
              <a:t>Roberts et al. 2018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0396A17-D4D9-D41F-1AE1-8B7C75B97BE4}"/>
              </a:ext>
            </a:extLst>
          </p:cNvPr>
          <p:cNvGrpSpPr/>
          <p:nvPr/>
        </p:nvGrpSpPr>
        <p:grpSpPr>
          <a:xfrm>
            <a:off x="5496131" y="776515"/>
            <a:ext cx="3143275" cy="2192946"/>
            <a:chOff x="4823234" y="926119"/>
            <a:chExt cx="3143275" cy="2192946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8CA877F-FC28-C8D9-A6B1-4ADC0ADBD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t="10561"/>
            <a:stretch>
              <a:fillRect/>
            </a:stretch>
          </p:blipFill>
          <p:spPr bwMode="auto">
            <a:xfrm>
              <a:off x="4823234" y="926119"/>
              <a:ext cx="3143275" cy="1875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0F3CC770-BF0E-3818-B2A2-F338AC408A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2958" y="2842066"/>
              <a:ext cx="1563826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chemeClr val="bg1">
                      <a:lumMod val="50000"/>
                    </a:schemeClr>
                  </a:solidFill>
                </a:rPr>
                <a:t>Schmieder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 et al. 1995</a:t>
              </a: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32A0AECD-F913-3E9C-193B-3DDD24668BDE}"/>
              </a:ext>
            </a:extLst>
          </p:cNvPr>
          <p:cNvGrpSpPr/>
          <p:nvPr/>
        </p:nvGrpSpPr>
        <p:grpSpPr>
          <a:xfrm>
            <a:off x="5557355" y="2961484"/>
            <a:ext cx="6026867" cy="2319091"/>
            <a:chOff x="3334168" y="4127996"/>
            <a:chExt cx="6026867" cy="2319091"/>
          </a:xfrm>
        </p:grpSpPr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4726ADF5-625D-3C12-DADD-C5F3C22A9F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4168" y="4127996"/>
              <a:ext cx="6026867" cy="2061581"/>
              <a:chOff x="509" y="2581"/>
              <a:chExt cx="5060" cy="1499"/>
            </a:xfrm>
          </p:grpSpPr>
          <p:pic>
            <p:nvPicPr>
              <p:cNvPr id="10" name="Picture 11" descr="Wave_10">
                <a:extLst>
                  <a:ext uri="{FF2B5EF4-FFF2-40B4-BE49-F238E27FC236}">
                    <a16:creationId xmlns:a16="http://schemas.microsoft.com/office/drawing/2014/main" id="{BBEBB37B-A85A-E05B-1058-6EAECA7EF1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r="8181"/>
              <a:stretch/>
            </p:blipFill>
            <p:spPr bwMode="auto">
              <a:xfrm>
                <a:off x="509" y="2581"/>
                <a:ext cx="1681" cy="1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2" descr="Wave_11">
                <a:extLst>
                  <a:ext uri="{FF2B5EF4-FFF2-40B4-BE49-F238E27FC236}">
                    <a16:creationId xmlns:a16="http://schemas.microsoft.com/office/drawing/2014/main" id="{68F53A5F-3A95-D6EF-6089-372A69FDF1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r="8192"/>
              <a:stretch/>
            </p:blipFill>
            <p:spPr bwMode="auto">
              <a:xfrm>
                <a:off x="2198" y="2581"/>
                <a:ext cx="1681" cy="1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13" descr="Wave_12">
                <a:extLst>
                  <a:ext uri="{FF2B5EF4-FFF2-40B4-BE49-F238E27FC236}">
                    <a16:creationId xmlns:a16="http://schemas.microsoft.com/office/drawing/2014/main" id="{D3BD4033-64AF-CC02-03C7-4E3224856E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/>
              <a:srcRect r="7840"/>
              <a:stretch/>
            </p:blipFill>
            <p:spPr bwMode="auto">
              <a:xfrm>
                <a:off x="3888" y="2581"/>
                <a:ext cx="1681" cy="1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0F63FDC8-4D08-8896-901E-3FF0D45C3652}"/>
                </a:ext>
              </a:extLst>
            </p:cNvPr>
            <p:cNvSpPr txBox="1"/>
            <p:nvPr/>
          </p:nvSpPr>
          <p:spPr>
            <a:xfrm>
              <a:off x="5307548" y="6170088"/>
              <a:ext cx="18240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Pariat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 et al. 2009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4DE100D7-822B-183E-1775-6FC4486014EF}"/>
              </a:ext>
            </a:extLst>
          </p:cNvPr>
          <p:cNvGrpSpPr/>
          <p:nvPr/>
        </p:nvGrpSpPr>
        <p:grpSpPr>
          <a:xfrm>
            <a:off x="695689" y="4530849"/>
            <a:ext cx="4800617" cy="2105815"/>
            <a:chOff x="3928533" y="4225837"/>
            <a:chExt cx="4800617" cy="2105815"/>
          </a:xfrm>
        </p:grpSpPr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89D4D750-FB94-4C86-2BC0-79BC38079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3837" y="6054653"/>
              <a:ext cx="149932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chemeClr val="bg1">
                      <a:lumMod val="50000"/>
                    </a:schemeClr>
                  </a:solidFill>
                </a:rPr>
                <a:t>Archontis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 et al. 2013</a:t>
              </a:r>
            </a:p>
          </p:txBody>
        </p:sp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98E93A7A-2C19-9F50-D9DF-43E9F0832861}"/>
                </a:ext>
              </a:extLst>
            </p:cNvPr>
            <p:cNvGrpSpPr/>
            <p:nvPr/>
          </p:nvGrpSpPr>
          <p:grpSpPr>
            <a:xfrm>
              <a:off x="3928533" y="4225837"/>
              <a:ext cx="4800617" cy="1867386"/>
              <a:chOff x="3928533" y="4225837"/>
              <a:chExt cx="4800617" cy="1867386"/>
            </a:xfrm>
          </p:grpSpPr>
          <p:pic>
            <p:nvPicPr>
              <p:cNvPr id="18" name="Picture 3">
                <a:extLst>
                  <a:ext uri="{FF2B5EF4-FFF2-40B4-BE49-F238E27FC236}">
                    <a16:creationId xmlns:a16="http://schemas.microsoft.com/office/drawing/2014/main" id="{BFC6E7FD-22DF-94CA-791A-EA56D43A74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l="50483" b="50000"/>
              <a:stretch/>
            </p:blipFill>
            <p:spPr bwMode="auto">
              <a:xfrm>
                <a:off x="3928533" y="4230007"/>
                <a:ext cx="2406263" cy="1859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3">
                <a:extLst>
                  <a:ext uri="{FF2B5EF4-FFF2-40B4-BE49-F238E27FC236}">
                    <a16:creationId xmlns:a16="http://schemas.microsoft.com/office/drawing/2014/main" id="{4C887A30-4E95-E9CC-4A1C-9E6CB8ECC6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/>
              <a:srcRect t="49561" r="50076"/>
              <a:stretch/>
            </p:blipFill>
            <p:spPr bwMode="auto">
              <a:xfrm>
                <a:off x="6313498" y="4225837"/>
                <a:ext cx="2415652" cy="18673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0" name="Forme libre 19">
            <a:extLst>
              <a:ext uri="{FF2B5EF4-FFF2-40B4-BE49-F238E27FC236}">
                <a16:creationId xmlns:a16="http://schemas.microsoft.com/office/drawing/2014/main" id="{828A3681-ED0D-4599-03B3-FEE8D74D6BB5}"/>
              </a:ext>
            </a:extLst>
          </p:cNvPr>
          <p:cNvSpPr/>
          <p:nvPr/>
        </p:nvSpPr>
        <p:spPr>
          <a:xfrm>
            <a:off x="6384324" y="4151870"/>
            <a:ext cx="247884" cy="257774"/>
          </a:xfrm>
          <a:custGeom>
            <a:avLst/>
            <a:gdLst>
              <a:gd name="connsiteX0" fmla="*/ 0 w 247884"/>
              <a:gd name="connsiteY0" fmla="*/ 107092 h 257774"/>
              <a:gd name="connsiteX1" fmla="*/ 57665 w 247884"/>
              <a:gd name="connsiteY1" fmla="*/ 214184 h 257774"/>
              <a:gd name="connsiteX2" fmla="*/ 82379 w 247884"/>
              <a:gd name="connsiteY2" fmla="*/ 238898 h 257774"/>
              <a:gd name="connsiteX3" fmla="*/ 131806 w 247884"/>
              <a:gd name="connsiteY3" fmla="*/ 255373 h 257774"/>
              <a:gd name="connsiteX4" fmla="*/ 247135 w 247884"/>
              <a:gd name="connsiteY4" fmla="*/ 222422 h 257774"/>
              <a:gd name="connsiteX5" fmla="*/ 238898 w 247884"/>
              <a:gd name="connsiteY5" fmla="*/ 164757 h 257774"/>
              <a:gd name="connsiteX6" fmla="*/ 214184 w 247884"/>
              <a:gd name="connsiteY6" fmla="*/ 156519 h 257774"/>
              <a:gd name="connsiteX7" fmla="*/ 164757 w 247884"/>
              <a:gd name="connsiteY7" fmla="*/ 123568 h 257774"/>
              <a:gd name="connsiteX8" fmla="*/ 148281 w 247884"/>
              <a:gd name="connsiteY8" fmla="*/ 98854 h 257774"/>
              <a:gd name="connsiteX9" fmla="*/ 131806 w 247884"/>
              <a:gd name="connsiteY9" fmla="*/ 0 h 25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884" h="257774">
                <a:moveTo>
                  <a:pt x="0" y="107092"/>
                </a:moveTo>
                <a:cubicBezTo>
                  <a:pt x="14094" y="233933"/>
                  <a:pt x="-15373" y="141146"/>
                  <a:pt x="57665" y="214184"/>
                </a:cubicBezTo>
                <a:cubicBezTo>
                  <a:pt x="65903" y="222422"/>
                  <a:pt x="72195" y="233240"/>
                  <a:pt x="82379" y="238898"/>
                </a:cubicBezTo>
                <a:cubicBezTo>
                  <a:pt x="97560" y="247332"/>
                  <a:pt x="131806" y="255373"/>
                  <a:pt x="131806" y="255373"/>
                </a:cubicBezTo>
                <a:cubicBezTo>
                  <a:pt x="140858" y="254619"/>
                  <a:pt x="242161" y="272160"/>
                  <a:pt x="247135" y="222422"/>
                </a:cubicBezTo>
                <a:cubicBezTo>
                  <a:pt x="249067" y="203102"/>
                  <a:pt x="247581" y="182124"/>
                  <a:pt x="238898" y="164757"/>
                </a:cubicBezTo>
                <a:cubicBezTo>
                  <a:pt x="235015" y="156990"/>
                  <a:pt x="221775" y="160736"/>
                  <a:pt x="214184" y="156519"/>
                </a:cubicBezTo>
                <a:cubicBezTo>
                  <a:pt x="196875" y="146903"/>
                  <a:pt x="164757" y="123568"/>
                  <a:pt x="164757" y="123568"/>
                </a:cubicBezTo>
                <a:cubicBezTo>
                  <a:pt x="159265" y="115330"/>
                  <a:pt x="152302" y="107902"/>
                  <a:pt x="148281" y="98854"/>
                </a:cubicBezTo>
                <a:cubicBezTo>
                  <a:pt x="126596" y="50062"/>
                  <a:pt x="131806" y="51363"/>
                  <a:pt x="131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5D425099-5871-833F-46A4-D92D8973AB7F}"/>
              </a:ext>
            </a:extLst>
          </p:cNvPr>
          <p:cNvSpPr/>
          <p:nvPr/>
        </p:nvSpPr>
        <p:spPr>
          <a:xfrm>
            <a:off x="8336692" y="3962400"/>
            <a:ext cx="288324" cy="461319"/>
          </a:xfrm>
          <a:custGeom>
            <a:avLst/>
            <a:gdLst>
              <a:gd name="connsiteX0" fmla="*/ 0 w 288324"/>
              <a:gd name="connsiteY0" fmla="*/ 444843 h 461319"/>
              <a:gd name="connsiteX1" fmla="*/ 57665 w 288324"/>
              <a:gd name="connsiteY1" fmla="*/ 453081 h 461319"/>
              <a:gd name="connsiteX2" fmla="*/ 82378 w 288324"/>
              <a:gd name="connsiteY2" fmla="*/ 461319 h 461319"/>
              <a:gd name="connsiteX3" fmla="*/ 172994 w 288324"/>
              <a:gd name="connsiteY3" fmla="*/ 453081 h 461319"/>
              <a:gd name="connsiteX4" fmla="*/ 222422 w 288324"/>
              <a:gd name="connsiteY4" fmla="*/ 436605 h 461319"/>
              <a:gd name="connsiteX5" fmla="*/ 255373 w 288324"/>
              <a:gd name="connsiteY5" fmla="*/ 387178 h 461319"/>
              <a:gd name="connsiteX6" fmla="*/ 288324 w 288324"/>
              <a:gd name="connsiteY6" fmla="*/ 313038 h 461319"/>
              <a:gd name="connsiteX7" fmla="*/ 263611 w 288324"/>
              <a:gd name="connsiteY7" fmla="*/ 255373 h 461319"/>
              <a:gd name="connsiteX8" fmla="*/ 255373 w 288324"/>
              <a:gd name="connsiteY8" fmla="*/ 230659 h 461319"/>
              <a:gd name="connsiteX9" fmla="*/ 205946 w 288324"/>
              <a:gd name="connsiteY9" fmla="*/ 156519 h 461319"/>
              <a:gd name="connsiteX10" fmla="*/ 189470 w 288324"/>
              <a:gd name="connsiteY10" fmla="*/ 131805 h 461319"/>
              <a:gd name="connsiteX11" fmla="*/ 181232 w 288324"/>
              <a:gd name="connsiteY11" fmla="*/ 107092 h 461319"/>
              <a:gd name="connsiteX12" fmla="*/ 189470 w 288324"/>
              <a:gd name="connsiteY12" fmla="*/ 32951 h 461319"/>
              <a:gd name="connsiteX13" fmla="*/ 197708 w 288324"/>
              <a:gd name="connsiteY13" fmla="*/ 0 h 4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8324" h="461319">
                <a:moveTo>
                  <a:pt x="0" y="444843"/>
                </a:moveTo>
                <a:cubicBezTo>
                  <a:pt x="19222" y="447589"/>
                  <a:pt x="38625" y="449273"/>
                  <a:pt x="57665" y="453081"/>
                </a:cubicBezTo>
                <a:cubicBezTo>
                  <a:pt x="66180" y="454784"/>
                  <a:pt x="73695" y="461319"/>
                  <a:pt x="82378" y="461319"/>
                </a:cubicBezTo>
                <a:cubicBezTo>
                  <a:pt x="112708" y="461319"/>
                  <a:pt x="142789" y="455827"/>
                  <a:pt x="172994" y="453081"/>
                </a:cubicBezTo>
                <a:cubicBezTo>
                  <a:pt x="189470" y="447589"/>
                  <a:pt x="212788" y="451055"/>
                  <a:pt x="222422" y="436605"/>
                </a:cubicBezTo>
                <a:cubicBezTo>
                  <a:pt x="233406" y="420129"/>
                  <a:pt x="249111" y="405963"/>
                  <a:pt x="255373" y="387178"/>
                </a:cubicBezTo>
                <a:cubicBezTo>
                  <a:pt x="274980" y="328359"/>
                  <a:pt x="262216" y="352201"/>
                  <a:pt x="288324" y="313038"/>
                </a:cubicBezTo>
                <a:cubicBezTo>
                  <a:pt x="271179" y="244457"/>
                  <a:pt x="292055" y="312263"/>
                  <a:pt x="263611" y="255373"/>
                </a:cubicBezTo>
                <a:cubicBezTo>
                  <a:pt x="259728" y="247606"/>
                  <a:pt x="259590" y="238250"/>
                  <a:pt x="255373" y="230659"/>
                </a:cubicBezTo>
                <a:cubicBezTo>
                  <a:pt x="255362" y="230639"/>
                  <a:pt x="214190" y="168885"/>
                  <a:pt x="205946" y="156519"/>
                </a:cubicBezTo>
                <a:cubicBezTo>
                  <a:pt x="200454" y="148281"/>
                  <a:pt x="192601" y="141198"/>
                  <a:pt x="189470" y="131805"/>
                </a:cubicBezTo>
                <a:lnTo>
                  <a:pt x="181232" y="107092"/>
                </a:lnTo>
                <a:cubicBezTo>
                  <a:pt x="183978" y="82378"/>
                  <a:pt x="185382" y="57478"/>
                  <a:pt x="189470" y="32951"/>
                </a:cubicBezTo>
                <a:cubicBezTo>
                  <a:pt x="198576" y="-21686"/>
                  <a:pt x="197708" y="25561"/>
                  <a:pt x="197708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E30B3202-E923-402B-9A74-BD272CFD3C75}"/>
              </a:ext>
            </a:extLst>
          </p:cNvPr>
          <p:cNvSpPr/>
          <p:nvPr/>
        </p:nvSpPr>
        <p:spPr>
          <a:xfrm>
            <a:off x="4273550" y="5432425"/>
            <a:ext cx="258763" cy="182563"/>
          </a:xfrm>
          <a:custGeom>
            <a:avLst/>
            <a:gdLst>
              <a:gd name="connsiteX0" fmla="*/ 0 w 258763"/>
              <a:gd name="connsiteY0" fmla="*/ 0 h 182563"/>
              <a:gd name="connsiteX1" fmla="*/ 3175 w 258763"/>
              <a:gd name="connsiteY1" fmla="*/ 7938 h 182563"/>
              <a:gd name="connsiteX2" fmla="*/ 6350 w 258763"/>
              <a:gd name="connsiteY2" fmla="*/ 17463 h 182563"/>
              <a:gd name="connsiteX3" fmla="*/ 11113 w 258763"/>
              <a:gd name="connsiteY3" fmla="*/ 19050 h 182563"/>
              <a:gd name="connsiteX4" fmla="*/ 22225 w 258763"/>
              <a:gd name="connsiteY4" fmla="*/ 30163 h 182563"/>
              <a:gd name="connsiteX5" fmla="*/ 28575 w 258763"/>
              <a:gd name="connsiteY5" fmla="*/ 34925 h 182563"/>
              <a:gd name="connsiteX6" fmla="*/ 34925 w 258763"/>
              <a:gd name="connsiteY6" fmla="*/ 41275 h 182563"/>
              <a:gd name="connsiteX7" fmla="*/ 44450 w 258763"/>
              <a:gd name="connsiteY7" fmla="*/ 46038 h 182563"/>
              <a:gd name="connsiteX8" fmla="*/ 50800 w 258763"/>
              <a:gd name="connsiteY8" fmla="*/ 52388 h 182563"/>
              <a:gd name="connsiteX9" fmla="*/ 63500 w 258763"/>
              <a:gd name="connsiteY9" fmla="*/ 60325 h 182563"/>
              <a:gd name="connsiteX10" fmla="*/ 73025 w 258763"/>
              <a:gd name="connsiteY10" fmla="*/ 68263 h 182563"/>
              <a:gd name="connsiteX11" fmla="*/ 80963 w 258763"/>
              <a:gd name="connsiteY11" fmla="*/ 76200 h 182563"/>
              <a:gd name="connsiteX12" fmla="*/ 96838 w 258763"/>
              <a:gd name="connsiteY12" fmla="*/ 90488 h 182563"/>
              <a:gd name="connsiteX13" fmla="*/ 101600 w 258763"/>
              <a:gd name="connsiteY13" fmla="*/ 96838 h 182563"/>
              <a:gd name="connsiteX14" fmla="*/ 104775 w 258763"/>
              <a:gd name="connsiteY14" fmla="*/ 103188 h 182563"/>
              <a:gd name="connsiteX15" fmla="*/ 107950 w 258763"/>
              <a:gd name="connsiteY15" fmla="*/ 107950 h 182563"/>
              <a:gd name="connsiteX16" fmla="*/ 109538 w 258763"/>
              <a:gd name="connsiteY16" fmla="*/ 123825 h 182563"/>
              <a:gd name="connsiteX17" fmla="*/ 112713 w 258763"/>
              <a:gd name="connsiteY17" fmla="*/ 128588 h 182563"/>
              <a:gd name="connsiteX18" fmla="*/ 120650 w 258763"/>
              <a:gd name="connsiteY18" fmla="*/ 141288 h 182563"/>
              <a:gd name="connsiteX19" fmla="*/ 122238 w 258763"/>
              <a:gd name="connsiteY19" fmla="*/ 149225 h 182563"/>
              <a:gd name="connsiteX20" fmla="*/ 123825 w 258763"/>
              <a:gd name="connsiteY20" fmla="*/ 153988 h 182563"/>
              <a:gd name="connsiteX21" fmla="*/ 125413 w 258763"/>
              <a:gd name="connsiteY21" fmla="*/ 182563 h 182563"/>
              <a:gd name="connsiteX22" fmla="*/ 136525 w 258763"/>
              <a:gd name="connsiteY22" fmla="*/ 179388 h 182563"/>
              <a:gd name="connsiteX23" fmla="*/ 139700 w 258763"/>
              <a:gd name="connsiteY23" fmla="*/ 173038 h 182563"/>
              <a:gd name="connsiteX24" fmla="*/ 144463 w 258763"/>
              <a:gd name="connsiteY24" fmla="*/ 166688 h 182563"/>
              <a:gd name="connsiteX25" fmla="*/ 150813 w 258763"/>
              <a:gd name="connsiteY25" fmla="*/ 161925 h 182563"/>
              <a:gd name="connsiteX26" fmla="*/ 160338 w 258763"/>
              <a:gd name="connsiteY26" fmla="*/ 152400 h 182563"/>
              <a:gd name="connsiteX27" fmla="*/ 161925 w 258763"/>
              <a:gd name="connsiteY27" fmla="*/ 147638 h 182563"/>
              <a:gd name="connsiteX28" fmla="*/ 177800 w 258763"/>
              <a:gd name="connsiteY28" fmla="*/ 134938 h 182563"/>
              <a:gd name="connsiteX29" fmla="*/ 187325 w 258763"/>
              <a:gd name="connsiteY29" fmla="*/ 128588 h 182563"/>
              <a:gd name="connsiteX30" fmla="*/ 200025 w 258763"/>
              <a:gd name="connsiteY30" fmla="*/ 122238 h 182563"/>
              <a:gd name="connsiteX31" fmla="*/ 206375 w 258763"/>
              <a:gd name="connsiteY31" fmla="*/ 119063 h 182563"/>
              <a:gd name="connsiteX32" fmla="*/ 209550 w 258763"/>
              <a:gd name="connsiteY32" fmla="*/ 114300 h 182563"/>
              <a:gd name="connsiteX33" fmla="*/ 220663 w 258763"/>
              <a:gd name="connsiteY33" fmla="*/ 106363 h 182563"/>
              <a:gd name="connsiteX34" fmla="*/ 223838 w 258763"/>
              <a:gd name="connsiteY34" fmla="*/ 101600 h 182563"/>
              <a:gd name="connsiteX35" fmla="*/ 228600 w 258763"/>
              <a:gd name="connsiteY35" fmla="*/ 100013 h 182563"/>
              <a:gd name="connsiteX36" fmla="*/ 233363 w 258763"/>
              <a:gd name="connsiteY36" fmla="*/ 96838 h 182563"/>
              <a:gd name="connsiteX37" fmla="*/ 236538 w 258763"/>
              <a:gd name="connsiteY37" fmla="*/ 92075 h 182563"/>
              <a:gd name="connsiteX38" fmla="*/ 247650 w 258763"/>
              <a:gd name="connsiteY38" fmla="*/ 80963 h 182563"/>
              <a:gd name="connsiteX39" fmla="*/ 252413 w 258763"/>
              <a:gd name="connsiteY39" fmla="*/ 73025 h 182563"/>
              <a:gd name="connsiteX40" fmla="*/ 258763 w 258763"/>
              <a:gd name="connsiteY40" fmla="*/ 71438 h 18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8763" h="182563">
                <a:moveTo>
                  <a:pt x="0" y="0"/>
                </a:moveTo>
                <a:cubicBezTo>
                  <a:pt x="1058" y="2646"/>
                  <a:pt x="2201" y="5260"/>
                  <a:pt x="3175" y="7938"/>
                </a:cubicBezTo>
                <a:cubicBezTo>
                  <a:pt x="4319" y="11083"/>
                  <a:pt x="4405" y="14740"/>
                  <a:pt x="6350" y="17463"/>
                </a:cubicBezTo>
                <a:cubicBezTo>
                  <a:pt x="7323" y="18825"/>
                  <a:pt x="9525" y="18521"/>
                  <a:pt x="11113" y="19050"/>
                </a:cubicBezTo>
                <a:cubicBezTo>
                  <a:pt x="14817" y="22754"/>
                  <a:pt x="18034" y="27020"/>
                  <a:pt x="22225" y="30163"/>
                </a:cubicBezTo>
                <a:cubicBezTo>
                  <a:pt x="24342" y="31750"/>
                  <a:pt x="26584" y="33183"/>
                  <a:pt x="28575" y="34925"/>
                </a:cubicBezTo>
                <a:cubicBezTo>
                  <a:pt x="30828" y="36896"/>
                  <a:pt x="32489" y="39535"/>
                  <a:pt x="34925" y="41275"/>
                </a:cubicBezTo>
                <a:cubicBezTo>
                  <a:pt x="51824" y="53346"/>
                  <a:pt x="26525" y="30673"/>
                  <a:pt x="44450" y="46038"/>
                </a:cubicBezTo>
                <a:cubicBezTo>
                  <a:pt x="46723" y="47986"/>
                  <a:pt x="48405" y="50592"/>
                  <a:pt x="50800" y="52388"/>
                </a:cubicBezTo>
                <a:cubicBezTo>
                  <a:pt x="72483" y="68650"/>
                  <a:pt x="40760" y="40834"/>
                  <a:pt x="63500" y="60325"/>
                </a:cubicBezTo>
                <a:cubicBezTo>
                  <a:pt x="74200" y="69496"/>
                  <a:pt x="62497" y="61243"/>
                  <a:pt x="73025" y="68263"/>
                </a:cubicBezTo>
                <a:cubicBezTo>
                  <a:pt x="79730" y="78319"/>
                  <a:pt x="72141" y="68260"/>
                  <a:pt x="80963" y="76200"/>
                </a:cubicBezTo>
                <a:cubicBezTo>
                  <a:pt x="98765" y="92223"/>
                  <a:pt x="85771" y="83111"/>
                  <a:pt x="96838" y="90488"/>
                </a:cubicBezTo>
                <a:cubicBezTo>
                  <a:pt x="98425" y="92605"/>
                  <a:pt x="100198" y="94594"/>
                  <a:pt x="101600" y="96838"/>
                </a:cubicBezTo>
                <a:cubicBezTo>
                  <a:pt x="102854" y="98845"/>
                  <a:pt x="103601" y="101133"/>
                  <a:pt x="104775" y="103188"/>
                </a:cubicBezTo>
                <a:cubicBezTo>
                  <a:pt x="105722" y="104844"/>
                  <a:pt x="106892" y="106363"/>
                  <a:pt x="107950" y="107950"/>
                </a:cubicBezTo>
                <a:cubicBezTo>
                  <a:pt x="108479" y="113242"/>
                  <a:pt x="108342" y="118643"/>
                  <a:pt x="109538" y="123825"/>
                </a:cubicBezTo>
                <a:cubicBezTo>
                  <a:pt x="109967" y="125684"/>
                  <a:pt x="111860" y="126881"/>
                  <a:pt x="112713" y="128588"/>
                </a:cubicBezTo>
                <a:cubicBezTo>
                  <a:pt x="118917" y="140997"/>
                  <a:pt x="106075" y="123068"/>
                  <a:pt x="120650" y="141288"/>
                </a:cubicBezTo>
                <a:cubicBezTo>
                  <a:pt x="121179" y="143934"/>
                  <a:pt x="121584" y="146607"/>
                  <a:pt x="122238" y="149225"/>
                </a:cubicBezTo>
                <a:cubicBezTo>
                  <a:pt x="122644" y="150849"/>
                  <a:pt x="123666" y="152322"/>
                  <a:pt x="123825" y="153988"/>
                </a:cubicBezTo>
                <a:cubicBezTo>
                  <a:pt x="124729" y="163485"/>
                  <a:pt x="124884" y="173038"/>
                  <a:pt x="125413" y="182563"/>
                </a:cubicBezTo>
                <a:cubicBezTo>
                  <a:pt x="129117" y="181505"/>
                  <a:pt x="133320" y="181525"/>
                  <a:pt x="136525" y="179388"/>
                </a:cubicBezTo>
                <a:cubicBezTo>
                  <a:pt x="138494" y="178075"/>
                  <a:pt x="138446" y="175045"/>
                  <a:pt x="139700" y="173038"/>
                </a:cubicBezTo>
                <a:cubicBezTo>
                  <a:pt x="141102" y="170794"/>
                  <a:pt x="142592" y="168559"/>
                  <a:pt x="144463" y="166688"/>
                </a:cubicBezTo>
                <a:cubicBezTo>
                  <a:pt x="146334" y="164817"/>
                  <a:pt x="148942" y="163796"/>
                  <a:pt x="150813" y="161925"/>
                </a:cubicBezTo>
                <a:cubicBezTo>
                  <a:pt x="162625" y="150112"/>
                  <a:pt x="149115" y="159881"/>
                  <a:pt x="160338" y="152400"/>
                </a:cubicBezTo>
                <a:cubicBezTo>
                  <a:pt x="160867" y="150813"/>
                  <a:pt x="160953" y="149000"/>
                  <a:pt x="161925" y="147638"/>
                </a:cubicBezTo>
                <a:cubicBezTo>
                  <a:pt x="166038" y="141880"/>
                  <a:pt x="172076" y="138754"/>
                  <a:pt x="177800" y="134938"/>
                </a:cubicBezTo>
                <a:cubicBezTo>
                  <a:pt x="180975" y="132821"/>
                  <a:pt x="183912" y="130295"/>
                  <a:pt x="187325" y="128588"/>
                </a:cubicBezTo>
                <a:lnTo>
                  <a:pt x="200025" y="122238"/>
                </a:lnTo>
                <a:lnTo>
                  <a:pt x="206375" y="119063"/>
                </a:lnTo>
                <a:cubicBezTo>
                  <a:pt x="207433" y="117475"/>
                  <a:pt x="208201" y="115649"/>
                  <a:pt x="209550" y="114300"/>
                </a:cubicBezTo>
                <a:cubicBezTo>
                  <a:pt x="211519" y="112331"/>
                  <a:pt x="217959" y="108165"/>
                  <a:pt x="220663" y="106363"/>
                </a:cubicBezTo>
                <a:cubicBezTo>
                  <a:pt x="221721" y="104775"/>
                  <a:pt x="222348" y="102792"/>
                  <a:pt x="223838" y="101600"/>
                </a:cubicBezTo>
                <a:cubicBezTo>
                  <a:pt x="225144" y="100555"/>
                  <a:pt x="227103" y="100761"/>
                  <a:pt x="228600" y="100013"/>
                </a:cubicBezTo>
                <a:cubicBezTo>
                  <a:pt x="230307" y="99160"/>
                  <a:pt x="231775" y="97896"/>
                  <a:pt x="233363" y="96838"/>
                </a:cubicBezTo>
                <a:cubicBezTo>
                  <a:pt x="234421" y="95250"/>
                  <a:pt x="235262" y="93493"/>
                  <a:pt x="236538" y="92075"/>
                </a:cubicBezTo>
                <a:cubicBezTo>
                  <a:pt x="240042" y="88181"/>
                  <a:pt x="244955" y="85455"/>
                  <a:pt x="247650" y="80963"/>
                </a:cubicBezTo>
                <a:cubicBezTo>
                  <a:pt x="249238" y="78317"/>
                  <a:pt x="250070" y="75033"/>
                  <a:pt x="252413" y="73025"/>
                </a:cubicBezTo>
                <a:cubicBezTo>
                  <a:pt x="254070" y="71605"/>
                  <a:pt x="258763" y="71438"/>
                  <a:pt x="258763" y="7143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193B9697-4776-4034-8749-189DEC50FAB7}"/>
              </a:ext>
            </a:extLst>
          </p:cNvPr>
          <p:cNvSpPr/>
          <p:nvPr/>
        </p:nvSpPr>
        <p:spPr>
          <a:xfrm>
            <a:off x="4302125" y="5214938"/>
            <a:ext cx="220663" cy="242084"/>
          </a:xfrm>
          <a:custGeom>
            <a:avLst/>
            <a:gdLst>
              <a:gd name="connsiteX0" fmla="*/ 0 w 220663"/>
              <a:gd name="connsiteY0" fmla="*/ 60325 h 242084"/>
              <a:gd name="connsiteX1" fmla="*/ 6350 w 220663"/>
              <a:gd name="connsiteY1" fmla="*/ 68262 h 242084"/>
              <a:gd name="connsiteX2" fmla="*/ 11113 w 220663"/>
              <a:gd name="connsiteY2" fmla="*/ 71437 h 242084"/>
              <a:gd name="connsiteX3" fmla="*/ 15875 w 220663"/>
              <a:gd name="connsiteY3" fmla="*/ 76200 h 242084"/>
              <a:gd name="connsiteX4" fmla="*/ 26988 w 220663"/>
              <a:gd name="connsiteY4" fmla="*/ 82550 h 242084"/>
              <a:gd name="connsiteX5" fmla="*/ 39688 w 220663"/>
              <a:gd name="connsiteY5" fmla="*/ 96837 h 242084"/>
              <a:gd name="connsiteX6" fmla="*/ 53975 w 220663"/>
              <a:gd name="connsiteY6" fmla="*/ 119062 h 242084"/>
              <a:gd name="connsiteX7" fmla="*/ 58738 w 220663"/>
              <a:gd name="connsiteY7" fmla="*/ 125412 h 242084"/>
              <a:gd name="connsiteX8" fmla="*/ 63500 w 220663"/>
              <a:gd name="connsiteY8" fmla="*/ 131762 h 242084"/>
              <a:gd name="connsiteX9" fmla="*/ 68263 w 220663"/>
              <a:gd name="connsiteY9" fmla="*/ 134937 h 242084"/>
              <a:gd name="connsiteX10" fmla="*/ 71438 w 220663"/>
              <a:gd name="connsiteY10" fmla="*/ 139700 h 242084"/>
              <a:gd name="connsiteX11" fmla="*/ 74613 w 220663"/>
              <a:gd name="connsiteY11" fmla="*/ 149225 h 242084"/>
              <a:gd name="connsiteX12" fmla="*/ 79375 w 220663"/>
              <a:gd name="connsiteY12" fmla="*/ 152400 h 242084"/>
              <a:gd name="connsiteX13" fmla="*/ 92075 w 220663"/>
              <a:gd name="connsiteY13" fmla="*/ 161925 h 242084"/>
              <a:gd name="connsiteX14" fmla="*/ 103188 w 220663"/>
              <a:gd name="connsiteY14" fmla="*/ 171450 h 242084"/>
              <a:gd name="connsiteX15" fmla="*/ 107950 w 220663"/>
              <a:gd name="connsiteY15" fmla="*/ 182562 h 242084"/>
              <a:gd name="connsiteX16" fmla="*/ 117475 w 220663"/>
              <a:gd name="connsiteY16" fmla="*/ 192087 h 242084"/>
              <a:gd name="connsiteX17" fmla="*/ 123825 w 220663"/>
              <a:gd name="connsiteY17" fmla="*/ 200025 h 242084"/>
              <a:gd name="connsiteX18" fmla="*/ 127000 w 220663"/>
              <a:gd name="connsiteY18" fmla="*/ 204787 h 242084"/>
              <a:gd name="connsiteX19" fmla="*/ 131763 w 220663"/>
              <a:gd name="connsiteY19" fmla="*/ 209550 h 242084"/>
              <a:gd name="connsiteX20" fmla="*/ 141288 w 220663"/>
              <a:gd name="connsiteY20" fmla="*/ 215900 h 242084"/>
              <a:gd name="connsiteX21" fmla="*/ 149225 w 220663"/>
              <a:gd name="connsiteY21" fmla="*/ 227012 h 242084"/>
              <a:gd name="connsiteX22" fmla="*/ 155575 w 220663"/>
              <a:gd name="connsiteY22" fmla="*/ 233362 h 242084"/>
              <a:gd name="connsiteX23" fmla="*/ 168275 w 220663"/>
              <a:gd name="connsiteY23" fmla="*/ 236537 h 242084"/>
              <a:gd name="connsiteX24" fmla="*/ 182563 w 220663"/>
              <a:gd name="connsiteY24" fmla="*/ 239712 h 242084"/>
              <a:gd name="connsiteX25" fmla="*/ 185738 w 220663"/>
              <a:gd name="connsiteY25" fmla="*/ 230187 h 242084"/>
              <a:gd name="connsiteX26" fmla="*/ 187325 w 220663"/>
              <a:gd name="connsiteY26" fmla="*/ 206375 h 242084"/>
              <a:gd name="connsiteX27" fmla="*/ 192088 w 220663"/>
              <a:gd name="connsiteY27" fmla="*/ 203200 h 242084"/>
              <a:gd name="connsiteX28" fmla="*/ 203200 w 220663"/>
              <a:gd name="connsiteY28" fmla="*/ 206375 h 242084"/>
              <a:gd name="connsiteX29" fmla="*/ 215900 w 220663"/>
              <a:gd name="connsiteY29" fmla="*/ 211137 h 242084"/>
              <a:gd name="connsiteX30" fmla="*/ 220663 w 220663"/>
              <a:gd name="connsiteY30" fmla="*/ 209550 h 242084"/>
              <a:gd name="connsiteX31" fmla="*/ 217488 w 220663"/>
              <a:gd name="connsiteY31" fmla="*/ 155575 h 242084"/>
              <a:gd name="connsiteX32" fmla="*/ 211138 w 220663"/>
              <a:gd name="connsiteY32" fmla="*/ 147637 h 242084"/>
              <a:gd name="connsiteX33" fmla="*/ 204788 w 220663"/>
              <a:gd name="connsiteY33" fmla="*/ 141287 h 242084"/>
              <a:gd name="connsiteX34" fmla="*/ 196850 w 220663"/>
              <a:gd name="connsiteY34" fmla="*/ 131762 h 242084"/>
              <a:gd name="connsiteX35" fmla="*/ 184150 w 220663"/>
              <a:gd name="connsiteY35" fmla="*/ 122237 h 242084"/>
              <a:gd name="connsiteX36" fmla="*/ 176213 w 220663"/>
              <a:gd name="connsiteY36" fmla="*/ 112712 h 242084"/>
              <a:gd name="connsiteX37" fmla="*/ 174625 w 220663"/>
              <a:gd name="connsiteY37" fmla="*/ 107950 h 242084"/>
              <a:gd name="connsiteX38" fmla="*/ 168275 w 220663"/>
              <a:gd name="connsiteY38" fmla="*/ 100012 h 242084"/>
              <a:gd name="connsiteX39" fmla="*/ 160338 w 220663"/>
              <a:gd name="connsiteY39" fmla="*/ 87312 h 242084"/>
              <a:gd name="connsiteX40" fmla="*/ 153988 w 220663"/>
              <a:gd name="connsiteY40" fmla="*/ 84137 h 242084"/>
              <a:gd name="connsiteX41" fmla="*/ 146050 w 220663"/>
              <a:gd name="connsiteY41" fmla="*/ 80962 h 242084"/>
              <a:gd name="connsiteX42" fmla="*/ 138113 w 220663"/>
              <a:gd name="connsiteY42" fmla="*/ 76200 h 242084"/>
              <a:gd name="connsiteX43" fmla="*/ 120650 w 220663"/>
              <a:gd name="connsiteY43" fmla="*/ 66675 h 242084"/>
              <a:gd name="connsiteX44" fmla="*/ 103188 w 220663"/>
              <a:gd name="connsiteY44" fmla="*/ 49212 h 242084"/>
              <a:gd name="connsiteX45" fmla="*/ 98425 w 220663"/>
              <a:gd name="connsiteY45" fmla="*/ 44450 h 242084"/>
              <a:gd name="connsiteX46" fmla="*/ 92075 w 220663"/>
              <a:gd name="connsiteY46" fmla="*/ 34925 h 242084"/>
              <a:gd name="connsiteX47" fmla="*/ 87313 w 220663"/>
              <a:gd name="connsiteY47" fmla="*/ 33337 h 242084"/>
              <a:gd name="connsiteX48" fmla="*/ 71438 w 220663"/>
              <a:gd name="connsiteY48" fmla="*/ 26987 h 242084"/>
              <a:gd name="connsiteX49" fmla="*/ 66675 w 220663"/>
              <a:gd name="connsiteY49" fmla="*/ 25400 h 242084"/>
              <a:gd name="connsiteX50" fmla="*/ 60325 w 220663"/>
              <a:gd name="connsiteY50" fmla="*/ 20637 h 242084"/>
              <a:gd name="connsiteX51" fmla="*/ 55563 w 220663"/>
              <a:gd name="connsiteY51" fmla="*/ 19050 h 242084"/>
              <a:gd name="connsiteX52" fmla="*/ 47625 w 220663"/>
              <a:gd name="connsiteY52" fmla="*/ 12700 h 242084"/>
              <a:gd name="connsiteX53" fmla="*/ 39688 w 220663"/>
              <a:gd name="connsiteY53" fmla="*/ 9525 h 242084"/>
              <a:gd name="connsiteX54" fmla="*/ 22225 w 220663"/>
              <a:gd name="connsiteY54" fmla="*/ 3175 h 242084"/>
              <a:gd name="connsiteX55" fmla="*/ 19050 w 220663"/>
              <a:gd name="connsiteY55" fmla="*/ 0 h 24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20663" h="242084">
                <a:moveTo>
                  <a:pt x="0" y="60325"/>
                </a:moveTo>
                <a:cubicBezTo>
                  <a:pt x="2117" y="62971"/>
                  <a:pt x="3954" y="65866"/>
                  <a:pt x="6350" y="68262"/>
                </a:cubicBezTo>
                <a:cubicBezTo>
                  <a:pt x="7699" y="69611"/>
                  <a:pt x="9647" y="70215"/>
                  <a:pt x="11113" y="71437"/>
                </a:cubicBezTo>
                <a:cubicBezTo>
                  <a:pt x="12838" y="72874"/>
                  <a:pt x="14150" y="74763"/>
                  <a:pt x="15875" y="76200"/>
                </a:cubicBezTo>
                <a:cubicBezTo>
                  <a:pt x="28617" y="86819"/>
                  <a:pt x="11478" y="70917"/>
                  <a:pt x="26988" y="82550"/>
                </a:cubicBezTo>
                <a:cubicBezTo>
                  <a:pt x="31360" y="85829"/>
                  <a:pt x="36418" y="92750"/>
                  <a:pt x="39688" y="96837"/>
                </a:cubicBezTo>
                <a:cubicBezTo>
                  <a:pt x="45176" y="110557"/>
                  <a:pt x="40961" y="102144"/>
                  <a:pt x="53975" y="119062"/>
                </a:cubicBezTo>
                <a:cubicBezTo>
                  <a:pt x="55588" y="121159"/>
                  <a:pt x="57150" y="123295"/>
                  <a:pt x="58738" y="125412"/>
                </a:cubicBezTo>
                <a:cubicBezTo>
                  <a:pt x="60325" y="127529"/>
                  <a:pt x="61299" y="130295"/>
                  <a:pt x="63500" y="131762"/>
                </a:cubicBezTo>
                <a:lnTo>
                  <a:pt x="68263" y="134937"/>
                </a:lnTo>
                <a:cubicBezTo>
                  <a:pt x="69321" y="136525"/>
                  <a:pt x="70663" y="137956"/>
                  <a:pt x="71438" y="139700"/>
                </a:cubicBezTo>
                <a:cubicBezTo>
                  <a:pt x="72797" y="142758"/>
                  <a:pt x="71828" y="147368"/>
                  <a:pt x="74613" y="149225"/>
                </a:cubicBezTo>
                <a:cubicBezTo>
                  <a:pt x="76200" y="150283"/>
                  <a:pt x="77849" y="151255"/>
                  <a:pt x="79375" y="152400"/>
                </a:cubicBezTo>
                <a:cubicBezTo>
                  <a:pt x="94458" y="163713"/>
                  <a:pt x="81309" y="154747"/>
                  <a:pt x="92075" y="161925"/>
                </a:cubicBezTo>
                <a:cubicBezTo>
                  <a:pt x="101698" y="176358"/>
                  <a:pt x="85953" y="154215"/>
                  <a:pt x="103188" y="171450"/>
                </a:cubicBezTo>
                <a:cubicBezTo>
                  <a:pt x="107388" y="175650"/>
                  <a:pt x="105419" y="178133"/>
                  <a:pt x="107950" y="182562"/>
                </a:cubicBezTo>
                <a:cubicBezTo>
                  <a:pt x="111585" y="188923"/>
                  <a:pt x="112150" y="188537"/>
                  <a:pt x="117475" y="192087"/>
                </a:cubicBezTo>
                <a:cubicBezTo>
                  <a:pt x="120768" y="205256"/>
                  <a:pt x="115997" y="193762"/>
                  <a:pt x="123825" y="200025"/>
                </a:cubicBezTo>
                <a:cubicBezTo>
                  <a:pt x="125315" y="201217"/>
                  <a:pt x="125779" y="203321"/>
                  <a:pt x="127000" y="204787"/>
                </a:cubicBezTo>
                <a:cubicBezTo>
                  <a:pt x="128437" y="206512"/>
                  <a:pt x="129991" y="208172"/>
                  <a:pt x="131763" y="209550"/>
                </a:cubicBezTo>
                <a:cubicBezTo>
                  <a:pt x="134775" y="211893"/>
                  <a:pt x="138590" y="213202"/>
                  <a:pt x="141288" y="215900"/>
                </a:cubicBezTo>
                <a:cubicBezTo>
                  <a:pt x="155651" y="230263"/>
                  <a:pt x="136688" y="210296"/>
                  <a:pt x="149225" y="227012"/>
                </a:cubicBezTo>
                <a:cubicBezTo>
                  <a:pt x="151021" y="229407"/>
                  <a:pt x="152898" y="232023"/>
                  <a:pt x="155575" y="233362"/>
                </a:cubicBezTo>
                <a:cubicBezTo>
                  <a:pt x="159478" y="235313"/>
                  <a:pt x="168275" y="236537"/>
                  <a:pt x="168275" y="236537"/>
                </a:cubicBezTo>
                <a:cubicBezTo>
                  <a:pt x="172063" y="239378"/>
                  <a:pt x="176845" y="245430"/>
                  <a:pt x="182563" y="239712"/>
                </a:cubicBezTo>
                <a:cubicBezTo>
                  <a:pt x="184930" y="237345"/>
                  <a:pt x="184680" y="233362"/>
                  <a:pt x="185738" y="230187"/>
                </a:cubicBezTo>
                <a:cubicBezTo>
                  <a:pt x="186267" y="222250"/>
                  <a:pt x="185503" y="214118"/>
                  <a:pt x="187325" y="206375"/>
                </a:cubicBezTo>
                <a:cubicBezTo>
                  <a:pt x="187762" y="204518"/>
                  <a:pt x="190180" y="203200"/>
                  <a:pt x="192088" y="203200"/>
                </a:cubicBezTo>
                <a:cubicBezTo>
                  <a:pt x="195940" y="203200"/>
                  <a:pt x="199496" y="205317"/>
                  <a:pt x="203200" y="206375"/>
                </a:cubicBezTo>
                <a:cubicBezTo>
                  <a:pt x="208127" y="209660"/>
                  <a:pt x="209034" y="211137"/>
                  <a:pt x="215900" y="211137"/>
                </a:cubicBezTo>
                <a:cubicBezTo>
                  <a:pt x="217573" y="211137"/>
                  <a:pt x="219075" y="210079"/>
                  <a:pt x="220663" y="209550"/>
                </a:cubicBezTo>
                <a:cubicBezTo>
                  <a:pt x="219605" y="191558"/>
                  <a:pt x="220228" y="173388"/>
                  <a:pt x="217488" y="155575"/>
                </a:cubicBezTo>
                <a:cubicBezTo>
                  <a:pt x="216973" y="152226"/>
                  <a:pt x="213389" y="150170"/>
                  <a:pt x="211138" y="147637"/>
                </a:cubicBezTo>
                <a:cubicBezTo>
                  <a:pt x="209149" y="145400"/>
                  <a:pt x="206736" y="143560"/>
                  <a:pt x="204788" y="141287"/>
                </a:cubicBezTo>
                <a:cubicBezTo>
                  <a:pt x="199948" y="135641"/>
                  <a:pt x="203456" y="136716"/>
                  <a:pt x="196850" y="131762"/>
                </a:cubicBezTo>
                <a:cubicBezTo>
                  <a:pt x="181069" y="119926"/>
                  <a:pt x="195402" y="133489"/>
                  <a:pt x="184150" y="122237"/>
                </a:cubicBezTo>
                <a:cubicBezTo>
                  <a:pt x="180512" y="111320"/>
                  <a:pt x="185822" y="124242"/>
                  <a:pt x="176213" y="112712"/>
                </a:cubicBezTo>
                <a:cubicBezTo>
                  <a:pt x="175142" y="111427"/>
                  <a:pt x="175512" y="109369"/>
                  <a:pt x="174625" y="107950"/>
                </a:cubicBezTo>
                <a:cubicBezTo>
                  <a:pt x="172829" y="105077"/>
                  <a:pt x="170204" y="102798"/>
                  <a:pt x="168275" y="100012"/>
                </a:cubicBezTo>
                <a:cubicBezTo>
                  <a:pt x="165434" y="95907"/>
                  <a:pt x="164803" y="89545"/>
                  <a:pt x="160338" y="87312"/>
                </a:cubicBezTo>
                <a:cubicBezTo>
                  <a:pt x="158221" y="86254"/>
                  <a:pt x="156151" y="85098"/>
                  <a:pt x="153988" y="84137"/>
                </a:cubicBezTo>
                <a:cubicBezTo>
                  <a:pt x="151384" y="82980"/>
                  <a:pt x="148599" y="82236"/>
                  <a:pt x="146050" y="80962"/>
                </a:cubicBezTo>
                <a:cubicBezTo>
                  <a:pt x="143290" y="79582"/>
                  <a:pt x="140810" y="77698"/>
                  <a:pt x="138113" y="76200"/>
                </a:cubicBezTo>
                <a:cubicBezTo>
                  <a:pt x="132467" y="73063"/>
                  <a:pt x="125669" y="70690"/>
                  <a:pt x="120650" y="66675"/>
                </a:cubicBezTo>
                <a:cubicBezTo>
                  <a:pt x="120625" y="66655"/>
                  <a:pt x="106835" y="52859"/>
                  <a:pt x="103188" y="49212"/>
                </a:cubicBezTo>
                <a:cubicBezTo>
                  <a:pt x="101600" y="47624"/>
                  <a:pt x="99670" y="46318"/>
                  <a:pt x="98425" y="44450"/>
                </a:cubicBezTo>
                <a:cubicBezTo>
                  <a:pt x="96308" y="41275"/>
                  <a:pt x="95695" y="36132"/>
                  <a:pt x="92075" y="34925"/>
                </a:cubicBezTo>
                <a:cubicBezTo>
                  <a:pt x="90488" y="34396"/>
                  <a:pt x="88875" y="33938"/>
                  <a:pt x="87313" y="33337"/>
                </a:cubicBezTo>
                <a:cubicBezTo>
                  <a:pt x="81994" y="31291"/>
                  <a:pt x="76845" y="28789"/>
                  <a:pt x="71438" y="26987"/>
                </a:cubicBezTo>
                <a:lnTo>
                  <a:pt x="66675" y="25400"/>
                </a:lnTo>
                <a:cubicBezTo>
                  <a:pt x="64558" y="23812"/>
                  <a:pt x="62622" y="21950"/>
                  <a:pt x="60325" y="20637"/>
                </a:cubicBezTo>
                <a:cubicBezTo>
                  <a:pt x="58872" y="19807"/>
                  <a:pt x="56982" y="19937"/>
                  <a:pt x="55563" y="19050"/>
                </a:cubicBezTo>
                <a:cubicBezTo>
                  <a:pt x="52690" y="17254"/>
                  <a:pt x="50531" y="14443"/>
                  <a:pt x="47625" y="12700"/>
                </a:cubicBezTo>
                <a:cubicBezTo>
                  <a:pt x="45182" y="11234"/>
                  <a:pt x="42366" y="10499"/>
                  <a:pt x="39688" y="9525"/>
                </a:cubicBezTo>
                <a:cubicBezTo>
                  <a:pt x="36378" y="8321"/>
                  <a:pt x="25676" y="5147"/>
                  <a:pt x="22225" y="3175"/>
                </a:cubicBezTo>
                <a:cubicBezTo>
                  <a:pt x="20925" y="2432"/>
                  <a:pt x="20108" y="1058"/>
                  <a:pt x="1905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868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ligne&#10;&#10;Description générée automatiquement">
            <a:extLst>
              <a:ext uri="{FF2B5EF4-FFF2-40B4-BE49-F238E27FC236}">
                <a16:creationId xmlns:a16="http://schemas.microsoft.com/office/drawing/2014/main" id="{77FF5EEB-B8A0-B9F9-A3CE-6A7F075F50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93" y="759035"/>
            <a:ext cx="5070781" cy="5679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Do </a:t>
            </a:r>
            <a:r>
              <a:rPr lang="fr-FR" sz="3200" dirty="0" err="1">
                <a:latin typeface="Segoe UI Variable Text Semiligh" pitchFamily="2" charset="0"/>
              </a:rPr>
              <a:t>switchback</a:t>
            </a:r>
            <a:r>
              <a:rPr lang="fr-FR" sz="3200" dirty="0">
                <a:latin typeface="Segoe UI Variable Text Semiligh" pitchFamily="2" charset="0"/>
              </a:rPr>
              <a:t> have a </a:t>
            </a:r>
            <a:r>
              <a:rPr lang="fr-FR" sz="3200" dirty="0" err="1">
                <a:latin typeface="Segoe UI Variable Text Semiligh" pitchFamily="2" charset="0"/>
              </a:rPr>
              <a:t>solar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origin</a:t>
            </a:r>
            <a:r>
              <a:rPr lang="fr-FR" sz="3200" dirty="0">
                <a:latin typeface="Segoe UI Variable Text Semiligh" pitchFamily="2" charset="0"/>
              </a:rPr>
              <a:t>?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pied de page 20">
            <a:extLst>
              <a:ext uri="{FF2B5EF4-FFF2-40B4-BE49-F238E27FC236}">
                <a16:creationId xmlns:a16="http://schemas.microsoft.com/office/drawing/2014/main" id="{57C61CBB-3C50-4A3A-AAE0-AADF800DF492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6/12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D88E42-35C1-4EF5-AE7E-524DCFBEC47A}"/>
              </a:ext>
            </a:extLst>
          </p:cNvPr>
          <p:cNvCxnSpPr/>
          <p:nvPr/>
        </p:nvCxnSpPr>
        <p:spPr>
          <a:xfrm>
            <a:off x="3852333" y="863600"/>
            <a:ext cx="0" cy="53500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8573BE-4F7A-415C-8146-D3F8399C62CE}"/>
              </a:ext>
            </a:extLst>
          </p:cNvPr>
          <p:cNvSpPr txBox="1"/>
          <p:nvPr/>
        </p:nvSpPr>
        <p:spPr>
          <a:xfrm>
            <a:off x="593451" y="945772"/>
            <a:ext cx="250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Segoe UI Variable Small Semilig" pitchFamily="2" charset="0"/>
              </a:rPr>
              <a:t>Two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families</a:t>
            </a:r>
            <a:r>
              <a:rPr lang="fr-FR" sz="1600" dirty="0">
                <a:latin typeface="Segoe UI Variable Small Semilig" pitchFamily="2" charset="0"/>
              </a:rPr>
              <a:t> of scenario: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In situ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Low </a:t>
            </a:r>
            <a:r>
              <a:rPr lang="fr-FR" sz="1600" dirty="0" err="1">
                <a:latin typeface="Segoe UI Variable Small Semilig" pitchFamily="2" charset="0"/>
              </a:rPr>
              <a:t>solar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atmosphere</a:t>
            </a:r>
            <a:endParaRPr lang="en-US" sz="1600" dirty="0">
              <a:latin typeface="Segoe UI Variable Small Semilig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170533-DCC4-4BE2-9DD9-97959B574412}"/>
              </a:ext>
            </a:extLst>
          </p:cNvPr>
          <p:cNvSpPr/>
          <p:nvPr/>
        </p:nvSpPr>
        <p:spPr>
          <a:xfrm>
            <a:off x="931333" y="1464733"/>
            <a:ext cx="2167932" cy="312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43A7B-59EB-4426-937B-B378F89E9E77}"/>
              </a:ext>
            </a:extLst>
          </p:cNvPr>
          <p:cNvSpPr txBox="1"/>
          <p:nvPr/>
        </p:nvSpPr>
        <p:spPr>
          <a:xfrm>
            <a:off x="4095303" y="913114"/>
            <a:ext cx="7165363" cy="830997"/>
          </a:xfrm>
          <a:prstGeom prst="rect">
            <a:avLst/>
          </a:prstGeom>
          <a:solidFill>
            <a:srgbClr val="FC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If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it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case,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which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phenomenon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can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be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progenitor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of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0" name="ZoneTexte 15">
            <a:extLst>
              <a:ext uri="{FF2B5EF4-FFF2-40B4-BE49-F238E27FC236}">
                <a16:creationId xmlns:a16="http://schemas.microsoft.com/office/drawing/2014/main" id="{C5219CA1-9753-4EA8-A2CD-76644E9B662C}"/>
              </a:ext>
            </a:extLst>
          </p:cNvPr>
          <p:cNvSpPr txBox="1"/>
          <p:nvPr/>
        </p:nvSpPr>
        <p:spPr>
          <a:xfrm>
            <a:off x="4095303" y="3075876"/>
            <a:ext cx="7258497" cy="830997"/>
          </a:xfrm>
          <a:prstGeom prst="rect">
            <a:avLst/>
          </a:prstGeom>
          <a:solidFill>
            <a:srgbClr val="FCFFFF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How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are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generated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from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low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atmosphere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</a:t>
            </a:r>
            <a:endParaRPr lang="en-US" sz="2400" dirty="0">
              <a:latin typeface="Segoe UI Variable Small Semilig" pitchFamily="2" charset="0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:a16="http://schemas.microsoft.com/office/drawing/2014/main" id="{C3EEA03A-B5B0-48AC-8BC6-893C9A5A7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9"/>
          <a:stretch/>
        </p:blipFill>
        <p:spPr>
          <a:xfrm>
            <a:off x="430350" y="4222836"/>
            <a:ext cx="3390734" cy="1608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907916-007B-4A7A-BA28-1EB2CEA0C518}"/>
              </a:ext>
            </a:extLst>
          </p:cNvPr>
          <p:cNvSpPr/>
          <p:nvPr/>
        </p:nvSpPr>
        <p:spPr>
          <a:xfrm>
            <a:off x="1106396" y="5810206"/>
            <a:ext cx="1817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>
                    <a:lumMod val="50000"/>
                  </a:schemeClr>
                </a:solidFill>
              </a:rPr>
              <a:t>Fisk &amp; Kasper et al. 2020</a:t>
            </a:r>
          </a:p>
        </p:txBody>
      </p:sp>
      <p:grpSp>
        <p:nvGrpSpPr>
          <p:cNvPr id="15" name="Groupe 13">
            <a:extLst>
              <a:ext uri="{FF2B5EF4-FFF2-40B4-BE49-F238E27FC236}">
                <a16:creationId xmlns:a16="http://schemas.microsoft.com/office/drawing/2014/main" id="{D695AAC7-B037-4B1D-86FC-88806F14CDD1}"/>
              </a:ext>
            </a:extLst>
          </p:cNvPr>
          <p:cNvGrpSpPr/>
          <p:nvPr/>
        </p:nvGrpSpPr>
        <p:grpSpPr>
          <a:xfrm>
            <a:off x="430350" y="1989794"/>
            <a:ext cx="3087784" cy="2175190"/>
            <a:chOff x="679883" y="3515901"/>
            <a:chExt cx="5530467" cy="3367672"/>
          </a:xfrm>
        </p:grpSpPr>
        <p:pic>
          <p:nvPicPr>
            <p:cNvPr id="16" name="Image 14">
              <a:extLst>
                <a:ext uri="{FF2B5EF4-FFF2-40B4-BE49-F238E27FC236}">
                  <a16:creationId xmlns:a16="http://schemas.microsoft.com/office/drawing/2014/main" id="{35AF12D2-9979-4457-8B5F-3D0993222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883" y="3515901"/>
              <a:ext cx="5530467" cy="301862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2A4222-DAE2-4942-B838-98770ADB1188}"/>
                </a:ext>
              </a:extLst>
            </p:cNvPr>
            <p:cNvSpPr/>
            <p:nvPr/>
          </p:nvSpPr>
          <p:spPr>
            <a:xfrm>
              <a:off x="1916760" y="6454718"/>
              <a:ext cx="3355437" cy="428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 err="1">
                  <a:solidFill>
                    <a:schemeClr val="bg1">
                      <a:lumMod val="50000"/>
                    </a:schemeClr>
                  </a:solidFill>
                </a:rPr>
                <a:t>Akhavan-Tafti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 et al. 2022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E99CA517-3AA0-4233-A911-489447D74BC6}"/>
              </a:ext>
            </a:extLst>
          </p:cNvPr>
          <p:cNvSpPr txBox="1"/>
          <p:nvPr/>
        </p:nvSpPr>
        <p:spPr>
          <a:xfrm>
            <a:off x="8077199" y="6435591"/>
            <a:ext cx="1633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65000"/>
                  </a:schemeClr>
                </a:solidFill>
              </a:rPr>
              <a:t>Sterling &amp; Moore 2020</a:t>
            </a:r>
          </a:p>
        </p:txBody>
      </p:sp>
    </p:spTree>
    <p:extLst>
      <p:ext uri="{BB962C8B-B14F-4D97-AF65-F5344CB8AC3E}">
        <p14:creationId xmlns:p14="http://schemas.microsoft.com/office/powerpoint/2010/main" val="3829108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ligne&#10;&#10;Description générée automatiquement">
            <a:extLst>
              <a:ext uri="{FF2B5EF4-FFF2-40B4-BE49-F238E27FC236}">
                <a16:creationId xmlns:a16="http://schemas.microsoft.com/office/drawing/2014/main" id="{6E1A9F98-DB40-A9F4-8349-C50D001DB0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93" y="759035"/>
            <a:ext cx="5070781" cy="5679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Do </a:t>
            </a:r>
            <a:r>
              <a:rPr lang="fr-FR" sz="3200" dirty="0" err="1">
                <a:latin typeface="Segoe UI Variable Text Semiligh" pitchFamily="2" charset="0"/>
              </a:rPr>
              <a:t>switchback</a:t>
            </a:r>
            <a:r>
              <a:rPr lang="fr-FR" sz="3200" dirty="0">
                <a:latin typeface="Segoe UI Variable Text Semiligh" pitchFamily="2" charset="0"/>
              </a:rPr>
              <a:t> have a </a:t>
            </a:r>
            <a:r>
              <a:rPr lang="fr-FR" sz="3200" dirty="0" err="1">
                <a:latin typeface="Segoe UI Variable Text Semiligh" pitchFamily="2" charset="0"/>
              </a:rPr>
              <a:t>solar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origin</a:t>
            </a:r>
            <a:r>
              <a:rPr lang="fr-FR" sz="3200" dirty="0">
                <a:latin typeface="Segoe UI Variable Text Semiligh" pitchFamily="2" charset="0"/>
              </a:rPr>
              <a:t>?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pied de page 20">
            <a:extLst>
              <a:ext uri="{FF2B5EF4-FFF2-40B4-BE49-F238E27FC236}">
                <a16:creationId xmlns:a16="http://schemas.microsoft.com/office/drawing/2014/main" id="{57C61CBB-3C50-4A3A-AAE0-AADF800DF492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6/12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D88E42-35C1-4EF5-AE7E-524DCFBEC47A}"/>
              </a:ext>
            </a:extLst>
          </p:cNvPr>
          <p:cNvCxnSpPr/>
          <p:nvPr/>
        </p:nvCxnSpPr>
        <p:spPr>
          <a:xfrm>
            <a:off x="3852333" y="863600"/>
            <a:ext cx="0" cy="53500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8573BE-4F7A-415C-8146-D3F8399C62CE}"/>
              </a:ext>
            </a:extLst>
          </p:cNvPr>
          <p:cNvSpPr txBox="1"/>
          <p:nvPr/>
        </p:nvSpPr>
        <p:spPr>
          <a:xfrm>
            <a:off x="593451" y="945772"/>
            <a:ext cx="250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Segoe UI Variable Small Semilig" pitchFamily="2" charset="0"/>
              </a:rPr>
              <a:t>Two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families</a:t>
            </a:r>
            <a:r>
              <a:rPr lang="fr-FR" sz="1600" dirty="0">
                <a:latin typeface="Segoe UI Variable Small Semilig" pitchFamily="2" charset="0"/>
              </a:rPr>
              <a:t> of scenario: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In situ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Low </a:t>
            </a:r>
            <a:r>
              <a:rPr lang="fr-FR" sz="1600" dirty="0" err="1">
                <a:latin typeface="Segoe UI Variable Small Semilig" pitchFamily="2" charset="0"/>
              </a:rPr>
              <a:t>solar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atmosphere</a:t>
            </a:r>
            <a:endParaRPr lang="en-US" sz="1600" dirty="0">
              <a:latin typeface="Segoe UI Variable Small Semilig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170533-DCC4-4BE2-9DD9-97959B574412}"/>
              </a:ext>
            </a:extLst>
          </p:cNvPr>
          <p:cNvSpPr/>
          <p:nvPr/>
        </p:nvSpPr>
        <p:spPr>
          <a:xfrm>
            <a:off x="931333" y="1464733"/>
            <a:ext cx="2167932" cy="312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43A7B-59EB-4426-937B-B378F89E9E77}"/>
              </a:ext>
            </a:extLst>
          </p:cNvPr>
          <p:cNvSpPr txBox="1"/>
          <p:nvPr/>
        </p:nvSpPr>
        <p:spPr>
          <a:xfrm>
            <a:off x="4095303" y="913114"/>
            <a:ext cx="7165363" cy="830997"/>
          </a:xfrm>
          <a:prstGeom prst="rect">
            <a:avLst/>
          </a:prstGeom>
          <a:solidFill>
            <a:srgbClr val="FC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If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it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case,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which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phenomenon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can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be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progenitor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of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0" name="ZoneTexte 15">
            <a:extLst>
              <a:ext uri="{FF2B5EF4-FFF2-40B4-BE49-F238E27FC236}">
                <a16:creationId xmlns:a16="http://schemas.microsoft.com/office/drawing/2014/main" id="{C5219CA1-9753-4EA8-A2CD-76644E9B662C}"/>
              </a:ext>
            </a:extLst>
          </p:cNvPr>
          <p:cNvSpPr txBox="1"/>
          <p:nvPr/>
        </p:nvSpPr>
        <p:spPr>
          <a:xfrm>
            <a:off x="4095303" y="3075876"/>
            <a:ext cx="7258497" cy="830997"/>
          </a:xfrm>
          <a:prstGeom prst="rect">
            <a:avLst/>
          </a:prstGeom>
          <a:solidFill>
            <a:srgbClr val="FCFFFF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How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are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generated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from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low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atmosphere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</a:t>
            </a:r>
            <a:endParaRPr lang="en-US" sz="2400" dirty="0">
              <a:latin typeface="Segoe UI Variable Small Semilig" pitchFamily="2" charset="0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:a16="http://schemas.microsoft.com/office/drawing/2014/main" id="{C3EEA03A-B5B0-48AC-8BC6-893C9A5A7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9"/>
          <a:stretch/>
        </p:blipFill>
        <p:spPr>
          <a:xfrm>
            <a:off x="430350" y="4222836"/>
            <a:ext cx="3390734" cy="1608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907916-007B-4A7A-BA28-1EB2CEA0C518}"/>
              </a:ext>
            </a:extLst>
          </p:cNvPr>
          <p:cNvSpPr/>
          <p:nvPr/>
        </p:nvSpPr>
        <p:spPr>
          <a:xfrm>
            <a:off x="1106396" y="5810206"/>
            <a:ext cx="1817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>
                    <a:lumMod val="50000"/>
                  </a:schemeClr>
                </a:solidFill>
              </a:rPr>
              <a:t>Fisk &amp; Kasper et al. 2020</a:t>
            </a:r>
          </a:p>
        </p:txBody>
      </p:sp>
      <p:grpSp>
        <p:nvGrpSpPr>
          <p:cNvPr id="15" name="Groupe 13">
            <a:extLst>
              <a:ext uri="{FF2B5EF4-FFF2-40B4-BE49-F238E27FC236}">
                <a16:creationId xmlns:a16="http://schemas.microsoft.com/office/drawing/2014/main" id="{D695AAC7-B037-4B1D-86FC-88806F14CDD1}"/>
              </a:ext>
            </a:extLst>
          </p:cNvPr>
          <p:cNvGrpSpPr/>
          <p:nvPr/>
        </p:nvGrpSpPr>
        <p:grpSpPr>
          <a:xfrm>
            <a:off x="430350" y="1989794"/>
            <a:ext cx="3087784" cy="2175190"/>
            <a:chOff x="679883" y="3515901"/>
            <a:chExt cx="5530467" cy="3367672"/>
          </a:xfrm>
        </p:grpSpPr>
        <p:pic>
          <p:nvPicPr>
            <p:cNvPr id="16" name="Image 14">
              <a:extLst>
                <a:ext uri="{FF2B5EF4-FFF2-40B4-BE49-F238E27FC236}">
                  <a16:creationId xmlns:a16="http://schemas.microsoft.com/office/drawing/2014/main" id="{35AF12D2-9979-4457-8B5F-3D0993222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883" y="3515901"/>
              <a:ext cx="5530467" cy="301862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2A4222-DAE2-4942-B838-98770ADB1188}"/>
                </a:ext>
              </a:extLst>
            </p:cNvPr>
            <p:cNvSpPr/>
            <p:nvPr/>
          </p:nvSpPr>
          <p:spPr>
            <a:xfrm>
              <a:off x="1916760" y="6454718"/>
              <a:ext cx="3355437" cy="428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 err="1">
                  <a:solidFill>
                    <a:schemeClr val="bg1">
                      <a:lumMod val="50000"/>
                    </a:schemeClr>
                  </a:solidFill>
                </a:rPr>
                <a:t>Akhavan-Tafti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 et al. 2022</a:t>
              </a: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934E0DCE-4B51-3740-B19E-767B7A4189E9}"/>
              </a:ext>
            </a:extLst>
          </p:cNvPr>
          <p:cNvSpPr/>
          <p:nvPr/>
        </p:nvSpPr>
        <p:spPr>
          <a:xfrm>
            <a:off x="4272845" y="2061983"/>
            <a:ext cx="592667" cy="279400"/>
          </a:xfrm>
          <a:prstGeom prst="rightArrow">
            <a:avLst/>
          </a:prstGeom>
          <a:solidFill>
            <a:srgbClr val="FC9812"/>
          </a:solidFill>
          <a:ln>
            <a:solidFill>
              <a:srgbClr val="FF862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862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274AC-36DB-E775-7553-12E394A9E607}"/>
              </a:ext>
            </a:extLst>
          </p:cNvPr>
          <p:cNvSpPr txBox="1"/>
          <p:nvPr/>
        </p:nvSpPr>
        <p:spPr>
          <a:xfrm>
            <a:off x="4941217" y="1957136"/>
            <a:ext cx="689612" cy="461665"/>
          </a:xfrm>
          <a:prstGeom prst="rect">
            <a:avLst/>
          </a:prstGeom>
          <a:solidFill>
            <a:srgbClr val="FCFFFF">
              <a:alpha val="29804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8621"/>
                </a:solidFill>
                <a:latin typeface="Segoe UI Variable Small Semilig" pitchFamily="2" charset="0"/>
              </a:rPr>
              <a:t>Jets</a:t>
            </a:r>
            <a:endParaRPr lang="en-US" sz="24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C3D56-9B38-48A7-35EA-298F447A7DD7}"/>
              </a:ext>
            </a:extLst>
          </p:cNvPr>
          <p:cNvSpPr txBox="1"/>
          <p:nvPr/>
        </p:nvSpPr>
        <p:spPr>
          <a:xfrm>
            <a:off x="6105099" y="1785136"/>
            <a:ext cx="5324406" cy="1323439"/>
          </a:xfrm>
          <a:prstGeom prst="rect">
            <a:avLst/>
          </a:prstGeom>
          <a:solidFill>
            <a:srgbClr val="FCFFFF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Because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: - intermittent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ubiquitous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propagation of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magnetic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deflections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high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                 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heights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U-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loop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present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the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bottom</a:t>
            </a:r>
            <a:endParaRPr lang="en-US" sz="16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7EF1980-7EFA-4741-A774-D1B5F30D5825}"/>
              </a:ext>
            </a:extLst>
          </p:cNvPr>
          <p:cNvSpPr txBox="1"/>
          <p:nvPr/>
        </p:nvSpPr>
        <p:spPr>
          <a:xfrm>
            <a:off x="8077199" y="6435591"/>
            <a:ext cx="1633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65000"/>
                  </a:schemeClr>
                </a:solidFill>
              </a:rPr>
              <a:t>Sterling &amp; Moore 2020</a:t>
            </a:r>
          </a:p>
        </p:txBody>
      </p:sp>
    </p:spTree>
    <p:extLst>
      <p:ext uri="{BB962C8B-B14F-4D97-AF65-F5344CB8AC3E}">
        <p14:creationId xmlns:p14="http://schemas.microsoft.com/office/powerpoint/2010/main" val="2427880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ligne&#10;&#10;Description générée automatiquement">
            <a:extLst>
              <a:ext uri="{FF2B5EF4-FFF2-40B4-BE49-F238E27FC236}">
                <a16:creationId xmlns:a16="http://schemas.microsoft.com/office/drawing/2014/main" id="{4C76BE85-EC2D-5251-E7CD-4991330079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93" y="759035"/>
            <a:ext cx="5070781" cy="5679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Do </a:t>
            </a:r>
            <a:r>
              <a:rPr lang="fr-FR" sz="3200" dirty="0" err="1">
                <a:latin typeface="Segoe UI Variable Text Semiligh" pitchFamily="2" charset="0"/>
              </a:rPr>
              <a:t>switchback</a:t>
            </a:r>
            <a:r>
              <a:rPr lang="fr-FR" sz="3200" dirty="0">
                <a:latin typeface="Segoe UI Variable Text Semiligh" pitchFamily="2" charset="0"/>
              </a:rPr>
              <a:t> have a </a:t>
            </a:r>
            <a:r>
              <a:rPr lang="fr-FR" sz="3200" dirty="0" err="1">
                <a:latin typeface="Segoe UI Variable Text Semiligh" pitchFamily="2" charset="0"/>
              </a:rPr>
              <a:t>solar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origin</a:t>
            </a:r>
            <a:r>
              <a:rPr lang="fr-FR" sz="3200" dirty="0">
                <a:latin typeface="Segoe UI Variable Text Semiligh" pitchFamily="2" charset="0"/>
              </a:rPr>
              <a:t>?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pied de page 20">
            <a:extLst>
              <a:ext uri="{FF2B5EF4-FFF2-40B4-BE49-F238E27FC236}">
                <a16:creationId xmlns:a16="http://schemas.microsoft.com/office/drawing/2014/main" id="{57C61CBB-3C50-4A3A-AAE0-AADF800DF492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6/12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D88E42-35C1-4EF5-AE7E-524DCFBEC47A}"/>
              </a:ext>
            </a:extLst>
          </p:cNvPr>
          <p:cNvCxnSpPr/>
          <p:nvPr/>
        </p:nvCxnSpPr>
        <p:spPr>
          <a:xfrm>
            <a:off x="3852333" y="863600"/>
            <a:ext cx="0" cy="53500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8573BE-4F7A-415C-8146-D3F8399C62CE}"/>
              </a:ext>
            </a:extLst>
          </p:cNvPr>
          <p:cNvSpPr txBox="1"/>
          <p:nvPr/>
        </p:nvSpPr>
        <p:spPr>
          <a:xfrm>
            <a:off x="593451" y="945772"/>
            <a:ext cx="250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Segoe UI Variable Small Semilig" pitchFamily="2" charset="0"/>
              </a:rPr>
              <a:t>Two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families</a:t>
            </a:r>
            <a:r>
              <a:rPr lang="fr-FR" sz="1600" dirty="0">
                <a:latin typeface="Segoe UI Variable Small Semilig" pitchFamily="2" charset="0"/>
              </a:rPr>
              <a:t> of scenario: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In situ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Low </a:t>
            </a:r>
            <a:r>
              <a:rPr lang="fr-FR" sz="1600" dirty="0" err="1">
                <a:latin typeface="Segoe UI Variable Small Semilig" pitchFamily="2" charset="0"/>
              </a:rPr>
              <a:t>solar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atmosphere</a:t>
            </a:r>
            <a:endParaRPr lang="en-US" sz="1600" dirty="0">
              <a:latin typeface="Segoe UI Variable Small Semilig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170533-DCC4-4BE2-9DD9-97959B574412}"/>
              </a:ext>
            </a:extLst>
          </p:cNvPr>
          <p:cNvSpPr/>
          <p:nvPr/>
        </p:nvSpPr>
        <p:spPr>
          <a:xfrm>
            <a:off x="931333" y="1464733"/>
            <a:ext cx="2167932" cy="312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43A7B-59EB-4426-937B-B378F89E9E77}"/>
              </a:ext>
            </a:extLst>
          </p:cNvPr>
          <p:cNvSpPr txBox="1"/>
          <p:nvPr/>
        </p:nvSpPr>
        <p:spPr>
          <a:xfrm>
            <a:off x="4095303" y="913114"/>
            <a:ext cx="7165363" cy="830997"/>
          </a:xfrm>
          <a:prstGeom prst="rect">
            <a:avLst/>
          </a:prstGeom>
          <a:solidFill>
            <a:srgbClr val="FC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If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it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case,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which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phenomenon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can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be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progenitor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of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0" name="ZoneTexte 15">
            <a:extLst>
              <a:ext uri="{FF2B5EF4-FFF2-40B4-BE49-F238E27FC236}">
                <a16:creationId xmlns:a16="http://schemas.microsoft.com/office/drawing/2014/main" id="{C5219CA1-9753-4EA8-A2CD-76644E9B662C}"/>
              </a:ext>
            </a:extLst>
          </p:cNvPr>
          <p:cNvSpPr txBox="1"/>
          <p:nvPr/>
        </p:nvSpPr>
        <p:spPr>
          <a:xfrm>
            <a:off x="4095303" y="3075876"/>
            <a:ext cx="7258497" cy="830997"/>
          </a:xfrm>
          <a:prstGeom prst="rect">
            <a:avLst/>
          </a:prstGeom>
          <a:solidFill>
            <a:srgbClr val="FCFFFF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How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are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generated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from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low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atmosphere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</a:t>
            </a:r>
            <a:endParaRPr lang="en-US" sz="2400" dirty="0">
              <a:latin typeface="Segoe UI Variable Small Semilig" pitchFamily="2" charset="0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:a16="http://schemas.microsoft.com/office/drawing/2014/main" id="{C3EEA03A-B5B0-48AC-8BC6-893C9A5A7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9"/>
          <a:stretch/>
        </p:blipFill>
        <p:spPr>
          <a:xfrm>
            <a:off x="430350" y="4222836"/>
            <a:ext cx="3390734" cy="1608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907916-007B-4A7A-BA28-1EB2CEA0C518}"/>
              </a:ext>
            </a:extLst>
          </p:cNvPr>
          <p:cNvSpPr/>
          <p:nvPr/>
        </p:nvSpPr>
        <p:spPr>
          <a:xfrm>
            <a:off x="1106396" y="5810206"/>
            <a:ext cx="1817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>
                    <a:lumMod val="50000"/>
                  </a:schemeClr>
                </a:solidFill>
              </a:rPr>
              <a:t>Fisk &amp; Kasper et al. 2020</a:t>
            </a:r>
          </a:p>
        </p:txBody>
      </p:sp>
      <p:grpSp>
        <p:nvGrpSpPr>
          <p:cNvPr id="15" name="Groupe 13">
            <a:extLst>
              <a:ext uri="{FF2B5EF4-FFF2-40B4-BE49-F238E27FC236}">
                <a16:creationId xmlns:a16="http://schemas.microsoft.com/office/drawing/2014/main" id="{D695AAC7-B037-4B1D-86FC-88806F14CDD1}"/>
              </a:ext>
            </a:extLst>
          </p:cNvPr>
          <p:cNvGrpSpPr/>
          <p:nvPr/>
        </p:nvGrpSpPr>
        <p:grpSpPr>
          <a:xfrm>
            <a:off x="430350" y="1989794"/>
            <a:ext cx="3087784" cy="2175190"/>
            <a:chOff x="679883" y="3515901"/>
            <a:chExt cx="5530467" cy="3367672"/>
          </a:xfrm>
        </p:grpSpPr>
        <p:pic>
          <p:nvPicPr>
            <p:cNvPr id="16" name="Image 14">
              <a:extLst>
                <a:ext uri="{FF2B5EF4-FFF2-40B4-BE49-F238E27FC236}">
                  <a16:creationId xmlns:a16="http://schemas.microsoft.com/office/drawing/2014/main" id="{35AF12D2-9979-4457-8B5F-3D0993222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883" y="3515901"/>
              <a:ext cx="5530467" cy="301862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2A4222-DAE2-4942-B838-98770ADB1188}"/>
                </a:ext>
              </a:extLst>
            </p:cNvPr>
            <p:cNvSpPr/>
            <p:nvPr/>
          </p:nvSpPr>
          <p:spPr>
            <a:xfrm>
              <a:off x="1916760" y="6454718"/>
              <a:ext cx="3355437" cy="428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 err="1">
                  <a:solidFill>
                    <a:schemeClr val="bg1">
                      <a:lumMod val="50000"/>
                    </a:schemeClr>
                  </a:solidFill>
                </a:rPr>
                <a:t>Akhavan-Tafti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 et al. 2022</a:t>
              </a: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934E0DCE-4B51-3740-B19E-767B7A4189E9}"/>
              </a:ext>
            </a:extLst>
          </p:cNvPr>
          <p:cNvSpPr/>
          <p:nvPr/>
        </p:nvSpPr>
        <p:spPr>
          <a:xfrm>
            <a:off x="4272845" y="2061983"/>
            <a:ext cx="592667" cy="279400"/>
          </a:xfrm>
          <a:prstGeom prst="rightArrow">
            <a:avLst/>
          </a:prstGeom>
          <a:solidFill>
            <a:srgbClr val="FF8621"/>
          </a:solidFill>
          <a:ln>
            <a:solidFill>
              <a:srgbClr val="FF862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862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274AC-36DB-E775-7553-12E394A9E607}"/>
              </a:ext>
            </a:extLst>
          </p:cNvPr>
          <p:cNvSpPr txBox="1"/>
          <p:nvPr/>
        </p:nvSpPr>
        <p:spPr>
          <a:xfrm>
            <a:off x="4941217" y="1957136"/>
            <a:ext cx="689612" cy="461665"/>
          </a:xfrm>
          <a:prstGeom prst="rect">
            <a:avLst/>
          </a:prstGeom>
          <a:solidFill>
            <a:srgbClr val="FCFFFF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8621"/>
                </a:solidFill>
                <a:latin typeface="Segoe UI Variable Small Semilig" pitchFamily="2" charset="0"/>
              </a:rPr>
              <a:t>Jets</a:t>
            </a:r>
            <a:endParaRPr lang="en-US" sz="24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C3D56-9B38-48A7-35EA-298F447A7DD7}"/>
              </a:ext>
            </a:extLst>
          </p:cNvPr>
          <p:cNvSpPr txBox="1"/>
          <p:nvPr/>
        </p:nvSpPr>
        <p:spPr>
          <a:xfrm>
            <a:off x="6126480" y="1797240"/>
            <a:ext cx="5324406" cy="1323439"/>
          </a:xfrm>
          <a:prstGeom prst="rect">
            <a:avLst/>
          </a:prstGeom>
          <a:solidFill>
            <a:srgbClr val="FCFFFF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Because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: - intermittent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ubiquitous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propagation of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magnetic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deflections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high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                 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heights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U-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loop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present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the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bottom</a:t>
            </a:r>
            <a:endParaRPr lang="en-US" sz="16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1C348DD-877D-4F61-95F3-056404A6756D}"/>
              </a:ext>
            </a:extLst>
          </p:cNvPr>
          <p:cNvSpPr txBox="1"/>
          <p:nvPr/>
        </p:nvSpPr>
        <p:spPr>
          <a:xfrm>
            <a:off x="4155283" y="3942281"/>
            <a:ext cx="7386702" cy="1200329"/>
          </a:xfrm>
          <a:prstGeom prst="rect">
            <a:avLst/>
          </a:prstGeom>
          <a:solidFill>
            <a:srgbClr val="FCFFFF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What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dirty="0">
                <a:latin typeface="Segoe UI Variable Small Semilig" pitchFamily="2" charset="0"/>
              </a:rPr>
              <a:t>are the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low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solar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mechanisms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dirty="0" err="1">
                <a:latin typeface="Segoe UI Variable Small Semilig" pitchFamily="2" charset="0"/>
              </a:rPr>
              <a:t>that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induce</a:t>
            </a:r>
            <a:endParaRPr lang="fr-FR" sz="2400" b="1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switchbacks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?</a:t>
            </a:r>
          </a:p>
          <a:p>
            <a:r>
              <a:rPr lang="fr-FR" sz="2400" dirty="0">
                <a:latin typeface="Segoe UI Variable Small Semilig" pitchFamily="2" charset="0"/>
              </a:rPr>
              <a:t>Is </a:t>
            </a:r>
            <a:r>
              <a:rPr lang="fr-FR" sz="2400" dirty="0" err="1">
                <a:latin typeface="Segoe UI Variable Small Semilig" pitchFamily="2" charset="0"/>
              </a:rPr>
              <a:t>it</a:t>
            </a:r>
            <a:r>
              <a:rPr lang="fr-FR" sz="2400" dirty="0">
                <a:latin typeface="Segoe UI Variable Small Semilig" pitchFamily="2" charset="0"/>
              </a:rPr>
              <a:t> 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like the cartoons ? </a:t>
            </a:r>
            <a:r>
              <a:rPr lang="fr-FR" sz="2400" dirty="0" err="1">
                <a:latin typeface="Segoe UI Variable Small Semilig" pitchFamily="2" charset="0"/>
              </a:rPr>
              <a:t>Does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the U-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loop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survive ? 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D3CD44-3F42-4B13-AE56-619F89034F98}"/>
              </a:ext>
            </a:extLst>
          </p:cNvPr>
          <p:cNvSpPr txBox="1"/>
          <p:nvPr/>
        </p:nvSpPr>
        <p:spPr>
          <a:xfrm>
            <a:off x="8077199" y="6435591"/>
            <a:ext cx="1633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65000"/>
                  </a:schemeClr>
                </a:solidFill>
              </a:rPr>
              <a:t>Sterling &amp; Moore 2020</a:t>
            </a:r>
          </a:p>
        </p:txBody>
      </p:sp>
    </p:spTree>
    <p:extLst>
      <p:ext uri="{BB962C8B-B14F-4D97-AF65-F5344CB8AC3E}">
        <p14:creationId xmlns:p14="http://schemas.microsoft.com/office/powerpoint/2010/main" val="4282086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ligne&#10;&#10;Description générée automatiquement">
            <a:extLst>
              <a:ext uri="{FF2B5EF4-FFF2-40B4-BE49-F238E27FC236}">
                <a16:creationId xmlns:a16="http://schemas.microsoft.com/office/drawing/2014/main" id="{C8A9EBD1-C948-73C4-7836-F44CF150A7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93" y="759035"/>
            <a:ext cx="5070781" cy="5679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Do </a:t>
            </a:r>
            <a:r>
              <a:rPr lang="fr-FR" sz="3200" dirty="0" err="1">
                <a:latin typeface="Segoe UI Variable Text Semiligh" pitchFamily="2" charset="0"/>
              </a:rPr>
              <a:t>switchback</a:t>
            </a:r>
            <a:r>
              <a:rPr lang="fr-FR" sz="3200" dirty="0">
                <a:latin typeface="Segoe UI Variable Text Semiligh" pitchFamily="2" charset="0"/>
              </a:rPr>
              <a:t> have a </a:t>
            </a:r>
            <a:r>
              <a:rPr lang="fr-FR" sz="3200" dirty="0" err="1">
                <a:latin typeface="Segoe UI Variable Text Semiligh" pitchFamily="2" charset="0"/>
              </a:rPr>
              <a:t>solar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origin</a:t>
            </a:r>
            <a:r>
              <a:rPr lang="fr-FR" sz="3200" dirty="0">
                <a:latin typeface="Segoe UI Variable Text Semiligh" pitchFamily="2" charset="0"/>
              </a:rPr>
              <a:t>?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pied de page 20">
            <a:extLst>
              <a:ext uri="{FF2B5EF4-FFF2-40B4-BE49-F238E27FC236}">
                <a16:creationId xmlns:a16="http://schemas.microsoft.com/office/drawing/2014/main" id="{57C61CBB-3C50-4A3A-AAE0-AADF800DF492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6/12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D88E42-35C1-4EF5-AE7E-524DCFBEC47A}"/>
              </a:ext>
            </a:extLst>
          </p:cNvPr>
          <p:cNvCxnSpPr/>
          <p:nvPr/>
        </p:nvCxnSpPr>
        <p:spPr>
          <a:xfrm>
            <a:off x="3852333" y="863600"/>
            <a:ext cx="0" cy="53500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8573BE-4F7A-415C-8146-D3F8399C62CE}"/>
              </a:ext>
            </a:extLst>
          </p:cNvPr>
          <p:cNvSpPr txBox="1"/>
          <p:nvPr/>
        </p:nvSpPr>
        <p:spPr>
          <a:xfrm>
            <a:off x="593451" y="945772"/>
            <a:ext cx="250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Segoe UI Variable Small Semilig" pitchFamily="2" charset="0"/>
              </a:rPr>
              <a:t>Two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families</a:t>
            </a:r>
            <a:r>
              <a:rPr lang="fr-FR" sz="1600" dirty="0">
                <a:latin typeface="Segoe UI Variable Small Semilig" pitchFamily="2" charset="0"/>
              </a:rPr>
              <a:t> of scenario: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In situ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Low </a:t>
            </a:r>
            <a:r>
              <a:rPr lang="fr-FR" sz="1600" dirty="0" err="1">
                <a:latin typeface="Segoe UI Variable Small Semilig" pitchFamily="2" charset="0"/>
              </a:rPr>
              <a:t>solar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atmosphere</a:t>
            </a:r>
            <a:endParaRPr lang="en-US" sz="1600" dirty="0">
              <a:latin typeface="Segoe UI Variable Small Semilig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170533-DCC4-4BE2-9DD9-97959B574412}"/>
              </a:ext>
            </a:extLst>
          </p:cNvPr>
          <p:cNvSpPr/>
          <p:nvPr/>
        </p:nvSpPr>
        <p:spPr>
          <a:xfrm>
            <a:off x="931333" y="1464733"/>
            <a:ext cx="2167932" cy="312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43A7B-59EB-4426-937B-B378F89E9E77}"/>
              </a:ext>
            </a:extLst>
          </p:cNvPr>
          <p:cNvSpPr txBox="1"/>
          <p:nvPr/>
        </p:nvSpPr>
        <p:spPr>
          <a:xfrm>
            <a:off x="4095303" y="913114"/>
            <a:ext cx="7165363" cy="830997"/>
          </a:xfrm>
          <a:prstGeom prst="rect">
            <a:avLst/>
          </a:prstGeom>
          <a:solidFill>
            <a:srgbClr val="FC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If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it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case,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which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phenomenon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can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be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progenitor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of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0" name="ZoneTexte 15">
            <a:extLst>
              <a:ext uri="{FF2B5EF4-FFF2-40B4-BE49-F238E27FC236}">
                <a16:creationId xmlns:a16="http://schemas.microsoft.com/office/drawing/2014/main" id="{C5219CA1-9753-4EA8-A2CD-76644E9B662C}"/>
              </a:ext>
            </a:extLst>
          </p:cNvPr>
          <p:cNvSpPr txBox="1"/>
          <p:nvPr/>
        </p:nvSpPr>
        <p:spPr>
          <a:xfrm>
            <a:off x="4095303" y="3075876"/>
            <a:ext cx="7258497" cy="830997"/>
          </a:xfrm>
          <a:prstGeom prst="rect">
            <a:avLst/>
          </a:prstGeom>
          <a:solidFill>
            <a:srgbClr val="FC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How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are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generated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from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low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atmosphere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</a:t>
            </a:r>
            <a:endParaRPr lang="en-US" sz="2400" dirty="0">
              <a:latin typeface="Segoe UI Variable Small Semilig" pitchFamily="2" charset="0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:a16="http://schemas.microsoft.com/office/drawing/2014/main" id="{C3EEA03A-B5B0-48AC-8BC6-893C9A5A7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9"/>
          <a:stretch/>
        </p:blipFill>
        <p:spPr>
          <a:xfrm>
            <a:off x="430350" y="4222836"/>
            <a:ext cx="3390734" cy="1608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907916-007B-4A7A-BA28-1EB2CEA0C518}"/>
              </a:ext>
            </a:extLst>
          </p:cNvPr>
          <p:cNvSpPr/>
          <p:nvPr/>
        </p:nvSpPr>
        <p:spPr>
          <a:xfrm>
            <a:off x="1106396" y="5810206"/>
            <a:ext cx="1817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>
                    <a:lumMod val="50000"/>
                  </a:schemeClr>
                </a:solidFill>
              </a:rPr>
              <a:t>Fisk &amp; Kasper et al. 2020</a:t>
            </a:r>
          </a:p>
        </p:txBody>
      </p:sp>
      <p:grpSp>
        <p:nvGrpSpPr>
          <p:cNvPr id="15" name="Groupe 13">
            <a:extLst>
              <a:ext uri="{FF2B5EF4-FFF2-40B4-BE49-F238E27FC236}">
                <a16:creationId xmlns:a16="http://schemas.microsoft.com/office/drawing/2014/main" id="{D695AAC7-B037-4B1D-86FC-88806F14CDD1}"/>
              </a:ext>
            </a:extLst>
          </p:cNvPr>
          <p:cNvGrpSpPr/>
          <p:nvPr/>
        </p:nvGrpSpPr>
        <p:grpSpPr>
          <a:xfrm>
            <a:off x="430350" y="1989794"/>
            <a:ext cx="3087784" cy="2175190"/>
            <a:chOff x="679883" y="3515901"/>
            <a:chExt cx="5530467" cy="3367672"/>
          </a:xfrm>
        </p:grpSpPr>
        <p:pic>
          <p:nvPicPr>
            <p:cNvPr id="16" name="Image 14">
              <a:extLst>
                <a:ext uri="{FF2B5EF4-FFF2-40B4-BE49-F238E27FC236}">
                  <a16:creationId xmlns:a16="http://schemas.microsoft.com/office/drawing/2014/main" id="{35AF12D2-9979-4457-8B5F-3D0993222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883" y="3515901"/>
              <a:ext cx="5530467" cy="301862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2A4222-DAE2-4942-B838-98770ADB1188}"/>
                </a:ext>
              </a:extLst>
            </p:cNvPr>
            <p:cNvSpPr/>
            <p:nvPr/>
          </p:nvSpPr>
          <p:spPr>
            <a:xfrm>
              <a:off x="1916760" y="6454718"/>
              <a:ext cx="3355437" cy="428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 err="1">
                  <a:solidFill>
                    <a:schemeClr val="bg1">
                      <a:lumMod val="50000"/>
                    </a:schemeClr>
                  </a:solidFill>
                </a:rPr>
                <a:t>Akhavan-Tafti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 et al. 2022</a:t>
              </a: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934E0DCE-4B51-3740-B19E-767B7A4189E9}"/>
              </a:ext>
            </a:extLst>
          </p:cNvPr>
          <p:cNvSpPr/>
          <p:nvPr/>
        </p:nvSpPr>
        <p:spPr>
          <a:xfrm>
            <a:off x="4272845" y="2061983"/>
            <a:ext cx="592667" cy="279400"/>
          </a:xfrm>
          <a:prstGeom prst="rightArrow">
            <a:avLst/>
          </a:prstGeom>
          <a:solidFill>
            <a:srgbClr val="FF8621"/>
          </a:solidFill>
          <a:ln>
            <a:solidFill>
              <a:srgbClr val="FF862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862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274AC-36DB-E775-7553-12E394A9E607}"/>
              </a:ext>
            </a:extLst>
          </p:cNvPr>
          <p:cNvSpPr txBox="1"/>
          <p:nvPr/>
        </p:nvSpPr>
        <p:spPr>
          <a:xfrm>
            <a:off x="4941217" y="1957136"/>
            <a:ext cx="689612" cy="461665"/>
          </a:xfrm>
          <a:prstGeom prst="rect">
            <a:avLst/>
          </a:prstGeom>
          <a:solidFill>
            <a:srgbClr val="FC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8621"/>
                </a:solidFill>
                <a:latin typeface="Segoe UI Variable Small Semilig" pitchFamily="2" charset="0"/>
              </a:rPr>
              <a:t>Jets</a:t>
            </a:r>
            <a:endParaRPr lang="en-US" sz="24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C3D56-9B38-48A7-35EA-298F447A7DD7}"/>
              </a:ext>
            </a:extLst>
          </p:cNvPr>
          <p:cNvSpPr txBox="1"/>
          <p:nvPr/>
        </p:nvSpPr>
        <p:spPr>
          <a:xfrm>
            <a:off x="6126480" y="1797240"/>
            <a:ext cx="5324406" cy="1323439"/>
          </a:xfrm>
          <a:prstGeom prst="rect">
            <a:avLst/>
          </a:prstGeom>
          <a:solidFill>
            <a:srgbClr val="FC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Because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: - intermittent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ubiquitous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propagation of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magnetic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deflections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high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                 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heights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U-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loop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present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the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bottom</a:t>
            </a:r>
            <a:endParaRPr lang="en-US" sz="16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1C348DD-877D-4F61-95F3-056404A6756D}"/>
              </a:ext>
            </a:extLst>
          </p:cNvPr>
          <p:cNvSpPr txBox="1"/>
          <p:nvPr/>
        </p:nvSpPr>
        <p:spPr>
          <a:xfrm>
            <a:off x="4155283" y="3942281"/>
            <a:ext cx="7386702" cy="1200329"/>
          </a:xfrm>
          <a:prstGeom prst="rect">
            <a:avLst/>
          </a:prstGeom>
          <a:solidFill>
            <a:srgbClr val="FC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What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dirty="0">
                <a:latin typeface="Segoe UI Variable Small Semilig" pitchFamily="2" charset="0"/>
              </a:rPr>
              <a:t>are the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low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solar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mechanisms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dirty="0" err="1">
                <a:latin typeface="Segoe UI Variable Small Semilig" pitchFamily="2" charset="0"/>
              </a:rPr>
              <a:t>that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induce</a:t>
            </a:r>
            <a:endParaRPr lang="fr-FR" sz="2400" b="1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switchbacks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?</a:t>
            </a:r>
          </a:p>
          <a:p>
            <a:r>
              <a:rPr lang="fr-FR" sz="2400" dirty="0">
                <a:latin typeface="Segoe UI Variable Small Semilig" pitchFamily="2" charset="0"/>
              </a:rPr>
              <a:t>Is </a:t>
            </a:r>
            <a:r>
              <a:rPr lang="fr-FR" sz="2400" dirty="0" err="1">
                <a:latin typeface="Segoe UI Variable Small Semilig" pitchFamily="2" charset="0"/>
              </a:rPr>
              <a:t>it</a:t>
            </a:r>
            <a:r>
              <a:rPr lang="fr-FR" sz="2400" dirty="0">
                <a:latin typeface="Segoe UI Variable Small Semilig" pitchFamily="2" charset="0"/>
              </a:rPr>
              <a:t> 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like the cartoons ? </a:t>
            </a:r>
            <a:r>
              <a:rPr lang="fr-FR" sz="2400" dirty="0" err="1">
                <a:latin typeface="Segoe UI Variable Small Semilig" pitchFamily="2" charset="0"/>
              </a:rPr>
              <a:t>Does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the U-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loop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survive ?  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50E7BB5-B36B-4215-582C-BE4739ECBDC0}"/>
              </a:ext>
            </a:extLst>
          </p:cNvPr>
          <p:cNvSpPr txBox="1"/>
          <p:nvPr/>
        </p:nvSpPr>
        <p:spPr>
          <a:xfrm>
            <a:off x="4140606" y="5448894"/>
            <a:ext cx="7120053" cy="830997"/>
          </a:xfrm>
          <a:prstGeom prst="rect">
            <a:avLst/>
          </a:prstGeom>
          <a:solidFill>
            <a:srgbClr val="FC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  <a:latin typeface="Segoe UI Variable Small Semilig" pitchFamily="2" charset="0"/>
              </a:rPr>
              <a:t>Method : </a:t>
            </a:r>
            <a:r>
              <a:rPr lang="fr-FR" sz="2400" b="1" dirty="0">
                <a:solidFill>
                  <a:schemeClr val="accent1"/>
                </a:solidFill>
                <a:latin typeface="Segoe UI Variable Small Semilig" pitchFamily="2" charset="0"/>
              </a:rPr>
              <a:t>Simulations</a:t>
            </a:r>
            <a:r>
              <a:rPr lang="fr-FR" sz="2400" dirty="0">
                <a:solidFill>
                  <a:schemeClr val="accent1"/>
                </a:solidFill>
                <a:latin typeface="Segoe UI Variable Small Semilig" pitchFamily="2" charset="0"/>
              </a:rPr>
              <a:t> of the propagation of </a:t>
            </a:r>
            <a:r>
              <a:rPr lang="fr-FR" sz="2400" dirty="0" err="1">
                <a:solidFill>
                  <a:schemeClr val="accent1"/>
                </a:solidFill>
                <a:latin typeface="Segoe UI Variable Small Semilig" pitchFamily="2" charset="0"/>
              </a:rPr>
              <a:t>solar</a:t>
            </a:r>
            <a:r>
              <a:rPr lang="fr-FR" sz="2400" dirty="0">
                <a:solidFill>
                  <a:schemeClr val="accent1"/>
                </a:solidFill>
                <a:latin typeface="Segoe UI Variable Small Semilig" pitchFamily="2" charset="0"/>
              </a:rPr>
              <a:t> jets </a:t>
            </a:r>
            <a:r>
              <a:rPr lang="fr-FR" sz="2400" dirty="0" err="1">
                <a:solidFill>
                  <a:schemeClr val="accent1"/>
                </a:solidFill>
                <a:latin typeface="Segoe UI Variable Small Semilig" pitchFamily="2" charset="0"/>
              </a:rPr>
              <a:t>across</a:t>
            </a:r>
            <a:r>
              <a:rPr lang="fr-FR" sz="2400" dirty="0">
                <a:solidFill>
                  <a:schemeClr val="accent1"/>
                </a:solidFill>
                <a:latin typeface="Segoe UI Variable Small Semilig" pitchFamily="2" charset="0"/>
              </a:rPr>
              <a:t> the </a:t>
            </a:r>
            <a:r>
              <a:rPr lang="fr-FR" sz="2400" dirty="0" err="1">
                <a:solidFill>
                  <a:schemeClr val="accent1"/>
                </a:solidFill>
                <a:latin typeface="Segoe UI Variable Small Semilig" pitchFamily="2" charset="0"/>
              </a:rPr>
              <a:t>heliosphere</a:t>
            </a:r>
            <a:endParaRPr lang="en-US" sz="2400" dirty="0">
              <a:solidFill>
                <a:schemeClr val="accent1"/>
              </a:solidFill>
              <a:latin typeface="Segoe UI Variable Small Semilig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BBF8318-02AC-48BD-A73E-BC2DED7F180B}"/>
              </a:ext>
            </a:extLst>
          </p:cNvPr>
          <p:cNvSpPr txBox="1"/>
          <p:nvPr/>
        </p:nvSpPr>
        <p:spPr>
          <a:xfrm>
            <a:off x="8077199" y="6435591"/>
            <a:ext cx="1633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65000"/>
                  </a:schemeClr>
                </a:solidFill>
              </a:rPr>
              <a:t>Sterling &amp; Moore 2020</a:t>
            </a:r>
          </a:p>
        </p:txBody>
      </p:sp>
    </p:spTree>
    <p:extLst>
      <p:ext uri="{BB962C8B-B14F-4D97-AF65-F5344CB8AC3E}">
        <p14:creationId xmlns:p14="http://schemas.microsoft.com/office/powerpoint/2010/main" val="462301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Jet propagation simulation : </a:t>
            </a:r>
            <a:r>
              <a:rPr lang="fr-FR" sz="3200" dirty="0" err="1">
                <a:latin typeface="Segoe UI Variable Text Semiligh" pitchFamily="2" charset="0"/>
              </a:rPr>
              <a:t>Numerical</a:t>
            </a:r>
            <a:r>
              <a:rPr lang="fr-FR" sz="3200" dirty="0">
                <a:latin typeface="Segoe UI Variable Text Semiligh" pitchFamily="2" charset="0"/>
              </a:rPr>
              <a:t> Model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F220D482-BB5B-40CF-8AD0-4425B89C905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7/12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/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blipFill>
                <a:blip r:embed="rId3"/>
                <a:stretch>
                  <a:fillRect l="-2655" t="-4000" r="-2655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602269C-B53B-4D6D-8CDF-DEBDF4183DF9}"/>
              </a:ext>
            </a:extLst>
          </p:cNvPr>
          <p:cNvSpPr txBox="1"/>
          <p:nvPr/>
        </p:nvSpPr>
        <p:spPr>
          <a:xfrm>
            <a:off x="4136498" y="3029825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9A7346-3B32-4909-9C5B-13E04D755425}"/>
              </a:ext>
            </a:extLst>
          </p:cNvPr>
          <p:cNvSpPr txBox="1"/>
          <p:nvPr/>
        </p:nvSpPr>
        <p:spPr>
          <a:xfrm>
            <a:off x="9408473" y="305198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4.830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D3EFE7-FBC3-4CCE-BB4E-1E01B4B8F62C}"/>
              </a:ext>
            </a:extLst>
          </p:cNvPr>
          <p:cNvSpPr txBox="1"/>
          <p:nvPr/>
        </p:nvSpPr>
        <p:spPr>
          <a:xfrm>
            <a:off x="6770815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1.645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6C5E4-D489-4AB4-98E8-28119F3D014E}"/>
              </a:ext>
            </a:extLst>
          </p:cNvPr>
          <p:cNvSpPr txBox="1"/>
          <p:nvPr/>
        </p:nvSpPr>
        <p:spPr>
          <a:xfrm>
            <a:off x="8092207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3.238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29E7C-703F-444B-B9E1-AB4B89B26530}"/>
              </a:ext>
            </a:extLst>
          </p:cNvPr>
          <p:cNvSpPr txBox="1"/>
          <p:nvPr/>
        </p:nvSpPr>
        <p:spPr>
          <a:xfrm>
            <a:off x="5432752" y="304874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0.053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E1FCC-2BEE-485D-8E69-82FB5D670D2A}"/>
              </a:ext>
            </a:extLst>
          </p:cNvPr>
          <p:cNvSpPr txBox="1"/>
          <p:nvPr/>
        </p:nvSpPr>
        <p:spPr>
          <a:xfrm>
            <a:off x="593740" y="969108"/>
            <a:ext cx="474078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Segoe UI Variable Small Semilig" pitchFamily="2" charset="0"/>
              </a:rPr>
              <a:t>ARMS (</a:t>
            </a:r>
            <a:r>
              <a:rPr lang="fr-FR" sz="2000" i="1" dirty="0" err="1">
                <a:latin typeface="Segoe UI Variable Small Semilig" pitchFamily="2" charset="0"/>
              </a:rPr>
              <a:t>Adaptively</a:t>
            </a:r>
            <a:r>
              <a:rPr lang="fr-FR" sz="2000" i="1" dirty="0">
                <a:latin typeface="Segoe UI Variable Small Semilig" pitchFamily="2" charset="0"/>
              </a:rPr>
              <a:t> </a:t>
            </a:r>
            <a:r>
              <a:rPr lang="fr-FR" sz="2000" i="1" dirty="0" err="1">
                <a:latin typeface="Segoe UI Variable Small Semilig" pitchFamily="2" charset="0"/>
              </a:rPr>
              <a:t>Refined</a:t>
            </a:r>
            <a:r>
              <a:rPr lang="fr-FR" sz="2000" i="1" dirty="0">
                <a:latin typeface="Segoe UI Variable Small Semilig" pitchFamily="2" charset="0"/>
              </a:rPr>
              <a:t> MHD Solver</a:t>
            </a:r>
            <a:r>
              <a:rPr lang="fr-FR" sz="2000" dirty="0">
                <a:latin typeface="Segoe UI Variable Small Semilig" pitchFamily="2" charset="0"/>
              </a:rPr>
              <a:t>) code:</a:t>
            </a:r>
          </a:p>
          <a:p>
            <a:endParaRPr lang="fr-FR" dirty="0">
              <a:latin typeface="Segoe UI Variable Small Semilig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Segoe UI Variable Small Semilig" pitchFamily="2" charset="0"/>
              </a:rPr>
              <a:t>3D MHD simulations </a:t>
            </a:r>
            <a:r>
              <a:rPr lang="fr-FR" dirty="0" err="1">
                <a:latin typeface="Segoe UI Variable Small Semilig" pitchFamily="2" charset="0"/>
              </a:rPr>
              <a:t>with</a:t>
            </a:r>
            <a:r>
              <a:rPr lang="fr-FR" dirty="0">
                <a:latin typeface="Segoe UI Variable Small Semilig" pitchFamily="2" charset="0"/>
              </a:rPr>
              <a:t> Flux </a:t>
            </a:r>
            <a:r>
              <a:rPr lang="fr-FR" dirty="0" err="1">
                <a:latin typeface="Segoe UI Variable Small Semilig" pitchFamily="2" charset="0"/>
              </a:rPr>
              <a:t>Corrected</a:t>
            </a:r>
            <a:r>
              <a:rPr lang="fr-FR" dirty="0">
                <a:latin typeface="Segoe UI Variable Small Semilig" pitchFamily="2" charset="0"/>
              </a:rPr>
              <a:t> Transport (FCT) </a:t>
            </a:r>
          </a:p>
          <a:p>
            <a:pPr lvl="1"/>
            <a:endParaRPr lang="fr-FR" dirty="0">
              <a:latin typeface="Segoe UI Variable Small Semilig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Segoe UI Variable Small Semilig" pitchFamily="2" charset="0"/>
              </a:rPr>
              <a:t>Unstructured</a:t>
            </a:r>
            <a:r>
              <a:rPr lang="fr-FR" dirty="0">
                <a:latin typeface="Segoe UI Variable Small Semilig" pitchFamily="2" charset="0"/>
              </a:rPr>
              <a:t> </a:t>
            </a:r>
            <a:r>
              <a:rPr lang="fr-FR" dirty="0" err="1">
                <a:latin typeface="Segoe UI Variable Small Semilig" pitchFamily="2" charset="0"/>
              </a:rPr>
              <a:t>grid</a:t>
            </a:r>
            <a:r>
              <a:rPr lang="fr-FR" dirty="0">
                <a:latin typeface="Segoe UI Variable Small Semilig" pitchFamily="2" charset="0"/>
              </a:rPr>
              <a:t> and </a:t>
            </a:r>
            <a:r>
              <a:rPr lang="fr-FR" dirty="0" err="1">
                <a:latin typeface="Segoe UI Variable Small Semilig" pitchFamily="2" charset="0"/>
              </a:rPr>
              <a:t>dynamic</a:t>
            </a:r>
            <a:r>
              <a:rPr lang="fr-FR" dirty="0">
                <a:latin typeface="Segoe UI Variable Small Semilig" pitchFamily="2" charset="0"/>
              </a:rPr>
              <a:t> adaptative </a:t>
            </a:r>
            <a:r>
              <a:rPr lang="fr-FR" dirty="0" err="1">
                <a:latin typeface="Segoe UI Variable Small Semilig" pitchFamily="2" charset="0"/>
              </a:rPr>
              <a:t>mesh</a:t>
            </a:r>
            <a:endParaRPr lang="fr-FR" dirty="0">
              <a:latin typeface="Segoe UI Variable Small Semilig" pitchFamily="2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268AA9B-637B-483A-A26B-EF5A676A75B6}"/>
              </a:ext>
            </a:extLst>
          </p:cNvPr>
          <p:cNvCxnSpPr>
            <a:cxnSpLocks/>
          </p:cNvCxnSpPr>
          <p:nvPr/>
        </p:nvCxnSpPr>
        <p:spPr>
          <a:xfrm>
            <a:off x="5293360" y="863600"/>
            <a:ext cx="0" cy="5689600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" descr="page18image32289584">
            <a:extLst>
              <a:ext uri="{FF2B5EF4-FFF2-40B4-BE49-F238E27FC236}">
                <a16:creationId xmlns:a16="http://schemas.microsoft.com/office/drawing/2014/main" id="{4363F004-3D0E-4629-9E90-20B8017AF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8" b="50554"/>
          <a:stretch/>
        </p:blipFill>
        <p:spPr bwMode="auto">
          <a:xfrm>
            <a:off x="5432751" y="834707"/>
            <a:ext cx="5860863" cy="338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30B679-D449-4BCD-A68D-91E17C3E113D}"/>
              </a:ext>
            </a:extLst>
          </p:cNvPr>
          <p:cNvSpPr txBox="1"/>
          <p:nvPr/>
        </p:nvSpPr>
        <p:spPr>
          <a:xfrm>
            <a:off x="8165343" y="3887709"/>
            <a:ext cx="2312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Grid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computational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domain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C4599C-F5CE-4E96-B559-4189AFB54930}"/>
              </a:ext>
            </a:extLst>
          </p:cNvPr>
          <p:cNvSpPr txBox="1"/>
          <p:nvPr/>
        </p:nvSpPr>
        <p:spPr>
          <a:xfrm>
            <a:off x="7745517" y="6334462"/>
            <a:ext cx="315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2D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cut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grid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computational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domain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 descr="Une image contenant croquis, dessin, ligne, diagramme&#10;&#10;Description générée automatiquement">
            <a:extLst>
              <a:ext uri="{FF2B5EF4-FFF2-40B4-BE49-F238E27FC236}">
                <a16:creationId xmlns:a16="http://schemas.microsoft.com/office/drawing/2014/main" id="{ECE49935-C8E1-4C0B-EFE9-8E8A691677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 b="8226"/>
          <a:stretch/>
        </p:blipFill>
        <p:spPr>
          <a:xfrm>
            <a:off x="5686988" y="4263717"/>
            <a:ext cx="6138000" cy="213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47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F220D482-BB5B-40CF-8AD0-4425B89C905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8/12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/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blipFill>
                <a:blip r:embed="rId3"/>
                <a:stretch>
                  <a:fillRect l="-2655" t="-4000" r="-2655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602269C-B53B-4D6D-8CDF-DEBDF4183DF9}"/>
              </a:ext>
            </a:extLst>
          </p:cNvPr>
          <p:cNvSpPr txBox="1"/>
          <p:nvPr/>
        </p:nvSpPr>
        <p:spPr>
          <a:xfrm>
            <a:off x="4136498" y="3029825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9A7346-3B32-4909-9C5B-13E04D755425}"/>
              </a:ext>
            </a:extLst>
          </p:cNvPr>
          <p:cNvSpPr txBox="1"/>
          <p:nvPr/>
        </p:nvSpPr>
        <p:spPr>
          <a:xfrm>
            <a:off x="9408473" y="305198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4.830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D3EFE7-FBC3-4CCE-BB4E-1E01B4B8F62C}"/>
              </a:ext>
            </a:extLst>
          </p:cNvPr>
          <p:cNvSpPr txBox="1"/>
          <p:nvPr/>
        </p:nvSpPr>
        <p:spPr>
          <a:xfrm>
            <a:off x="6770815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1.645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6C5E4-D489-4AB4-98E8-28119F3D014E}"/>
              </a:ext>
            </a:extLst>
          </p:cNvPr>
          <p:cNvSpPr txBox="1"/>
          <p:nvPr/>
        </p:nvSpPr>
        <p:spPr>
          <a:xfrm>
            <a:off x="8092207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3.238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29E7C-703F-444B-B9E1-AB4B89B26530}"/>
              </a:ext>
            </a:extLst>
          </p:cNvPr>
          <p:cNvSpPr txBox="1"/>
          <p:nvPr/>
        </p:nvSpPr>
        <p:spPr>
          <a:xfrm>
            <a:off x="5432752" y="304874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0.053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E1FCC-2BEE-485D-8E69-82FB5D670D2A}"/>
              </a:ext>
            </a:extLst>
          </p:cNvPr>
          <p:cNvSpPr txBox="1"/>
          <p:nvPr/>
        </p:nvSpPr>
        <p:spPr>
          <a:xfrm>
            <a:off x="593740" y="969108"/>
            <a:ext cx="47407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Segoe UI Variable Small Semilig" pitchFamily="2" charset="0"/>
              </a:rPr>
              <a:t>Initial conditions:</a:t>
            </a:r>
          </a:p>
          <a:p>
            <a:endParaRPr lang="fr-FR" dirty="0">
              <a:latin typeface="Segoe UI Variable Small Semilig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Segoe UI Variable Small Semilig" pitchFamily="2" charset="0"/>
              </a:rPr>
              <a:t>Parker </a:t>
            </a:r>
            <a:r>
              <a:rPr lang="fr-FR" dirty="0" err="1">
                <a:latin typeface="Segoe UI Variable Small Semilig" pitchFamily="2" charset="0"/>
              </a:rPr>
              <a:t>isothermal</a:t>
            </a:r>
            <a:r>
              <a:rPr lang="fr-FR" dirty="0">
                <a:latin typeface="Segoe UI Variable Small Semilig" pitchFamily="2" charset="0"/>
              </a:rPr>
              <a:t> </a:t>
            </a:r>
            <a:r>
              <a:rPr lang="fr-FR" dirty="0" err="1">
                <a:latin typeface="Segoe UI Variable Small Semilig" pitchFamily="2" charset="0"/>
              </a:rPr>
              <a:t>solar</a:t>
            </a:r>
            <a:r>
              <a:rPr lang="fr-FR" dirty="0">
                <a:latin typeface="Segoe UI Variable Small Semilig" pitchFamily="2" charset="0"/>
              </a:rPr>
              <a:t> </a:t>
            </a:r>
            <a:r>
              <a:rPr lang="fr-FR" dirty="0" err="1">
                <a:latin typeface="Segoe UI Variable Small Semilig" pitchFamily="2" charset="0"/>
              </a:rPr>
              <a:t>wind</a:t>
            </a:r>
            <a:r>
              <a:rPr lang="fr-FR" dirty="0">
                <a:latin typeface="Segoe UI Variable Small Semilig" pitchFamily="2" charset="0"/>
              </a:rPr>
              <a:t> in a </a:t>
            </a:r>
            <a:r>
              <a:rPr lang="fr-FR" dirty="0" err="1">
                <a:latin typeface="Segoe UI Variable Small Semilig" pitchFamily="2" charset="0"/>
              </a:rPr>
              <a:t>stratified</a:t>
            </a:r>
            <a:r>
              <a:rPr lang="fr-FR" dirty="0">
                <a:latin typeface="Segoe UI Variable Small Semilig" pitchFamily="2" charset="0"/>
              </a:rPr>
              <a:t> </a:t>
            </a:r>
            <a:r>
              <a:rPr lang="fr-FR" dirty="0" err="1">
                <a:latin typeface="Segoe UI Variable Small Semilig" pitchFamily="2" charset="0"/>
              </a:rPr>
              <a:t>atmosphere</a:t>
            </a:r>
            <a:endParaRPr lang="fr-FR" dirty="0">
              <a:latin typeface="Segoe UI Variable Small Semilig" pitchFamily="2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268AA9B-637B-483A-A26B-EF5A676A75B6}"/>
              </a:ext>
            </a:extLst>
          </p:cNvPr>
          <p:cNvCxnSpPr>
            <a:cxnSpLocks/>
          </p:cNvCxnSpPr>
          <p:nvPr/>
        </p:nvCxnSpPr>
        <p:spPr>
          <a:xfrm>
            <a:off x="5293360" y="863600"/>
            <a:ext cx="0" cy="5689600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2">
                <a:extLst>
                  <a:ext uri="{FF2B5EF4-FFF2-40B4-BE49-F238E27FC236}">
                    <a16:creationId xmlns:a16="http://schemas.microsoft.com/office/drawing/2014/main" id="{59E6100E-96FD-4BF2-92B2-C810B948365C}"/>
                  </a:ext>
                </a:extLst>
              </p:cNvPr>
              <p:cNvSpPr txBox="1"/>
              <p:nvPr/>
            </p:nvSpPr>
            <p:spPr>
              <a:xfrm>
                <a:off x="1319352" y="2193194"/>
                <a:ext cx="3169266" cy="5582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1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  <m:sup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1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4−4</m:t>
                              </m:r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Box 2">
                <a:extLst>
                  <a:ext uri="{FF2B5EF4-FFF2-40B4-BE49-F238E27FC236}">
                    <a16:creationId xmlns:a16="http://schemas.microsoft.com/office/drawing/2014/main" id="{59E6100E-96FD-4BF2-92B2-C810B9483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52" y="2193194"/>
                <a:ext cx="3169266" cy="558230"/>
              </a:xfrm>
              <a:prstGeom prst="rect">
                <a:avLst/>
              </a:prstGeom>
              <a:blipFill>
                <a:blip r:embed="rId4"/>
                <a:stretch>
                  <a:fillRect l="-398" b="-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2CBE296-3864-44B0-B58A-1A729B909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48" b="5556"/>
          <a:stretch/>
        </p:blipFill>
        <p:spPr>
          <a:xfrm>
            <a:off x="5929328" y="2608299"/>
            <a:ext cx="5780906" cy="283483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F2507970-49C5-4A1D-A3B5-83E45D9A72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47037"/>
          <a:stretch/>
        </p:blipFill>
        <p:spPr>
          <a:xfrm>
            <a:off x="5924658" y="745177"/>
            <a:ext cx="5777109" cy="18631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E76B86-7182-4101-9F9D-75A2FF54946D}"/>
              </a:ext>
            </a:extLst>
          </p:cNvPr>
          <p:cNvSpPr/>
          <p:nvPr/>
        </p:nvSpPr>
        <p:spPr>
          <a:xfrm>
            <a:off x="5922759" y="2891782"/>
            <a:ext cx="5779008" cy="449843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1BA29C32-B047-48FD-8762-2C28BFC66784}"/>
                  </a:ext>
                </a:extLst>
              </p:cNvPr>
              <p:cNvSpPr txBox="1"/>
              <p:nvPr/>
            </p:nvSpPr>
            <p:spPr>
              <a:xfrm>
                <a:off x="8473885" y="3033848"/>
                <a:ext cx="6917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1BA29C32-B047-48FD-8762-2C28BFC66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85" y="3033848"/>
                <a:ext cx="691792" cy="307777"/>
              </a:xfrm>
              <a:prstGeom prst="rect">
                <a:avLst/>
              </a:prstGeom>
              <a:blipFill>
                <a:blip r:embed="rId6"/>
                <a:stretch>
                  <a:fillRect l="-3636" t="-4000" r="-1818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10">
            <a:extLst>
              <a:ext uri="{FF2B5EF4-FFF2-40B4-BE49-F238E27FC236}">
                <a16:creationId xmlns:a16="http://schemas.microsoft.com/office/drawing/2014/main" id="{CA34EDD7-97D8-4598-ACC7-ECAB04A000E8}"/>
              </a:ext>
            </a:extLst>
          </p:cNvPr>
          <p:cNvSpPr txBox="1"/>
          <p:nvPr/>
        </p:nvSpPr>
        <p:spPr>
          <a:xfrm>
            <a:off x="5924658" y="2869524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D636BA21-84EB-4998-91BE-CE867C0E2D62}"/>
              </a:ext>
            </a:extLst>
          </p:cNvPr>
          <p:cNvSpPr txBox="1"/>
          <p:nvPr/>
        </p:nvSpPr>
        <p:spPr>
          <a:xfrm>
            <a:off x="11196633" y="289168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4.830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CCB362DF-B032-4700-AAC1-6543BA43D579}"/>
              </a:ext>
            </a:extLst>
          </p:cNvPr>
          <p:cNvSpPr txBox="1"/>
          <p:nvPr/>
        </p:nvSpPr>
        <p:spPr>
          <a:xfrm>
            <a:off x="8558975" y="288065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1.645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8A9B9D84-704F-4F0F-82F4-0D8736725958}"/>
              </a:ext>
            </a:extLst>
          </p:cNvPr>
          <p:cNvSpPr txBox="1"/>
          <p:nvPr/>
        </p:nvSpPr>
        <p:spPr>
          <a:xfrm>
            <a:off x="9880367" y="288065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3.238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924F19E1-8CDC-4B65-B815-57E189D2573E}"/>
              </a:ext>
            </a:extLst>
          </p:cNvPr>
          <p:cNvSpPr txBox="1"/>
          <p:nvPr/>
        </p:nvSpPr>
        <p:spPr>
          <a:xfrm>
            <a:off x="7220912" y="2888442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0.053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FA5A98DE-3597-490D-99B2-C1A93C39B4C4}"/>
              </a:ext>
            </a:extLst>
          </p:cNvPr>
          <p:cNvSpPr txBox="1"/>
          <p:nvPr/>
        </p:nvSpPr>
        <p:spPr>
          <a:xfrm>
            <a:off x="5849000" y="3335813"/>
            <a:ext cx="58527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FC9812"/>
                </a:solidFill>
              </a:rPr>
              <a:t>2D </a:t>
            </a:r>
            <a:r>
              <a:rPr lang="fr-FR" sz="1200" dirty="0" err="1">
                <a:solidFill>
                  <a:srgbClr val="FC9812"/>
                </a:solidFill>
              </a:rPr>
              <a:t>cut</a:t>
            </a:r>
            <a:r>
              <a:rPr lang="fr-FR" sz="1200" dirty="0">
                <a:solidFill>
                  <a:srgbClr val="FC9812"/>
                </a:solidFill>
              </a:rPr>
              <a:t> of the </a:t>
            </a:r>
            <a:r>
              <a:rPr lang="fr-FR" sz="1200" dirty="0" err="1">
                <a:solidFill>
                  <a:srgbClr val="FC9812"/>
                </a:solidFill>
              </a:rPr>
              <a:t>logarithm</a:t>
            </a:r>
            <a:r>
              <a:rPr lang="fr-FR" sz="1200" dirty="0">
                <a:solidFill>
                  <a:srgbClr val="FC9812"/>
                </a:solidFill>
              </a:rPr>
              <a:t> of the mass </a:t>
            </a:r>
            <a:r>
              <a:rPr lang="fr-FR" sz="1200" dirty="0" err="1">
                <a:solidFill>
                  <a:srgbClr val="FC9812"/>
                </a:solidFill>
              </a:rPr>
              <a:t>density</a:t>
            </a:r>
            <a:r>
              <a:rPr lang="fr-FR" sz="1200" dirty="0">
                <a:solidFill>
                  <a:srgbClr val="FC9812"/>
                </a:solidFill>
              </a:rPr>
              <a:t> in the </a:t>
            </a:r>
            <a:r>
              <a:rPr lang="fr-FR" sz="1200" dirty="0" err="1">
                <a:solidFill>
                  <a:srgbClr val="FC9812"/>
                </a:solidFill>
              </a:rPr>
              <a:t>low</a:t>
            </a:r>
            <a:r>
              <a:rPr lang="fr-FR" sz="1200" dirty="0">
                <a:solidFill>
                  <a:srgbClr val="FC9812"/>
                </a:solidFill>
              </a:rPr>
              <a:t> beta simulation </a:t>
            </a:r>
            <a:r>
              <a:rPr lang="fr-FR" sz="1200" b="1" dirty="0">
                <a:solidFill>
                  <a:srgbClr val="FC9812"/>
                </a:solidFill>
              </a:rPr>
              <a:t>Touresse et al. (in </a:t>
            </a:r>
            <a:r>
              <a:rPr lang="fr-FR" sz="1200" b="1" dirty="0" err="1">
                <a:solidFill>
                  <a:srgbClr val="FC9812"/>
                </a:solidFill>
              </a:rPr>
              <a:t>preparation</a:t>
            </a:r>
            <a:r>
              <a:rPr lang="fr-FR" sz="1200" b="1" dirty="0">
                <a:solidFill>
                  <a:srgbClr val="FC9812"/>
                </a:solidFill>
              </a:rPr>
              <a:t>)</a:t>
            </a:r>
            <a:endParaRPr lang="en-US" sz="1200" dirty="0">
              <a:solidFill>
                <a:srgbClr val="FC9812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7D4DB3-6D0B-09BB-3DF7-0D9A9C3A9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Jet propagation simulation : Initial Conditions</a:t>
            </a:r>
            <a:endParaRPr lang="en-US" sz="3200" dirty="0">
              <a:latin typeface="Segoe UI Variable Text Semilig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2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8C7002-19F9-BDA6-F4EF-D2CA59F39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48"/>
          <a:stretch/>
        </p:blipFill>
        <p:spPr>
          <a:xfrm>
            <a:off x="5925667" y="5606652"/>
            <a:ext cx="5779008" cy="353467"/>
          </a:xfrm>
          <a:prstGeom prst="rect">
            <a:avLst/>
          </a:prstGeom>
        </p:spPr>
      </p:pic>
      <p:pic>
        <p:nvPicPr>
          <p:cNvPr id="3" name="Image 45">
            <a:extLst>
              <a:ext uri="{FF2B5EF4-FFF2-40B4-BE49-F238E27FC236}">
                <a16:creationId xmlns:a16="http://schemas.microsoft.com/office/drawing/2014/main" id="{A9FD352E-A184-DB6B-983A-DB4677DBC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5" b="37585"/>
          <a:stretch/>
        </p:blipFill>
        <p:spPr>
          <a:xfrm>
            <a:off x="5925667" y="3756805"/>
            <a:ext cx="5779008" cy="18700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5A2F5F-CB3A-4983-40AC-D40EF165ED89}"/>
              </a:ext>
            </a:extLst>
          </p:cNvPr>
          <p:cNvSpPr/>
          <p:nvPr/>
        </p:nvSpPr>
        <p:spPr>
          <a:xfrm>
            <a:off x="5925580" y="5793018"/>
            <a:ext cx="5779008" cy="449843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F220D482-BB5B-40CF-8AD0-4425B89C905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8/12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/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blipFill>
                <a:blip r:embed="rId4"/>
                <a:stretch>
                  <a:fillRect l="-1818" t="-4000" r="-1818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602269C-B53B-4D6D-8CDF-DEBDF4183DF9}"/>
              </a:ext>
            </a:extLst>
          </p:cNvPr>
          <p:cNvSpPr txBox="1"/>
          <p:nvPr/>
        </p:nvSpPr>
        <p:spPr>
          <a:xfrm>
            <a:off x="4136498" y="3029825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9A7346-3B32-4909-9C5B-13E04D755425}"/>
              </a:ext>
            </a:extLst>
          </p:cNvPr>
          <p:cNvSpPr txBox="1"/>
          <p:nvPr/>
        </p:nvSpPr>
        <p:spPr>
          <a:xfrm>
            <a:off x="9408473" y="305198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4.830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D3EFE7-FBC3-4CCE-BB4E-1E01B4B8F62C}"/>
              </a:ext>
            </a:extLst>
          </p:cNvPr>
          <p:cNvSpPr txBox="1"/>
          <p:nvPr/>
        </p:nvSpPr>
        <p:spPr>
          <a:xfrm>
            <a:off x="6770815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1.645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6C5E4-D489-4AB4-98E8-28119F3D014E}"/>
              </a:ext>
            </a:extLst>
          </p:cNvPr>
          <p:cNvSpPr txBox="1"/>
          <p:nvPr/>
        </p:nvSpPr>
        <p:spPr>
          <a:xfrm>
            <a:off x="8092207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3.238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29E7C-703F-444B-B9E1-AB4B89B26530}"/>
              </a:ext>
            </a:extLst>
          </p:cNvPr>
          <p:cNvSpPr txBox="1"/>
          <p:nvPr/>
        </p:nvSpPr>
        <p:spPr>
          <a:xfrm>
            <a:off x="5432752" y="304874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0.053</a:t>
            </a:r>
            <a:endParaRPr lang="en-US" sz="11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9E1FCC-2BEE-485D-8E69-82FB5D670D2A}"/>
                  </a:ext>
                </a:extLst>
              </p:cNvPr>
              <p:cNvSpPr txBox="1"/>
              <p:nvPr/>
            </p:nvSpPr>
            <p:spPr>
              <a:xfrm>
                <a:off x="593740" y="969108"/>
                <a:ext cx="4740784" cy="2683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latin typeface="Segoe UI Variable Small Semilig" pitchFamily="2" charset="0"/>
                  </a:rPr>
                  <a:t>Initial conditions:</a:t>
                </a:r>
              </a:p>
              <a:p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 Variable Small Semilig" pitchFamily="2" charset="0"/>
                  </a:rPr>
                  <a:t>Parker </a:t>
                </a:r>
                <a:r>
                  <a:rPr lang="fr-FR" dirty="0" err="1">
                    <a:latin typeface="Segoe UI Variable Small Semilig" pitchFamily="2" charset="0"/>
                  </a:rPr>
                  <a:t>isothermal</a:t>
                </a:r>
                <a:r>
                  <a:rPr lang="fr-FR" dirty="0">
                    <a:latin typeface="Segoe UI Variable Small Semilig" pitchFamily="2" charset="0"/>
                  </a:rPr>
                  <a:t> </a:t>
                </a:r>
                <a:r>
                  <a:rPr lang="fr-FR" dirty="0" err="1">
                    <a:latin typeface="Segoe UI Variable Small Semilig" pitchFamily="2" charset="0"/>
                  </a:rPr>
                  <a:t>solar</a:t>
                </a:r>
                <a:r>
                  <a:rPr lang="fr-FR" dirty="0">
                    <a:latin typeface="Segoe UI Variable Small Semilig" pitchFamily="2" charset="0"/>
                  </a:rPr>
                  <a:t> </a:t>
                </a:r>
                <a:r>
                  <a:rPr lang="fr-FR" dirty="0" err="1">
                    <a:latin typeface="Segoe UI Variable Small Semilig" pitchFamily="2" charset="0"/>
                  </a:rPr>
                  <a:t>wind</a:t>
                </a:r>
                <a:r>
                  <a:rPr lang="fr-FR" dirty="0">
                    <a:latin typeface="Segoe UI Variable Small Semilig" pitchFamily="2" charset="0"/>
                  </a:rPr>
                  <a:t> in a </a:t>
                </a:r>
                <a:r>
                  <a:rPr lang="fr-FR" dirty="0" err="1">
                    <a:latin typeface="Segoe UI Variable Small Semilig" pitchFamily="2" charset="0"/>
                  </a:rPr>
                  <a:t>stratified</a:t>
                </a:r>
                <a:r>
                  <a:rPr lang="fr-FR" dirty="0">
                    <a:latin typeface="Segoe UI Variable Small Semilig" pitchFamily="2" charset="0"/>
                  </a:rPr>
                  <a:t> </a:t>
                </a:r>
                <a:r>
                  <a:rPr lang="fr-FR" dirty="0" err="1">
                    <a:latin typeface="Segoe UI Variable Small Semilig" pitchFamily="2" charset="0"/>
                  </a:rPr>
                  <a:t>atmosphere</a:t>
                </a: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 Variable Small Semilig" pitchFamily="2" charset="0"/>
                  </a:rPr>
                  <a:t>Large </a:t>
                </a:r>
                <a:r>
                  <a:rPr lang="fr-FR" dirty="0" err="1">
                    <a:latin typeface="Segoe UI Variable Small Semilig" pitchFamily="2" charset="0"/>
                  </a:rPr>
                  <a:t>scale</a:t>
                </a:r>
                <a:r>
                  <a:rPr lang="fr-FR" dirty="0">
                    <a:latin typeface="Segoe UI Variable Small Semilig" pitchFamily="2" charset="0"/>
                  </a:rPr>
                  <a:t>, weak, open, radial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Segoe UI Variable Small Semilig" pitchFamily="2" charset="0"/>
                  </a:rPr>
                  <a:t>e.g., coronal holes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>
                    <a:latin typeface="Segoe UI Variable Small Semilig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9E1FCC-2BEE-485D-8E69-82FB5D670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40" y="969108"/>
                <a:ext cx="4740784" cy="2683299"/>
              </a:xfrm>
              <a:prstGeom prst="rect">
                <a:avLst/>
              </a:prstGeom>
              <a:blipFill>
                <a:blip r:embed="rId5"/>
                <a:stretch>
                  <a:fillRect l="-1333" t="-1415" b="-28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268AA9B-637B-483A-A26B-EF5A676A75B6}"/>
              </a:ext>
            </a:extLst>
          </p:cNvPr>
          <p:cNvCxnSpPr>
            <a:cxnSpLocks/>
          </p:cNvCxnSpPr>
          <p:nvPr/>
        </p:nvCxnSpPr>
        <p:spPr>
          <a:xfrm>
            <a:off x="5293360" y="863600"/>
            <a:ext cx="0" cy="5689600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2">
                <a:extLst>
                  <a:ext uri="{FF2B5EF4-FFF2-40B4-BE49-F238E27FC236}">
                    <a16:creationId xmlns:a16="http://schemas.microsoft.com/office/drawing/2014/main" id="{59E6100E-96FD-4BF2-92B2-C810B948365C}"/>
                  </a:ext>
                </a:extLst>
              </p:cNvPr>
              <p:cNvSpPr txBox="1"/>
              <p:nvPr/>
            </p:nvSpPr>
            <p:spPr>
              <a:xfrm>
                <a:off x="1319352" y="2193194"/>
                <a:ext cx="3169266" cy="5582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1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  <m:sup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1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4−4</m:t>
                              </m:r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Box 2">
                <a:extLst>
                  <a:ext uri="{FF2B5EF4-FFF2-40B4-BE49-F238E27FC236}">
                    <a16:creationId xmlns:a16="http://schemas.microsoft.com/office/drawing/2014/main" id="{59E6100E-96FD-4BF2-92B2-C810B9483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52" y="2193194"/>
                <a:ext cx="3169266" cy="558230"/>
              </a:xfrm>
              <a:prstGeom prst="rect">
                <a:avLst/>
              </a:prstGeom>
              <a:blipFill>
                <a:blip r:embed="rId6"/>
                <a:stretch>
                  <a:fillRect l="-398" b="-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2CBE296-3864-44B0-B58A-1A729B909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48" b="5556"/>
          <a:stretch/>
        </p:blipFill>
        <p:spPr>
          <a:xfrm>
            <a:off x="5929328" y="2608299"/>
            <a:ext cx="5780906" cy="283483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F2507970-49C5-4A1D-A3B5-83E45D9A72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47037"/>
          <a:stretch/>
        </p:blipFill>
        <p:spPr>
          <a:xfrm>
            <a:off x="5924658" y="745177"/>
            <a:ext cx="5777109" cy="18631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E76B86-7182-4101-9F9D-75A2FF54946D}"/>
              </a:ext>
            </a:extLst>
          </p:cNvPr>
          <p:cNvSpPr/>
          <p:nvPr/>
        </p:nvSpPr>
        <p:spPr>
          <a:xfrm>
            <a:off x="5922759" y="2891782"/>
            <a:ext cx="5779008" cy="449843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1BA29C32-B047-48FD-8762-2C28BFC66784}"/>
                  </a:ext>
                </a:extLst>
              </p:cNvPr>
              <p:cNvSpPr txBox="1"/>
              <p:nvPr/>
            </p:nvSpPr>
            <p:spPr>
              <a:xfrm>
                <a:off x="8461519" y="5952436"/>
                <a:ext cx="7120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1BA29C32-B047-48FD-8762-2C28BFC66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1519" y="5952436"/>
                <a:ext cx="712054" cy="307777"/>
              </a:xfrm>
              <a:prstGeom prst="rect">
                <a:avLst/>
              </a:prstGeom>
              <a:blipFill>
                <a:blip r:embed="rId8"/>
                <a:stretch>
                  <a:fillRect l="-2564" t="-1961" r="-1709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10">
            <a:extLst>
              <a:ext uri="{FF2B5EF4-FFF2-40B4-BE49-F238E27FC236}">
                <a16:creationId xmlns:a16="http://schemas.microsoft.com/office/drawing/2014/main" id="{CA34EDD7-97D8-4598-ACC7-ECAB04A000E8}"/>
              </a:ext>
            </a:extLst>
          </p:cNvPr>
          <p:cNvSpPr txBox="1"/>
          <p:nvPr/>
        </p:nvSpPr>
        <p:spPr>
          <a:xfrm>
            <a:off x="5924658" y="2869524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D636BA21-84EB-4998-91BE-CE867C0E2D62}"/>
              </a:ext>
            </a:extLst>
          </p:cNvPr>
          <p:cNvSpPr txBox="1"/>
          <p:nvPr/>
        </p:nvSpPr>
        <p:spPr>
          <a:xfrm>
            <a:off x="11196633" y="289168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4.830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CCB362DF-B032-4700-AAC1-6543BA43D579}"/>
              </a:ext>
            </a:extLst>
          </p:cNvPr>
          <p:cNvSpPr txBox="1"/>
          <p:nvPr/>
        </p:nvSpPr>
        <p:spPr>
          <a:xfrm>
            <a:off x="8558975" y="288065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1.645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8A9B9D84-704F-4F0F-82F4-0D8736725958}"/>
              </a:ext>
            </a:extLst>
          </p:cNvPr>
          <p:cNvSpPr txBox="1"/>
          <p:nvPr/>
        </p:nvSpPr>
        <p:spPr>
          <a:xfrm>
            <a:off x="9880367" y="288065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3.238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924F19E1-8CDC-4B65-B815-57E189D2573E}"/>
              </a:ext>
            </a:extLst>
          </p:cNvPr>
          <p:cNvSpPr txBox="1"/>
          <p:nvPr/>
        </p:nvSpPr>
        <p:spPr>
          <a:xfrm>
            <a:off x="7220912" y="2888442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0.053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FA5A98DE-3597-490D-99B2-C1A93C39B4C4}"/>
              </a:ext>
            </a:extLst>
          </p:cNvPr>
          <p:cNvSpPr txBox="1"/>
          <p:nvPr/>
        </p:nvSpPr>
        <p:spPr>
          <a:xfrm>
            <a:off x="5849000" y="3335813"/>
            <a:ext cx="58527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FC9812"/>
                </a:solidFill>
              </a:rPr>
              <a:t>2D </a:t>
            </a:r>
            <a:r>
              <a:rPr lang="fr-FR" sz="1200" dirty="0" err="1">
                <a:solidFill>
                  <a:srgbClr val="FC9812"/>
                </a:solidFill>
              </a:rPr>
              <a:t>cut</a:t>
            </a:r>
            <a:r>
              <a:rPr lang="fr-FR" sz="1200" dirty="0">
                <a:solidFill>
                  <a:srgbClr val="FC9812"/>
                </a:solidFill>
              </a:rPr>
              <a:t> of the </a:t>
            </a:r>
            <a:r>
              <a:rPr lang="fr-FR" sz="1200" dirty="0" err="1">
                <a:solidFill>
                  <a:srgbClr val="FC9812"/>
                </a:solidFill>
              </a:rPr>
              <a:t>logarithm</a:t>
            </a:r>
            <a:r>
              <a:rPr lang="fr-FR" sz="1200" dirty="0">
                <a:solidFill>
                  <a:srgbClr val="FC9812"/>
                </a:solidFill>
              </a:rPr>
              <a:t> of the mass </a:t>
            </a:r>
            <a:r>
              <a:rPr lang="fr-FR" sz="1200" dirty="0" err="1">
                <a:solidFill>
                  <a:srgbClr val="FC9812"/>
                </a:solidFill>
              </a:rPr>
              <a:t>density</a:t>
            </a:r>
            <a:r>
              <a:rPr lang="fr-FR" sz="1200" dirty="0">
                <a:solidFill>
                  <a:srgbClr val="FC9812"/>
                </a:solidFill>
              </a:rPr>
              <a:t> in the </a:t>
            </a:r>
            <a:r>
              <a:rPr lang="fr-FR" sz="1200" dirty="0" err="1">
                <a:solidFill>
                  <a:srgbClr val="FC9812"/>
                </a:solidFill>
              </a:rPr>
              <a:t>low</a:t>
            </a:r>
            <a:r>
              <a:rPr lang="fr-FR" sz="1200" dirty="0">
                <a:solidFill>
                  <a:srgbClr val="FC9812"/>
                </a:solidFill>
              </a:rPr>
              <a:t> beta simulation </a:t>
            </a:r>
            <a:r>
              <a:rPr lang="fr-FR" sz="1200" b="1" dirty="0">
                <a:solidFill>
                  <a:srgbClr val="FC9812"/>
                </a:solidFill>
              </a:rPr>
              <a:t>Touresse et al. (in </a:t>
            </a:r>
            <a:r>
              <a:rPr lang="fr-FR" sz="1200" b="1" dirty="0" err="1">
                <a:solidFill>
                  <a:srgbClr val="FC9812"/>
                </a:solidFill>
              </a:rPr>
              <a:t>preparation</a:t>
            </a:r>
            <a:r>
              <a:rPr lang="fr-FR" sz="1200" b="1" dirty="0">
                <a:solidFill>
                  <a:srgbClr val="FC9812"/>
                </a:solidFill>
              </a:rPr>
              <a:t>)</a:t>
            </a:r>
            <a:endParaRPr lang="en-US" sz="1200" dirty="0">
              <a:solidFill>
                <a:srgbClr val="FC9812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7D4DB3-6D0B-09BB-3DF7-0D9A9C3A9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Jet propagation simulation : Initial Conditions</a:t>
            </a:r>
            <a:endParaRPr lang="en-US" sz="3200" dirty="0">
              <a:latin typeface="Segoe UI Variable Text Semiligh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844A3B2D-79A8-F478-37D1-CA8D34E8416D}"/>
              </a:ext>
            </a:extLst>
          </p:cNvPr>
          <p:cNvSpPr txBox="1"/>
          <p:nvPr/>
        </p:nvSpPr>
        <p:spPr>
          <a:xfrm>
            <a:off x="5944413" y="5770760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-2.250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0C68D420-7405-CEC6-DBC7-E1ECFE7846D5}"/>
              </a:ext>
            </a:extLst>
          </p:cNvPr>
          <p:cNvSpPr txBox="1"/>
          <p:nvPr/>
        </p:nvSpPr>
        <p:spPr>
          <a:xfrm>
            <a:off x="11216388" y="5792919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39929A7A-8B6A-5A8A-23A6-ED4B027B5097}"/>
              </a:ext>
            </a:extLst>
          </p:cNvPr>
          <p:cNvSpPr txBox="1"/>
          <p:nvPr/>
        </p:nvSpPr>
        <p:spPr>
          <a:xfrm>
            <a:off x="8561073" y="578188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-1.125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CCEBE2B1-684B-8529-DB26-E0BE0430CA47}"/>
              </a:ext>
            </a:extLst>
          </p:cNvPr>
          <p:cNvSpPr txBox="1"/>
          <p:nvPr/>
        </p:nvSpPr>
        <p:spPr>
          <a:xfrm>
            <a:off x="9900122" y="5781889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0.563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142A6D4E-CA21-4BD1-FC12-E8BAE33F5EF5}"/>
              </a:ext>
            </a:extLst>
          </p:cNvPr>
          <p:cNvSpPr txBox="1"/>
          <p:nvPr/>
        </p:nvSpPr>
        <p:spPr>
          <a:xfrm>
            <a:off x="7189597" y="5791811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-1.688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E44282B-D096-B9B8-35F2-07C2F28C6F3C}"/>
              </a:ext>
            </a:extLst>
          </p:cNvPr>
          <p:cNvSpPr txBox="1"/>
          <p:nvPr/>
        </p:nvSpPr>
        <p:spPr>
          <a:xfrm>
            <a:off x="5928349" y="6217209"/>
            <a:ext cx="6127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FC9812"/>
                </a:solidFill>
              </a:rPr>
              <a:t>2D </a:t>
            </a:r>
            <a:r>
              <a:rPr lang="fr-FR" sz="1200" dirty="0" err="1">
                <a:solidFill>
                  <a:srgbClr val="FC9812"/>
                </a:solidFill>
              </a:rPr>
              <a:t>cut</a:t>
            </a:r>
            <a:r>
              <a:rPr lang="fr-FR" sz="1200" dirty="0">
                <a:solidFill>
                  <a:srgbClr val="FC9812"/>
                </a:solidFill>
              </a:rPr>
              <a:t> of the </a:t>
            </a:r>
            <a:r>
              <a:rPr lang="fr-FR" sz="1200" dirty="0" err="1">
                <a:solidFill>
                  <a:srgbClr val="FC9812"/>
                </a:solidFill>
              </a:rPr>
              <a:t>logarithm</a:t>
            </a:r>
            <a:r>
              <a:rPr lang="fr-FR" sz="1200" dirty="0">
                <a:solidFill>
                  <a:srgbClr val="FC9812"/>
                </a:solidFill>
              </a:rPr>
              <a:t> of the magnitude of the </a:t>
            </a:r>
            <a:r>
              <a:rPr lang="fr-FR" sz="1200" dirty="0" err="1">
                <a:solidFill>
                  <a:srgbClr val="FC9812"/>
                </a:solidFill>
              </a:rPr>
              <a:t>magnetic</a:t>
            </a:r>
            <a:r>
              <a:rPr lang="fr-FR" sz="1200" dirty="0">
                <a:solidFill>
                  <a:srgbClr val="FC9812"/>
                </a:solidFill>
              </a:rPr>
              <a:t> </a:t>
            </a:r>
            <a:r>
              <a:rPr lang="fr-FR" sz="1200" dirty="0" err="1">
                <a:solidFill>
                  <a:srgbClr val="FC9812"/>
                </a:solidFill>
              </a:rPr>
              <a:t>field</a:t>
            </a:r>
            <a:r>
              <a:rPr lang="fr-FR" sz="1200" dirty="0">
                <a:solidFill>
                  <a:srgbClr val="FC9812"/>
                </a:solidFill>
              </a:rPr>
              <a:t> in the </a:t>
            </a:r>
            <a:r>
              <a:rPr lang="fr-FR" sz="1200" dirty="0" err="1">
                <a:solidFill>
                  <a:srgbClr val="FC9812"/>
                </a:solidFill>
              </a:rPr>
              <a:t>low</a:t>
            </a:r>
            <a:r>
              <a:rPr lang="fr-FR" sz="1200" dirty="0">
                <a:solidFill>
                  <a:srgbClr val="FC9812"/>
                </a:solidFill>
              </a:rPr>
              <a:t> beta simulation </a:t>
            </a:r>
            <a:r>
              <a:rPr lang="fr-FR" sz="1200" b="1" dirty="0">
                <a:solidFill>
                  <a:srgbClr val="FC9812"/>
                </a:solidFill>
              </a:rPr>
              <a:t>Touresse et al. (in </a:t>
            </a:r>
            <a:r>
              <a:rPr lang="fr-FR" sz="1200" b="1" dirty="0" err="1">
                <a:solidFill>
                  <a:srgbClr val="FC9812"/>
                </a:solidFill>
              </a:rPr>
              <a:t>preparation</a:t>
            </a:r>
            <a:r>
              <a:rPr lang="fr-FR" sz="1200" b="1" dirty="0">
                <a:solidFill>
                  <a:srgbClr val="FC9812"/>
                </a:solidFill>
              </a:rPr>
              <a:t>)</a:t>
            </a:r>
            <a:endParaRPr lang="en-US" sz="1200" dirty="0">
              <a:solidFill>
                <a:srgbClr val="FC981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8">
                <a:extLst>
                  <a:ext uri="{FF2B5EF4-FFF2-40B4-BE49-F238E27FC236}">
                    <a16:creationId xmlns:a16="http://schemas.microsoft.com/office/drawing/2014/main" id="{86B418F2-3B9B-49DE-8CF3-1419D8D82F95}"/>
                  </a:ext>
                </a:extLst>
              </p:cNvPr>
              <p:cNvSpPr txBox="1"/>
              <p:nvPr/>
            </p:nvSpPr>
            <p:spPr>
              <a:xfrm>
                <a:off x="8473885" y="3033848"/>
                <a:ext cx="6917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35" name="TextBox 8">
                <a:extLst>
                  <a:ext uri="{FF2B5EF4-FFF2-40B4-BE49-F238E27FC236}">
                    <a16:creationId xmlns:a16="http://schemas.microsoft.com/office/drawing/2014/main" id="{86B418F2-3B9B-49DE-8CF3-1419D8D82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85" y="3033848"/>
                <a:ext cx="691792" cy="307777"/>
              </a:xfrm>
              <a:prstGeom prst="rect">
                <a:avLst/>
              </a:prstGeom>
              <a:blipFill>
                <a:blip r:embed="rId9"/>
                <a:stretch>
                  <a:fillRect l="-2632" t="-4000" r="-1754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630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DAF92EB-F0F7-42BE-804D-DF669720FD2C}"/>
                  </a:ext>
                </a:extLst>
              </p:cNvPr>
              <p:cNvSpPr txBox="1"/>
              <p:nvPr/>
            </p:nvSpPr>
            <p:spPr>
              <a:xfrm>
                <a:off x="697768" y="3073650"/>
                <a:ext cx="5172078" cy="1646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effectLst/>
                    <a:latin typeface="Segoe UI Variable Small Semilig" pitchFamily="2" charset="0"/>
                  </a:rPr>
                  <a:t>Definition: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Switchbacks are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ubiquitous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intermittent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 err="1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Alfvénic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magnetic deflections </a:t>
                </a:r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Segoe UI Variable Small Semilig" pitchFamily="2" charset="0"/>
                  </a:rPr>
                  <a:t>[1,2,3].</a:t>
                </a:r>
              </a:p>
              <a:p>
                <a:r>
                  <a:rPr lang="en-US" sz="1600" b="1" dirty="0">
                    <a:latin typeface="Segoe UI Variable Small Semilig" pitchFamily="2" charset="0"/>
                  </a:rPr>
                  <a:t>Properties:</a:t>
                </a:r>
                <a:endParaRPr lang="en-US" sz="1600" b="1" dirty="0">
                  <a:effectLst/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600" dirty="0">
                    <a:latin typeface="Segoe UI Variable Small Semilig" pitchFamily="2" charset="0"/>
                  </a:rPr>
                  <a:t>An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b="1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increase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dirty="0">
                    <a:latin typeface="Segoe UI Variable Small Semilig" pitchFamily="2" charset="0"/>
                  </a:rPr>
                  <a:t>in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, e.g. </a:t>
                </a:r>
                <a:r>
                  <a:rPr lang="fr-FR" sz="1600" dirty="0" err="1">
                    <a:latin typeface="Segoe UI Variable Small Semilig" pitchFamily="2" charset="0"/>
                  </a:rPr>
                  <a:t>microstream</a:t>
                </a: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en-US" sz="1600" dirty="0">
                  <a:effectLst/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DAF92EB-F0F7-42BE-804D-DF669720F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68" y="3073650"/>
                <a:ext cx="5172078" cy="1646605"/>
              </a:xfrm>
              <a:prstGeom prst="rect">
                <a:avLst/>
              </a:prstGeom>
              <a:blipFill>
                <a:blip r:embed="rId3"/>
                <a:stretch>
                  <a:fillRect l="-824" t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</a:t>
            </a:r>
            <a:r>
              <a:rPr lang="fr-FR" sz="3200" dirty="0" err="1">
                <a:latin typeface="Segoe UI Variable Text Semiligh" pitchFamily="2" charset="0"/>
              </a:rPr>
              <a:t>ubiquitous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phenomena</a:t>
            </a:r>
            <a:r>
              <a:rPr lang="fr-FR" sz="3200" dirty="0">
                <a:latin typeface="Segoe UI Variable Text Semiligh" pitchFamily="2" charset="0"/>
              </a:rPr>
              <a:t> in </a:t>
            </a:r>
            <a:r>
              <a:rPr lang="fr-FR" sz="3200" dirty="0" err="1">
                <a:latin typeface="Segoe UI Variable Text Semiligh" pitchFamily="2" charset="0"/>
              </a:rPr>
              <a:t>inner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heliosphere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91F6A1-D06A-41A0-895F-42E76EC901BA}"/>
              </a:ext>
            </a:extLst>
          </p:cNvPr>
          <p:cNvSpPr/>
          <p:nvPr/>
        </p:nvSpPr>
        <p:spPr>
          <a:xfrm>
            <a:off x="7372715" y="5778732"/>
            <a:ext cx="357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Zoom on an individual switchback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Froment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et al. 2021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4C248-D393-4AA8-BFB1-1CF60DA0D727}"/>
              </a:ext>
            </a:extLst>
          </p:cNvPr>
          <p:cNvGrpSpPr/>
          <p:nvPr/>
        </p:nvGrpSpPr>
        <p:grpSpPr>
          <a:xfrm>
            <a:off x="7520117" y="825944"/>
            <a:ext cx="3887574" cy="2471093"/>
            <a:chOff x="758265" y="2536385"/>
            <a:chExt cx="3887574" cy="2471093"/>
          </a:xfrm>
        </p:grpSpPr>
        <p:pic>
          <p:nvPicPr>
            <p:cNvPr id="7" name="Image 4">
              <a:extLst>
                <a:ext uri="{FF2B5EF4-FFF2-40B4-BE49-F238E27FC236}">
                  <a16:creationId xmlns:a16="http://schemas.microsoft.com/office/drawing/2014/main" id="{2ECD4E1A-F75E-4C2C-B44B-856A78813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65" y="2536385"/>
              <a:ext cx="3887574" cy="21865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947608-9F84-49F9-89DF-13B30E64C759}"/>
                </a:ext>
              </a:extLst>
            </p:cNvPr>
            <p:cNvSpPr txBox="1"/>
            <p:nvPr/>
          </p:nvSpPr>
          <p:spPr>
            <a:xfrm>
              <a:off x="1888047" y="4730479"/>
              <a:ext cx="1431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Artist’s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view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(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NASA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5">
            <a:extLst>
              <a:ext uri="{FF2B5EF4-FFF2-40B4-BE49-F238E27FC236}">
                <a16:creationId xmlns:a16="http://schemas.microsoft.com/office/drawing/2014/main" id="{F531A41E-F70D-485F-9ABF-4567F39A2C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7481"/>
          <a:stretch/>
        </p:blipFill>
        <p:spPr>
          <a:xfrm>
            <a:off x="706012" y="1232043"/>
            <a:ext cx="5163834" cy="168399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E4F985-8AEC-4A48-900E-021290882E78}"/>
              </a:ext>
            </a:extLst>
          </p:cNvPr>
          <p:cNvSpPr/>
          <p:nvPr/>
        </p:nvSpPr>
        <p:spPr>
          <a:xfrm>
            <a:off x="2510776" y="2777539"/>
            <a:ext cx="1772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Dudok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 de Wit et al.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761A-F493-48D3-8967-29AD4807D466}"/>
              </a:ext>
            </a:extLst>
          </p:cNvPr>
          <p:cNvSpPr txBox="1"/>
          <p:nvPr/>
        </p:nvSpPr>
        <p:spPr>
          <a:xfrm>
            <a:off x="697768" y="691648"/>
            <a:ext cx="53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FR" sz="1600" dirty="0">
                <a:latin typeface="Segoe UI Variable Small Semilig" pitchFamily="2" charset="0"/>
              </a:rPr>
              <a:t>Parker Solar Probe (PSP) </a:t>
            </a:r>
            <a:r>
              <a:rPr lang="fr-FR" sz="1600" dirty="0" err="1">
                <a:latin typeface="Segoe UI Variable Small Semilig" pitchFamily="2" charset="0"/>
              </a:rPr>
              <a:t>striking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discovery</a:t>
            </a:r>
            <a:r>
              <a:rPr lang="fr-FR" sz="1600" dirty="0">
                <a:latin typeface="Segoe UI Variable Small Semilig" pitchFamily="2" charset="0"/>
              </a:rPr>
              <a:t> : </a:t>
            </a:r>
            <a:r>
              <a:rPr lang="fr-FR" sz="1600" b="1" dirty="0">
                <a:solidFill>
                  <a:srgbClr val="FF5B49"/>
                </a:solidFill>
                <a:latin typeface="Segoe UI Variable Small Semilig" pitchFamily="2" charset="0"/>
              </a:rPr>
              <a:t>intermittent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magnetic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deflections</a:t>
            </a:r>
            <a:r>
              <a:rPr lang="fr-FR" sz="1600" dirty="0">
                <a:latin typeface="Segoe UI Variable Small Semilig" pitchFamily="2" charset="0"/>
              </a:rPr>
              <a:t> are </a:t>
            </a:r>
            <a:r>
              <a:rPr lang="fr-FR" sz="1600" b="1" dirty="0" err="1">
                <a:solidFill>
                  <a:srgbClr val="FF5B49"/>
                </a:solidFill>
                <a:latin typeface="Segoe UI Variable Small Semilig" pitchFamily="2" charset="0"/>
              </a:rPr>
              <a:t>ubiquitous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near</a:t>
            </a:r>
            <a:r>
              <a:rPr lang="fr-FR" sz="1600" dirty="0">
                <a:latin typeface="Segoe UI Variable Small Semilig" pitchFamily="2" charset="0"/>
              </a:rPr>
              <a:t> the Sun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D0E452-3F15-4D08-AD08-AD86A859F24F}"/>
              </a:ext>
            </a:extLst>
          </p:cNvPr>
          <p:cNvGrpSpPr/>
          <p:nvPr/>
        </p:nvGrpSpPr>
        <p:grpSpPr>
          <a:xfrm>
            <a:off x="6468866" y="3786926"/>
            <a:ext cx="5989904" cy="1991806"/>
            <a:chOff x="6468866" y="3786926"/>
            <a:chExt cx="5989904" cy="199180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9725439-EA64-4131-B4E3-5F9ECED60113}"/>
                </a:ext>
              </a:extLst>
            </p:cNvPr>
            <p:cNvGrpSpPr/>
            <p:nvPr/>
          </p:nvGrpSpPr>
          <p:grpSpPr>
            <a:xfrm>
              <a:off x="6468866" y="3786926"/>
              <a:ext cx="5467255" cy="1991806"/>
              <a:chOff x="6468866" y="3786926"/>
              <a:chExt cx="5467255" cy="1991806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0F9CF30-B404-473B-AD5F-6714355F6A86}"/>
                  </a:ext>
                </a:extLst>
              </p:cNvPr>
              <p:cNvGrpSpPr/>
              <p:nvPr/>
            </p:nvGrpSpPr>
            <p:grpSpPr>
              <a:xfrm>
                <a:off x="6468866" y="3786926"/>
                <a:ext cx="5467255" cy="1991806"/>
                <a:chOff x="6468866" y="3786926"/>
                <a:chExt cx="5467255" cy="1991806"/>
              </a:xfrm>
            </p:grpSpPr>
            <p:pic>
              <p:nvPicPr>
                <p:cNvPr id="8" name="Image 9">
                  <a:extLst>
                    <a:ext uri="{FF2B5EF4-FFF2-40B4-BE49-F238E27FC236}">
                      <a16:creationId xmlns:a16="http://schemas.microsoft.com/office/drawing/2014/main" id="{C5167474-D988-4ECA-99AE-C3A29A125B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b="61425"/>
                <a:stretch/>
              </p:blipFill>
              <p:spPr>
                <a:xfrm>
                  <a:off x="6623094" y="3786926"/>
                  <a:ext cx="5313027" cy="199180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" name="TextBox 2">
                      <a:extLst>
                        <a:ext uri="{FF2B5EF4-FFF2-40B4-BE49-F238E27FC236}">
                          <a16:creationId xmlns:a16="http://schemas.microsoft.com/office/drawing/2014/main" id="{E1188DD4-FDD5-4E32-A967-77D80F38CA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none" rtlCol="0">
                      <a:spAutoFit/>
                    </a:bodyPr>
                    <a:lstStyle/>
                    <a:p>
                      <a:r>
                        <a:rPr lang="fr-FR" sz="1200" b="1" dirty="0"/>
                        <a:t>V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𝒌𝒎</m:t>
                          </m:r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3" name="TextBox 2">
                      <a:extLst>
                        <a:ext uri="{FF2B5EF4-FFF2-40B4-BE49-F238E27FC236}">
                          <a16:creationId xmlns:a16="http://schemas.microsoft.com/office/drawing/2014/main" id="{E1188DD4-FDD5-4E32-A967-77D80F38CA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t="-5036" r="-1639" b="-57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9C9CE2A5-662A-4CDC-A54A-1E32014094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square" rtlCol="0">
                      <a:spAutoFit/>
                    </a:bodyPr>
                    <a:lstStyle/>
                    <a:p>
                      <a:pPr algn="ctr"/>
                      <a:r>
                        <a:rPr lang="fr-FR" sz="1200" b="1" dirty="0"/>
                        <a:t>B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𝒏𝑻</m:t>
                          </m:r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9C9CE2A5-662A-4CDC-A54A-1E32014094D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E15F03F-B220-47FD-AC4E-036D627C4174}"/>
                    </a:ext>
                  </a:extLst>
                </p:cNvPr>
                <p:cNvSpPr/>
                <p:nvPr/>
              </p:nvSpPr>
              <p:spPr>
                <a:xfrm>
                  <a:off x="11465780" y="4126727"/>
                  <a:ext cx="262394" cy="711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4F1F9647-E0D5-4C28-B222-620B47D5E0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4F1F9647-E0D5-4C28-B222-620B47D5E0C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6DB8004C-B7A8-43F9-858F-133D609F80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6DB8004C-B7A8-43F9-858F-133D609F80D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722BF9EC-0F26-4A8A-8F82-527339B8A9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722BF9EC-0F26-4A8A-8F82-527339B8A91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7EA76FD-2EDF-4166-B34C-5F4F6453BFB5}"/>
                    </a:ext>
                  </a:extLst>
                </p:cNvPr>
                <p:cNvSpPr/>
                <p:nvPr/>
              </p:nvSpPr>
              <p:spPr>
                <a:xfrm>
                  <a:off x="11465780" y="4993419"/>
                  <a:ext cx="470341" cy="6194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635DFF9-24F8-46D2-8F2F-81C7282CB7A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635DFF9-24F8-46D2-8F2F-81C7282CB7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7D2BA75-A394-4B39-8D54-1C56E5219D24}"/>
                    </a:ext>
                  </a:extLst>
                </p:cNvPr>
                <p:cNvSpPr txBox="1"/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  <m:r>
                          <a:rPr lang="fr-FR" sz="1200" b="1" i="1" smtClean="0">
                            <a:solidFill>
                              <a:srgbClr val="3482BA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1200" b="1" i="1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7D2BA75-A394-4B39-8D54-1C56E5219D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blipFill>
                  <a:blip r:embed="rId14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7CEBBF7-688F-4243-A405-C876153511E1}"/>
                    </a:ext>
                  </a:extLst>
                </p:cNvPr>
                <p:cNvSpPr txBox="1"/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7CEBBF7-688F-4243-A405-C876153511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5833389-6E1E-43E8-9E58-E9A782D89D86}"/>
                    </a:ext>
                  </a:extLst>
                </p:cNvPr>
                <p:cNvSpPr txBox="1"/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5833389-6E1E-43E8-9E58-E9A782D89D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Espace réservé du pied de page 20">
            <a:extLst>
              <a:ext uri="{FF2B5EF4-FFF2-40B4-BE49-F238E27FC236}">
                <a16:creationId xmlns:a16="http://schemas.microsoft.com/office/drawing/2014/main" id="{EFDD5AAA-69F6-4798-4848-C41D4ED4B235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2/12</a:t>
            </a:r>
            <a:endParaRPr lang="en-US" dirty="0"/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99792FDF-E5E5-15D1-03F3-1A1AD7DB8896}"/>
              </a:ext>
            </a:extLst>
          </p:cNvPr>
          <p:cNvSpPr txBox="1"/>
          <p:nvPr/>
        </p:nvSpPr>
        <p:spPr>
          <a:xfrm>
            <a:off x="606478" y="58909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[1]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Farell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2020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[2]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Larosa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2021 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[3]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Bizien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2023	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70946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F220D482-BB5B-40CF-8AD0-4425B89C905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8/12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/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blipFill>
                <a:blip r:embed="rId3"/>
                <a:stretch>
                  <a:fillRect l="-1818" t="-4000" r="-1818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602269C-B53B-4D6D-8CDF-DEBDF4183DF9}"/>
              </a:ext>
            </a:extLst>
          </p:cNvPr>
          <p:cNvSpPr txBox="1"/>
          <p:nvPr/>
        </p:nvSpPr>
        <p:spPr>
          <a:xfrm>
            <a:off x="4136498" y="3029825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9A7346-3B32-4909-9C5B-13E04D755425}"/>
              </a:ext>
            </a:extLst>
          </p:cNvPr>
          <p:cNvSpPr txBox="1"/>
          <p:nvPr/>
        </p:nvSpPr>
        <p:spPr>
          <a:xfrm>
            <a:off x="9408473" y="305198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4.830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D3EFE7-FBC3-4CCE-BB4E-1E01B4B8F62C}"/>
              </a:ext>
            </a:extLst>
          </p:cNvPr>
          <p:cNvSpPr txBox="1"/>
          <p:nvPr/>
        </p:nvSpPr>
        <p:spPr>
          <a:xfrm>
            <a:off x="6770815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1.645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6C5E4-D489-4AB4-98E8-28119F3D014E}"/>
              </a:ext>
            </a:extLst>
          </p:cNvPr>
          <p:cNvSpPr txBox="1"/>
          <p:nvPr/>
        </p:nvSpPr>
        <p:spPr>
          <a:xfrm>
            <a:off x="8092207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3.238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29E7C-703F-444B-B9E1-AB4B89B26530}"/>
              </a:ext>
            </a:extLst>
          </p:cNvPr>
          <p:cNvSpPr txBox="1"/>
          <p:nvPr/>
        </p:nvSpPr>
        <p:spPr>
          <a:xfrm>
            <a:off x="5432752" y="304874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0.053</a:t>
            </a:r>
            <a:endParaRPr lang="en-US" sz="11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9E1FCC-2BEE-485D-8E69-82FB5D670D2A}"/>
                  </a:ext>
                </a:extLst>
              </p:cNvPr>
              <p:cNvSpPr txBox="1"/>
              <p:nvPr/>
            </p:nvSpPr>
            <p:spPr>
              <a:xfrm>
                <a:off x="593740" y="969108"/>
                <a:ext cx="4740784" cy="2683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latin typeface="Segoe UI Variable Small Semilig" pitchFamily="2" charset="0"/>
                  </a:rPr>
                  <a:t>Initial conditions:</a:t>
                </a:r>
              </a:p>
              <a:p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 Variable Small Semilig" pitchFamily="2" charset="0"/>
                  </a:rPr>
                  <a:t>Parker </a:t>
                </a:r>
                <a:r>
                  <a:rPr lang="fr-FR" dirty="0" err="1">
                    <a:latin typeface="Segoe UI Variable Small Semilig" pitchFamily="2" charset="0"/>
                  </a:rPr>
                  <a:t>isothermal</a:t>
                </a:r>
                <a:r>
                  <a:rPr lang="fr-FR" dirty="0">
                    <a:latin typeface="Segoe UI Variable Small Semilig" pitchFamily="2" charset="0"/>
                  </a:rPr>
                  <a:t> </a:t>
                </a:r>
                <a:r>
                  <a:rPr lang="fr-FR" dirty="0" err="1">
                    <a:latin typeface="Segoe UI Variable Small Semilig" pitchFamily="2" charset="0"/>
                  </a:rPr>
                  <a:t>solar</a:t>
                </a:r>
                <a:r>
                  <a:rPr lang="fr-FR" dirty="0">
                    <a:latin typeface="Segoe UI Variable Small Semilig" pitchFamily="2" charset="0"/>
                  </a:rPr>
                  <a:t> </a:t>
                </a:r>
                <a:r>
                  <a:rPr lang="fr-FR" dirty="0" err="1">
                    <a:latin typeface="Segoe UI Variable Small Semilig" pitchFamily="2" charset="0"/>
                  </a:rPr>
                  <a:t>wind</a:t>
                </a:r>
                <a:r>
                  <a:rPr lang="fr-FR" dirty="0">
                    <a:latin typeface="Segoe UI Variable Small Semilig" pitchFamily="2" charset="0"/>
                  </a:rPr>
                  <a:t> in a </a:t>
                </a:r>
                <a:r>
                  <a:rPr lang="fr-FR" dirty="0" err="1">
                    <a:latin typeface="Segoe UI Variable Small Semilig" pitchFamily="2" charset="0"/>
                  </a:rPr>
                  <a:t>stratified</a:t>
                </a:r>
                <a:r>
                  <a:rPr lang="fr-FR" dirty="0">
                    <a:latin typeface="Segoe UI Variable Small Semilig" pitchFamily="2" charset="0"/>
                  </a:rPr>
                  <a:t> </a:t>
                </a:r>
                <a:r>
                  <a:rPr lang="fr-FR" dirty="0" err="1">
                    <a:latin typeface="Segoe UI Variable Small Semilig" pitchFamily="2" charset="0"/>
                  </a:rPr>
                  <a:t>atmosphere</a:t>
                </a: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 Variable Small Semilig" pitchFamily="2" charset="0"/>
                  </a:rPr>
                  <a:t>Large </a:t>
                </a:r>
                <a:r>
                  <a:rPr lang="fr-FR" dirty="0" err="1">
                    <a:latin typeface="Segoe UI Variable Small Semilig" pitchFamily="2" charset="0"/>
                  </a:rPr>
                  <a:t>scale</a:t>
                </a:r>
                <a:r>
                  <a:rPr lang="fr-FR" dirty="0">
                    <a:latin typeface="Segoe UI Variable Small Semilig" pitchFamily="2" charset="0"/>
                  </a:rPr>
                  <a:t>, weak, open, radial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Segoe UI Variable Small Semilig" pitchFamily="2" charset="0"/>
                  </a:rPr>
                  <a:t>e.g., coronal holes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>
                    <a:latin typeface="Segoe UI Variable Small Semilig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9E1FCC-2BEE-485D-8E69-82FB5D670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40" y="969108"/>
                <a:ext cx="4740784" cy="2683299"/>
              </a:xfrm>
              <a:prstGeom prst="rect">
                <a:avLst/>
              </a:prstGeom>
              <a:blipFill>
                <a:blip r:embed="rId4"/>
                <a:stretch>
                  <a:fillRect l="-1333" t="-1415" b="-28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268AA9B-637B-483A-A26B-EF5A676A75B6}"/>
              </a:ext>
            </a:extLst>
          </p:cNvPr>
          <p:cNvCxnSpPr>
            <a:cxnSpLocks/>
          </p:cNvCxnSpPr>
          <p:nvPr/>
        </p:nvCxnSpPr>
        <p:spPr>
          <a:xfrm>
            <a:off x="5293360" y="863600"/>
            <a:ext cx="0" cy="5689600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2">
                <a:extLst>
                  <a:ext uri="{FF2B5EF4-FFF2-40B4-BE49-F238E27FC236}">
                    <a16:creationId xmlns:a16="http://schemas.microsoft.com/office/drawing/2014/main" id="{59E6100E-96FD-4BF2-92B2-C810B948365C}"/>
                  </a:ext>
                </a:extLst>
              </p:cNvPr>
              <p:cNvSpPr txBox="1"/>
              <p:nvPr/>
            </p:nvSpPr>
            <p:spPr>
              <a:xfrm>
                <a:off x="1319352" y="2193194"/>
                <a:ext cx="3169266" cy="5582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1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  <m:sup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1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4−4</m:t>
                              </m:r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Box 2">
                <a:extLst>
                  <a:ext uri="{FF2B5EF4-FFF2-40B4-BE49-F238E27FC236}">
                    <a16:creationId xmlns:a16="http://schemas.microsoft.com/office/drawing/2014/main" id="{59E6100E-96FD-4BF2-92B2-C810B9483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52" y="2193194"/>
                <a:ext cx="3169266" cy="558230"/>
              </a:xfrm>
              <a:prstGeom prst="rect">
                <a:avLst/>
              </a:prstGeom>
              <a:blipFill>
                <a:blip r:embed="rId5"/>
                <a:stretch>
                  <a:fillRect l="-398" b="-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2CBE296-3864-44B0-B58A-1A729B909A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48" b="5556"/>
          <a:stretch/>
        </p:blipFill>
        <p:spPr>
          <a:xfrm>
            <a:off x="5929328" y="2608299"/>
            <a:ext cx="5780906" cy="283483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F2507970-49C5-4A1D-A3B5-83E45D9A72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47037"/>
          <a:stretch/>
        </p:blipFill>
        <p:spPr>
          <a:xfrm>
            <a:off x="5924658" y="745177"/>
            <a:ext cx="5777109" cy="18631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E76B86-7182-4101-9F9D-75A2FF54946D}"/>
              </a:ext>
            </a:extLst>
          </p:cNvPr>
          <p:cNvSpPr/>
          <p:nvPr/>
        </p:nvSpPr>
        <p:spPr>
          <a:xfrm>
            <a:off x="5922759" y="2891782"/>
            <a:ext cx="5779008" cy="449843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1BA29C32-B047-48FD-8762-2C28BFC66784}"/>
                  </a:ext>
                </a:extLst>
              </p:cNvPr>
              <p:cNvSpPr txBox="1"/>
              <p:nvPr/>
            </p:nvSpPr>
            <p:spPr>
              <a:xfrm>
                <a:off x="8473885" y="3033848"/>
                <a:ext cx="6917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1BA29C32-B047-48FD-8762-2C28BFC66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85" y="3033848"/>
                <a:ext cx="691792" cy="307777"/>
              </a:xfrm>
              <a:prstGeom prst="rect">
                <a:avLst/>
              </a:prstGeom>
              <a:blipFill>
                <a:blip r:embed="rId7"/>
                <a:stretch>
                  <a:fillRect l="-3636" t="-4000" r="-1818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10">
            <a:extLst>
              <a:ext uri="{FF2B5EF4-FFF2-40B4-BE49-F238E27FC236}">
                <a16:creationId xmlns:a16="http://schemas.microsoft.com/office/drawing/2014/main" id="{CA34EDD7-97D8-4598-ACC7-ECAB04A000E8}"/>
              </a:ext>
            </a:extLst>
          </p:cNvPr>
          <p:cNvSpPr txBox="1"/>
          <p:nvPr/>
        </p:nvSpPr>
        <p:spPr>
          <a:xfrm>
            <a:off x="5924658" y="2869524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D636BA21-84EB-4998-91BE-CE867C0E2D62}"/>
              </a:ext>
            </a:extLst>
          </p:cNvPr>
          <p:cNvSpPr txBox="1"/>
          <p:nvPr/>
        </p:nvSpPr>
        <p:spPr>
          <a:xfrm>
            <a:off x="11196633" y="289168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4.830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CCB362DF-B032-4700-AAC1-6543BA43D579}"/>
              </a:ext>
            </a:extLst>
          </p:cNvPr>
          <p:cNvSpPr txBox="1"/>
          <p:nvPr/>
        </p:nvSpPr>
        <p:spPr>
          <a:xfrm>
            <a:off x="8558975" y="288065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1.645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8A9B9D84-704F-4F0F-82F4-0D8736725958}"/>
              </a:ext>
            </a:extLst>
          </p:cNvPr>
          <p:cNvSpPr txBox="1"/>
          <p:nvPr/>
        </p:nvSpPr>
        <p:spPr>
          <a:xfrm>
            <a:off x="9880367" y="288065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3.238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924F19E1-8CDC-4B65-B815-57E189D2573E}"/>
              </a:ext>
            </a:extLst>
          </p:cNvPr>
          <p:cNvSpPr txBox="1"/>
          <p:nvPr/>
        </p:nvSpPr>
        <p:spPr>
          <a:xfrm>
            <a:off x="7220912" y="2888442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0.053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FA5A98DE-3597-490D-99B2-C1A93C39B4C4}"/>
              </a:ext>
            </a:extLst>
          </p:cNvPr>
          <p:cNvSpPr txBox="1"/>
          <p:nvPr/>
        </p:nvSpPr>
        <p:spPr>
          <a:xfrm>
            <a:off x="5849000" y="3335813"/>
            <a:ext cx="58527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FC9812"/>
                </a:solidFill>
              </a:rPr>
              <a:t>2D </a:t>
            </a:r>
            <a:r>
              <a:rPr lang="fr-FR" sz="1200" dirty="0" err="1">
                <a:solidFill>
                  <a:srgbClr val="FC9812"/>
                </a:solidFill>
              </a:rPr>
              <a:t>cut</a:t>
            </a:r>
            <a:r>
              <a:rPr lang="fr-FR" sz="1200" dirty="0">
                <a:solidFill>
                  <a:srgbClr val="FC9812"/>
                </a:solidFill>
              </a:rPr>
              <a:t> of the </a:t>
            </a:r>
            <a:r>
              <a:rPr lang="fr-FR" sz="1200" dirty="0" err="1">
                <a:solidFill>
                  <a:srgbClr val="FC9812"/>
                </a:solidFill>
              </a:rPr>
              <a:t>logarithm</a:t>
            </a:r>
            <a:r>
              <a:rPr lang="fr-FR" sz="1200" dirty="0">
                <a:solidFill>
                  <a:srgbClr val="FC9812"/>
                </a:solidFill>
              </a:rPr>
              <a:t> of the mass </a:t>
            </a:r>
            <a:r>
              <a:rPr lang="fr-FR" sz="1200" dirty="0" err="1">
                <a:solidFill>
                  <a:srgbClr val="FC9812"/>
                </a:solidFill>
              </a:rPr>
              <a:t>density</a:t>
            </a:r>
            <a:r>
              <a:rPr lang="fr-FR" sz="1200" dirty="0">
                <a:solidFill>
                  <a:srgbClr val="FC9812"/>
                </a:solidFill>
              </a:rPr>
              <a:t> in the </a:t>
            </a:r>
            <a:r>
              <a:rPr lang="fr-FR" sz="1200" dirty="0" err="1">
                <a:solidFill>
                  <a:srgbClr val="FC9812"/>
                </a:solidFill>
              </a:rPr>
              <a:t>low</a:t>
            </a:r>
            <a:r>
              <a:rPr lang="fr-FR" sz="1200" dirty="0">
                <a:solidFill>
                  <a:srgbClr val="FC9812"/>
                </a:solidFill>
              </a:rPr>
              <a:t> beta simulation </a:t>
            </a:r>
            <a:r>
              <a:rPr lang="fr-FR" sz="1200" b="1" dirty="0">
                <a:solidFill>
                  <a:srgbClr val="FC9812"/>
                </a:solidFill>
              </a:rPr>
              <a:t>Touresse et al. (in </a:t>
            </a:r>
            <a:r>
              <a:rPr lang="fr-FR" sz="1200" b="1" dirty="0" err="1">
                <a:solidFill>
                  <a:srgbClr val="FC9812"/>
                </a:solidFill>
              </a:rPr>
              <a:t>preparation</a:t>
            </a:r>
            <a:r>
              <a:rPr lang="fr-FR" sz="1200" b="1" dirty="0">
                <a:solidFill>
                  <a:srgbClr val="FC9812"/>
                </a:solidFill>
              </a:rPr>
              <a:t>)</a:t>
            </a:r>
            <a:endParaRPr lang="en-US" sz="1200" dirty="0">
              <a:solidFill>
                <a:srgbClr val="FC9812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7D4DB3-6D0B-09BB-3DF7-0D9A9C3A9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Jet propagation simulation : Initial Conditions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18C7002-19F9-BDA6-F4EF-D2CA59F391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48"/>
          <a:stretch/>
        </p:blipFill>
        <p:spPr>
          <a:xfrm>
            <a:off x="5925667" y="5606652"/>
            <a:ext cx="5779008" cy="353467"/>
          </a:xfrm>
          <a:prstGeom prst="rect">
            <a:avLst/>
          </a:prstGeom>
        </p:spPr>
      </p:pic>
      <p:pic>
        <p:nvPicPr>
          <p:cNvPr id="3" name="Image 45">
            <a:extLst>
              <a:ext uri="{FF2B5EF4-FFF2-40B4-BE49-F238E27FC236}">
                <a16:creationId xmlns:a16="http://schemas.microsoft.com/office/drawing/2014/main" id="{A9FD352E-A184-DB6B-983A-DB4677DBC2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5" b="37585"/>
          <a:stretch/>
        </p:blipFill>
        <p:spPr>
          <a:xfrm>
            <a:off x="5925667" y="3756805"/>
            <a:ext cx="5779008" cy="18700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5A2F5F-CB3A-4983-40AC-D40EF165ED89}"/>
              </a:ext>
            </a:extLst>
          </p:cNvPr>
          <p:cNvSpPr/>
          <p:nvPr/>
        </p:nvSpPr>
        <p:spPr>
          <a:xfrm>
            <a:off x="5925580" y="5793018"/>
            <a:ext cx="5779008" cy="449843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844A3B2D-79A8-F478-37D1-CA8D34E8416D}"/>
              </a:ext>
            </a:extLst>
          </p:cNvPr>
          <p:cNvSpPr txBox="1"/>
          <p:nvPr/>
        </p:nvSpPr>
        <p:spPr>
          <a:xfrm>
            <a:off x="5944413" y="5770760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-2.250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0C68D420-7405-CEC6-DBC7-E1ECFE7846D5}"/>
              </a:ext>
            </a:extLst>
          </p:cNvPr>
          <p:cNvSpPr txBox="1"/>
          <p:nvPr/>
        </p:nvSpPr>
        <p:spPr>
          <a:xfrm>
            <a:off x="11216388" y="5792919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39929A7A-8B6A-5A8A-23A6-ED4B027B5097}"/>
              </a:ext>
            </a:extLst>
          </p:cNvPr>
          <p:cNvSpPr txBox="1"/>
          <p:nvPr/>
        </p:nvSpPr>
        <p:spPr>
          <a:xfrm>
            <a:off x="8561073" y="578188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-1.125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CCEBE2B1-684B-8529-DB26-E0BE0430CA47}"/>
              </a:ext>
            </a:extLst>
          </p:cNvPr>
          <p:cNvSpPr txBox="1"/>
          <p:nvPr/>
        </p:nvSpPr>
        <p:spPr>
          <a:xfrm>
            <a:off x="9900122" y="5781889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0.563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142A6D4E-CA21-4BD1-FC12-E8BAE33F5EF5}"/>
              </a:ext>
            </a:extLst>
          </p:cNvPr>
          <p:cNvSpPr txBox="1"/>
          <p:nvPr/>
        </p:nvSpPr>
        <p:spPr>
          <a:xfrm>
            <a:off x="7189597" y="5791811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-1.688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E44282B-D096-B9B8-35F2-07C2F28C6F3C}"/>
              </a:ext>
            </a:extLst>
          </p:cNvPr>
          <p:cNvSpPr txBox="1"/>
          <p:nvPr/>
        </p:nvSpPr>
        <p:spPr>
          <a:xfrm>
            <a:off x="5928349" y="6217209"/>
            <a:ext cx="6127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FC9812"/>
                </a:solidFill>
              </a:rPr>
              <a:t>2D </a:t>
            </a:r>
            <a:r>
              <a:rPr lang="fr-FR" sz="1200" dirty="0" err="1">
                <a:solidFill>
                  <a:srgbClr val="FC9812"/>
                </a:solidFill>
              </a:rPr>
              <a:t>cut</a:t>
            </a:r>
            <a:r>
              <a:rPr lang="fr-FR" sz="1200" dirty="0">
                <a:solidFill>
                  <a:srgbClr val="FC9812"/>
                </a:solidFill>
              </a:rPr>
              <a:t> of the </a:t>
            </a:r>
            <a:r>
              <a:rPr lang="fr-FR" sz="1200" dirty="0" err="1">
                <a:solidFill>
                  <a:srgbClr val="FC9812"/>
                </a:solidFill>
              </a:rPr>
              <a:t>logarithm</a:t>
            </a:r>
            <a:r>
              <a:rPr lang="fr-FR" sz="1200" dirty="0">
                <a:solidFill>
                  <a:srgbClr val="FC9812"/>
                </a:solidFill>
              </a:rPr>
              <a:t> of the magnitude of the </a:t>
            </a:r>
            <a:r>
              <a:rPr lang="fr-FR" sz="1200" dirty="0" err="1">
                <a:solidFill>
                  <a:srgbClr val="FC9812"/>
                </a:solidFill>
              </a:rPr>
              <a:t>magnetic</a:t>
            </a:r>
            <a:r>
              <a:rPr lang="fr-FR" sz="1200" dirty="0">
                <a:solidFill>
                  <a:srgbClr val="FC9812"/>
                </a:solidFill>
              </a:rPr>
              <a:t> </a:t>
            </a:r>
            <a:r>
              <a:rPr lang="fr-FR" sz="1200" dirty="0" err="1">
                <a:solidFill>
                  <a:srgbClr val="FC9812"/>
                </a:solidFill>
              </a:rPr>
              <a:t>field</a:t>
            </a:r>
            <a:r>
              <a:rPr lang="fr-FR" sz="1200" dirty="0">
                <a:solidFill>
                  <a:srgbClr val="FC9812"/>
                </a:solidFill>
              </a:rPr>
              <a:t> in the </a:t>
            </a:r>
            <a:r>
              <a:rPr lang="fr-FR" sz="1200" dirty="0" err="1">
                <a:solidFill>
                  <a:srgbClr val="FC9812"/>
                </a:solidFill>
              </a:rPr>
              <a:t>low</a:t>
            </a:r>
            <a:r>
              <a:rPr lang="fr-FR" sz="1200" dirty="0">
                <a:solidFill>
                  <a:srgbClr val="FC9812"/>
                </a:solidFill>
              </a:rPr>
              <a:t> beta simulation </a:t>
            </a:r>
            <a:r>
              <a:rPr lang="fr-FR" sz="1200" b="1" dirty="0">
                <a:solidFill>
                  <a:srgbClr val="FC9812"/>
                </a:solidFill>
              </a:rPr>
              <a:t>Touresse et al. (in </a:t>
            </a:r>
            <a:r>
              <a:rPr lang="fr-FR" sz="1200" b="1" dirty="0" err="1">
                <a:solidFill>
                  <a:srgbClr val="FC9812"/>
                </a:solidFill>
              </a:rPr>
              <a:t>preparation</a:t>
            </a:r>
            <a:r>
              <a:rPr lang="fr-FR" sz="1200" b="1" dirty="0">
                <a:solidFill>
                  <a:srgbClr val="FC9812"/>
                </a:solidFill>
              </a:rPr>
              <a:t>)</a:t>
            </a:r>
            <a:endParaRPr lang="en-US" sz="1200" dirty="0">
              <a:solidFill>
                <a:srgbClr val="FC9812"/>
              </a:solidFill>
            </a:endParaRPr>
          </a:p>
        </p:txBody>
      </p:sp>
      <p:grpSp>
        <p:nvGrpSpPr>
          <p:cNvPr id="34" name="Group 21">
            <a:extLst>
              <a:ext uri="{FF2B5EF4-FFF2-40B4-BE49-F238E27FC236}">
                <a16:creationId xmlns:a16="http://schemas.microsoft.com/office/drawing/2014/main" id="{9C122231-2079-CDB7-6335-A0F94FFF00EF}"/>
              </a:ext>
            </a:extLst>
          </p:cNvPr>
          <p:cNvGrpSpPr/>
          <p:nvPr/>
        </p:nvGrpSpPr>
        <p:grpSpPr>
          <a:xfrm>
            <a:off x="914054" y="4390565"/>
            <a:ext cx="3752503" cy="958560"/>
            <a:chOff x="2396026" y="4243295"/>
            <a:chExt cx="3752503" cy="958560"/>
          </a:xfrm>
        </p:grpSpPr>
        <p:pic>
          <p:nvPicPr>
            <p:cNvPr id="35" name="Picture 10">
              <a:extLst>
                <a:ext uri="{FF2B5EF4-FFF2-40B4-BE49-F238E27FC236}">
                  <a16:creationId xmlns:a16="http://schemas.microsoft.com/office/drawing/2014/main" id="{706FE94C-5601-D7C7-D97F-4336A066C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965" r="16614"/>
            <a:stretch/>
          </p:blipFill>
          <p:spPr>
            <a:xfrm>
              <a:off x="2396026" y="4243295"/>
              <a:ext cx="3752503" cy="95856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37B4C5B-2B09-2DEE-B050-39A9798B3790}"/>
                </a:ext>
              </a:extLst>
            </p:cNvPr>
            <p:cNvSpPr/>
            <p:nvPr/>
          </p:nvSpPr>
          <p:spPr>
            <a:xfrm>
              <a:off x="2444402" y="4540139"/>
              <a:ext cx="1023417" cy="62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11">
                  <a:extLst>
                    <a:ext uri="{FF2B5EF4-FFF2-40B4-BE49-F238E27FC236}">
                      <a16:creationId xmlns:a16="http://schemas.microsoft.com/office/drawing/2014/main" id="{5C1D70FE-62CB-63C3-5676-452FA9EE5A8A}"/>
                    </a:ext>
                  </a:extLst>
                </p:cNvPr>
                <p:cNvSpPr txBox="1"/>
                <p:nvPr/>
              </p:nvSpPr>
              <p:spPr>
                <a:xfrm>
                  <a:off x="2669365" y="4491012"/>
                  <a:ext cx="57349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Low </a:t>
                  </a:r>
                  <a14:m>
                    <m:oMath xmlns:m="http://schemas.openxmlformats.org/officeDocument/2006/math">
                      <m:r>
                        <a:rPr lang="fr-F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7" name="TextBox 11">
                  <a:extLst>
                    <a:ext uri="{FF2B5EF4-FFF2-40B4-BE49-F238E27FC236}">
                      <a16:creationId xmlns:a16="http://schemas.microsoft.com/office/drawing/2014/main" id="{9B22FCCA-81E8-4677-A457-B7C9F27604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365" y="4491012"/>
                  <a:ext cx="57349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064" t="-2222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24">
                  <a:extLst>
                    <a:ext uri="{FF2B5EF4-FFF2-40B4-BE49-F238E27FC236}">
                      <a16:creationId xmlns:a16="http://schemas.microsoft.com/office/drawing/2014/main" id="{B56E93E4-9F30-F56B-15D4-E30BA77576C1}"/>
                    </a:ext>
                  </a:extLst>
                </p:cNvPr>
                <p:cNvSpPr txBox="1"/>
                <p:nvPr/>
              </p:nvSpPr>
              <p:spPr>
                <a:xfrm>
                  <a:off x="2533622" y="4678638"/>
                  <a:ext cx="84497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Medium </a:t>
                  </a:r>
                  <a14:m>
                    <m:oMath xmlns:m="http://schemas.openxmlformats.org/officeDocument/2006/math">
                      <m:r>
                        <a:rPr lang="fr-F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8" name="TextBox 24">
                  <a:extLst>
                    <a:ext uri="{FF2B5EF4-FFF2-40B4-BE49-F238E27FC236}">
                      <a16:creationId xmlns:a16="http://schemas.microsoft.com/office/drawing/2014/main" id="{B3147921-4CEB-4481-B959-0664167778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3622" y="4678638"/>
                  <a:ext cx="844975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725" t="-2222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25">
                  <a:extLst>
                    <a:ext uri="{FF2B5EF4-FFF2-40B4-BE49-F238E27FC236}">
                      <a16:creationId xmlns:a16="http://schemas.microsoft.com/office/drawing/2014/main" id="{843D14E1-75D8-8DE3-73F5-27C581A23A67}"/>
                    </a:ext>
                  </a:extLst>
                </p:cNvPr>
                <p:cNvSpPr txBox="1"/>
                <p:nvPr/>
              </p:nvSpPr>
              <p:spPr>
                <a:xfrm>
                  <a:off x="2668201" y="4906510"/>
                  <a:ext cx="60131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High </a:t>
                  </a:r>
                  <a14:m>
                    <m:oMath xmlns:m="http://schemas.openxmlformats.org/officeDocument/2006/math">
                      <m:r>
                        <a:rPr lang="fr-F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9" name="TextBox 25">
                  <a:extLst>
                    <a:ext uri="{FF2B5EF4-FFF2-40B4-BE49-F238E27FC236}">
                      <a16:creationId xmlns:a16="http://schemas.microsoft.com/office/drawing/2014/main" id="{F6C1279C-79F2-442E-9750-D6987DAF32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8201" y="4906510"/>
                  <a:ext cx="601318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020" t="-2222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Arrow: Right 2">
            <a:extLst>
              <a:ext uri="{FF2B5EF4-FFF2-40B4-BE49-F238E27FC236}">
                <a16:creationId xmlns:a16="http://schemas.microsoft.com/office/drawing/2014/main" id="{F2E16E16-A254-769C-821F-2CAE575A342A}"/>
              </a:ext>
            </a:extLst>
          </p:cNvPr>
          <p:cNvSpPr/>
          <p:nvPr/>
        </p:nvSpPr>
        <p:spPr>
          <a:xfrm rot="5400000">
            <a:off x="2521382" y="3943479"/>
            <a:ext cx="551753" cy="222662"/>
          </a:xfrm>
          <a:prstGeom prst="rightArrow">
            <a:avLst/>
          </a:prstGeom>
          <a:solidFill>
            <a:srgbClr val="F8820C"/>
          </a:solidFill>
          <a:ln>
            <a:solidFill>
              <a:srgbClr val="F88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8">
                <a:extLst>
                  <a:ext uri="{FF2B5EF4-FFF2-40B4-BE49-F238E27FC236}">
                    <a16:creationId xmlns:a16="http://schemas.microsoft.com/office/drawing/2014/main" id="{EDC382B2-5B2E-40C2-885B-6E2B0264CAF2}"/>
                  </a:ext>
                </a:extLst>
              </p:cNvPr>
              <p:cNvSpPr txBox="1"/>
              <p:nvPr/>
            </p:nvSpPr>
            <p:spPr>
              <a:xfrm>
                <a:off x="8461519" y="5952436"/>
                <a:ext cx="7120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45" name="TextBox 8">
                <a:extLst>
                  <a:ext uri="{FF2B5EF4-FFF2-40B4-BE49-F238E27FC236}">
                    <a16:creationId xmlns:a16="http://schemas.microsoft.com/office/drawing/2014/main" id="{EDC382B2-5B2E-40C2-885B-6E2B0264C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1519" y="5952436"/>
                <a:ext cx="712054" cy="307777"/>
              </a:xfrm>
              <a:prstGeom prst="rect">
                <a:avLst/>
              </a:prstGeom>
              <a:blipFill>
                <a:blip r:embed="rId13"/>
                <a:stretch>
                  <a:fillRect l="-2564" t="-1961" r="-1709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0983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F220D482-BB5B-40CF-8AD0-4425B89C905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8/12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/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blipFill>
                <a:blip r:embed="rId3"/>
                <a:stretch>
                  <a:fillRect l="-2655" t="-4000" r="-265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602269C-B53B-4D6D-8CDF-DEBDF4183DF9}"/>
              </a:ext>
            </a:extLst>
          </p:cNvPr>
          <p:cNvSpPr txBox="1"/>
          <p:nvPr/>
        </p:nvSpPr>
        <p:spPr>
          <a:xfrm>
            <a:off x="4136498" y="3029825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9A7346-3B32-4909-9C5B-13E04D755425}"/>
              </a:ext>
            </a:extLst>
          </p:cNvPr>
          <p:cNvSpPr txBox="1"/>
          <p:nvPr/>
        </p:nvSpPr>
        <p:spPr>
          <a:xfrm>
            <a:off x="9408473" y="305198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4.830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D3EFE7-FBC3-4CCE-BB4E-1E01B4B8F62C}"/>
              </a:ext>
            </a:extLst>
          </p:cNvPr>
          <p:cNvSpPr txBox="1"/>
          <p:nvPr/>
        </p:nvSpPr>
        <p:spPr>
          <a:xfrm>
            <a:off x="6770815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1.645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6C5E4-D489-4AB4-98E8-28119F3D014E}"/>
              </a:ext>
            </a:extLst>
          </p:cNvPr>
          <p:cNvSpPr txBox="1"/>
          <p:nvPr/>
        </p:nvSpPr>
        <p:spPr>
          <a:xfrm>
            <a:off x="8092207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3.238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29E7C-703F-444B-B9E1-AB4B89B26530}"/>
              </a:ext>
            </a:extLst>
          </p:cNvPr>
          <p:cNvSpPr txBox="1"/>
          <p:nvPr/>
        </p:nvSpPr>
        <p:spPr>
          <a:xfrm>
            <a:off x="5432752" y="304874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0.053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E3E39C-E865-4FE5-BA89-5085CCA1B00B}"/>
              </a:ext>
            </a:extLst>
          </p:cNvPr>
          <p:cNvSpPr/>
          <p:nvPr/>
        </p:nvSpPr>
        <p:spPr>
          <a:xfrm>
            <a:off x="8004020" y="992857"/>
            <a:ext cx="406236" cy="2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B49CF4-834F-4E78-821E-4BE69D520B4A}"/>
              </a:ext>
            </a:extLst>
          </p:cNvPr>
          <p:cNvSpPr/>
          <p:nvPr/>
        </p:nvSpPr>
        <p:spPr>
          <a:xfrm>
            <a:off x="11398114" y="2637484"/>
            <a:ext cx="406236" cy="2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37A16999-60F7-4B8C-824D-F5F70E2CC8CE}"/>
                  </a:ext>
                </a:extLst>
              </p:cNvPr>
              <p:cNvSpPr txBox="1"/>
              <p:nvPr/>
            </p:nvSpPr>
            <p:spPr>
              <a:xfrm>
                <a:off x="8279149" y="3146724"/>
                <a:ext cx="7120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37A16999-60F7-4B8C-824D-F5F70E2CC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149" y="3146724"/>
                <a:ext cx="712054" cy="307777"/>
              </a:xfrm>
              <a:prstGeom prst="rect">
                <a:avLst/>
              </a:prstGeom>
              <a:blipFill>
                <a:blip r:embed="rId5"/>
                <a:stretch>
                  <a:fillRect l="-2564" t="-3922" r="-1709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3">
            <a:extLst>
              <a:ext uri="{FF2B5EF4-FFF2-40B4-BE49-F238E27FC236}">
                <a16:creationId xmlns:a16="http://schemas.microsoft.com/office/drawing/2014/main" id="{230CA5DA-BCC5-4673-8A3F-F8A6873AA67F}"/>
              </a:ext>
            </a:extLst>
          </p:cNvPr>
          <p:cNvSpPr txBox="1"/>
          <p:nvPr/>
        </p:nvSpPr>
        <p:spPr>
          <a:xfrm>
            <a:off x="11001897" y="3004559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1266EF0D-B1C6-450E-9E88-9A6093198615}"/>
              </a:ext>
            </a:extLst>
          </p:cNvPr>
          <p:cNvSpPr txBox="1"/>
          <p:nvPr/>
        </p:nvSpPr>
        <p:spPr>
          <a:xfrm>
            <a:off x="8346582" y="299352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-1.125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8452689C-51B1-4E41-9D44-0C8BDA14136C}"/>
              </a:ext>
            </a:extLst>
          </p:cNvPr>
          <p:cNvSpPr txBox="1"/>
          <p:nvPr/>
        </p:nvSpPr>
        <p:spPr>
          <a:xfrm>
            <a:off x="9685631" y="2993529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0.563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id="{E974A757-B056-477F-BED1-44F5F3A6A78E}"/>
              </a:ext>
            </a:extLst>
          </p:cNvPr>
          <p:cNvSpPr txBox="1"/>
          <p:nvPr/>
        </p:nvSpPr>
        <p:spPr>
          <a:xfrm>
            <a:off x="6975106" y="3003451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-1.688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53" name="Connecteur droit 6">
            <a:extLst>
              <a:ext uri="{FF2B5EF4-FFF2-40B4-BE49-F238E27FC236}">
                <a16:creationId xmlns:a16="http://schemas.microsoft.com/office/drawing/2014/main" id="{7D118788-4759-4E44-835A-4DF025E26517}"/>
              </a:ext>
            </a:extLst>
          </p:cNvPr>
          <p:cNvCxnSpPr>
            <a:cxnSpLocks/>
          </p:cNvCxnSpPr>
          <p:nvPr/>
        </p:nvCxnSpPr>
        <p:spPr>
          <a:xfrm>
            <a:off x="5293360" y="863600"/>
            <a:ext cx="0" cy="5689600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23">
            <a:extLst>
              <a:ext uri="{FF2B5EF4-FFF2-40B4-BE49-F238E27FC236}">
                <a16:creationId xmlns:a16="http://schemas.microsoft.com/office/drawing/2014/main" id="{11BF54EA-E710-40F9-8654-3D133AF050F0}"/>
              </a:ext>
            </a:extLst>
          </p:cNvPr>
          <p:cNvGrpSpPr/>
          <p:nvPr/>
        </p:nvGrpSpPr>
        <p:grpSpPr>
          <a:xfrm>
            <a:off x="5682600" y="1019548"/>
            <a:ext cx="3234905" cy="2465878"/>
            <a:chOff x="838200" y="2968538"/>
            <a:chExt cx="3667576" cy="2695448"/>
          </a:xfrm>
        </p:grpSpPr>
        <p:grpSp>
          <p:nvGrpSpPr>
            <p:cNvPr id="34" name="Group 22">
              <a:extLst>
                <a:ext uri="{FF2B5EF4-FFF2-40B4-BE49-F238E27FC236}">
                  <a16:creationId xmlns:a16="http://schemas.microsoft.com/office/drawing/2014/main" id="{D2E40BCB-6EDC-460F-B383-1E4BC2EF2C5D}"/>
                </a:ext>
              </a:extLst>
            </p:cNvPr>
            <p:cNvGrpSpPr/>
            <p:nvPr/>
          </p:nvGrpSpPr>
          <p:grpSpPr>
            <a:xfrm>
              <a:off x="838200" y="2968538"/>
              <a:ext cx="3667576" cy="2695448"/>
              <a:chOff x="838200" y="2968538"/>
              <a:chExt cx="3667576" cy="2695448"/>
            </a:xfrm>
          </p:grpSpPr>
          <p:pic>
            <p:nvPicPr>
              <p:cNvPr id="36" name="Graphic 5">
                <a:extLst>
                  <a:ext uri="{FF2B5EF4-FFF2-40B4-BE49-F238E27FC236}">
                    <a16:creationId xmlns:a16="http://schemas.microsoft.com/office/drawing/2014/main" id="{2E735E2D-CC48-4F03-B5D6-F035829DC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8200" y="2968538"/>
                <a:ext cx="3667576" cy="2695448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A207F4A-DAD6-4FBF-B361-549F076983E8}"/>
                  </a:ext>
                </a:extLst>
              </p:cNvPr>
              <p:cNvSpPr/>
              <p:nvPr/>
            </p:nvSpPr>
            <p:spPr>
              <a:xfrm>
                <a:off x="3911405" y="3153549"/>
                <a:ext cx="460570" cy="246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21">
                <a:extLst>
                  <a:ext uri="{FF2B5EF4-FFF2-40B4-BE49-F238E27FC236}">
                    <a16:creationId xmlns:a16="http://schemas.microsoft.com/office/drawing/2014/main" id="{512FD3B2-3AEE-4720-81D8-38E6AE510CA1}"/>
                  </a:ext>
                </a:extLst>
              </p:cNvPr>
              <p:cNvSpPr txBox="1"/>
              <p:nvPr/>
            </p:nvSpPr>
            <p:spPr>
              <a:xfrm>
                <a:off x="3841332" y="3217328"/>
                <a:ext cx="333768" cy="287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endParaRPr lang="en-US" sz="9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7">
                  <a:extLst>
                    <a:ext uri="{FF2B5EF4-FFF2-40B4-BE49-F238E27FC236}">
                      <a16:creationId xmlns:a16="http://schemas.microsoft.com/office/drawing/2014/main" id="{534D3B7A-AC86-4954-AD52-A4047AE2C8DF}"/>
                    </a:ext>
                  </a:extLst>
                </p:cNvPr>
                <p:cNvSpPr txBox="1"/>
                <p:nvPr/>
              </p:nvSpPr>
              <p:spPr>
                <a:xfrm>
                  <a:off x="3841332" y="3066471"/>
                  <a:ext cx="425247" cy="287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9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900" dirty="0"/>
                </a:p>
              </p:txBody>
            </p:sp>
          </mc:Choice>
          <mc:Fallback xmlns="">
            <p:sp>
              <p:nvSpPr>
                <p:cNvPr id="35" name="TextBox 7">
                  <a:extLst>
                    <a:ext uri="{FF2B5EF4-FFF2-40B4-BE49-F238E27FC236}">
                      <a16:creationId xmlns:a16="http://schemas.microsoft.com/office/drawing/2014/main" id="{534D3B7A-AC86-4954-AD52-A4047AE2C8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1332" y="3066471"/>
                  <a:ext cx="425247" cy="28736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4F1496E-9C68-4238-BA38-C019F48296B8}"/>
              </a:ext>
            </a:extLst>
          </p:cNvPr>
          <p:cNvGrpSpPr/>
          <p:nvPr/>
        </p:nvGrpSpPr>
        <p:grpSpPr>
          <a:xfrm>
            <a:off x="5432752" y="4038524"/>
            <a:ext cx="3236400" cy="2389244"/>
            <a:chOff x="5333873" y="863600"/>
            <a:chExt cx="3236400" cy="2389244"/>
          </a:xfrm>
        </p:grpSpPr>
        <p:pic>
          <p:nvPicPr>
            <p:cNvPr id="42" name="Graphique 11">
              <a:extLst>
                <a:ext uri="{FF2B5EF4-FFF2-40B4-BE49-F238E27FC236}">
                  <a16:creationId xmlns:a16="http://schemas.microsoft.com/office/drawing/2014/main" id="{33D5B722-6772-468B-B99C-DE897A4BE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33873" y="863600"/>
              <a:ext cx="3236400" cy="2389244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F03384B-B0EE-4ED0-9B20-03DCBDA0EF73}"/>
                </a:ext>
              </a:extLst>
            </p:cNvPr>
            <p:cNvSpPr/>
            <p:nvPr/>
          </p:nvSpPr>
          <p:spPr>
            <a:xfrm>
              <a:off x="8012487" y="992857"/>
              <a:ext cx="406236" cy="225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21">
              <a:extLst>
                <a:ext uri="{FF2B5EF4-FFF2-40B4-BE49-F238E27FC236}">
                  <a16:creationId xmlns:a16="http://schemas.microsoft.com/office/drawing/2014/main" id="{E6CCB79B-DBF3-4D04-B28B-939D158739F4}"/>
                </a:ext>
              </a:extLst>
            </p:cNvPr>
            <p:cNvSpPr txBox="1"/>
            <p:nvPr/>
          </p:nvSpPr>
          <p:spPr>
            <a:xfrm>
              <a:off x="7942214" y="1055437"/>
              <a:ext cx="294393" cy="262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endParaRPr lang="en-US" sz="900" i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7">
                  <a:extLst>
                    <a:ext uri="{FF2B5EF4-FFF2-40B4-BE49-F238E27FC236}">
                      <a16:creationId xmlns:a16="http://schemas.microsoft.com/office/drawing/2014/main" id="{7B1046F9-3E7A-4440-A645-12173DE7F5B6}"/>
                    </a:ext>
                  </a:extLst>
                </p:cNvPr>
                <p:cNvSpPr txBox="1"/>
                <p:nvPr/>
              </p:nvSpPr>
              <p:spPr>
                <a:xfrm>
                  <a:off x="7942214" y="917428"/>
                  <a:ext cx="375080" cy="262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9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900" dirty="0"/>
                </a:p>
              </p:txBody>
            </p:sp>
          </mc:Choice>
          <mc:Fallback xmlns="">
            <p:sp>
              <p:nvSpPr>
                <p:cNvPr id="62" name="TextBox 7">
                  <a:extLst>
                    <a:ext uri="{FF2B5EF4-FFF2-40B4-BE49-F238E27FC236}">
                      <a16:creationId xmlns:a16="http://schemas.microsoft.com/office/drawing/2014/main" id="{7B1046F9-3E7A-4440-A645-12173DE7F5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2214" y="917428"/>
                  <a:ext cx="375080" cy="26289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E9021A1-B1D9-4B3C-A4D2-7B1B85FABBD9}"/>
              </a:ext>
            </a:extLst>
          </p:cNvPr>
          <p:cNvGrpSpPr/>
          <p:nvPr/>
        </p:nvGrpSpPr>
        <p:grpSpPr>
          <a:xfrm>
            <a:off x="8719493" y="4074337"/>
            <a:ext cx="3236400" cy="2422336"/>
            <a:chOff x="8695226" y="880228"/>
            <a:chExt cx="3236400" cy="2422336"/>
          </a:xfrm>
        </p:grpSpPr>
        <p:pic>
          <p:nvPicPr>
            <p:cNvPr id="64" name="Graphique 7">
              <a:extLst>
                <a:ext uri="{FF2B5EF4-FFF2-40B4-BE49-F238E27FC236}">
                  <a16:creationId xmlns:a16="http://schemas.microsoft.com/office/drawing/2014/main" id="{5DF9355B-D424-47DD-93D1-BA66B8183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695226" y="880228"/>
              <a:ext cx="3236400" cy="2422336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110B1C8-5730-4FB8-9DEF-06A58A543825}"/>
                </a:ext>
              </a:extLst>
            </p:cNvPr>
            <p:cNvSpPr/>
            <p:nvPr/>
          </p:nvSpPr>
          <p:spPr>
            <a:xfrm>
              <a:off x="11398114" y="2637484"/>
              <a:ext cx="406236" cy="225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21">
              <a:extLst>
                <a:ext uri="{FF2B5EF4-FFF2-40B4-BE49-F238E27FC236}">
                  <a16:creationId xmlns:a16="http://schemas.microsoft.com/office/drawing/2014/main" id="{51144B51-2D50-43D9-9680-4636D2928C58}"/>
                </a:ext>
              </a:extLst>
            </p:cNvPr>
            <p:cNvSpPr txBox="1"/>
            <p:nvPr/>
          </p:nvSpPr>
          <p:spPr>
            <a:xfrm>
              <a:off x="11336308" y="2695831"/>
              <a:ext cx="294393" cy="262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endParaRPr lang="en-US" sz="900" i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7">
                  <a:extLst>
                    <a:ext uri="{FF2B5EF4-FFF2-40B4-BE49-F238E27FC236}">
                      <a16:creationId xmlns:a16="http://schemas.microsoft.com/office/drawing/2014/main" id="{E70400BB-89E4-4947-B030-20A4591D5719}"/>
                    </a:ext>
                  </a:extLst>
                </p:cNvPr>
                <p:cNvSpPr txBox="1"/>
                <p:nvPr/>
              </p:nvSpPr>
              <p:spPr>
                <a:xfrm>
                  <a:off x="11336308" y="2557822"/>
                  <a:ext cx="375080" cy="262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9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sz="900" dirty="0"/>
                </a:p>
              </p:txBody>
            </p:sp>
          </mc:Choice>
          <mc:Fallback xmlns="">
            <p:sp>
              <p:nvSpPr>
                <p:cNvPr id="67" name="TextBox 7">
                  <a:extLst>
                    <a:ext uri="{FF2B5EF4-FFF2-40B4-BE49-F238E27FC236}">
                      <a16:creationId xmlns:a16="http://schemas.microsoft.com/office/drawing/2014/main" id="{E70400BB-89E4-4947-B030-20A4591D57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6308" y="2557822"/>
                  <a:ext cx="375080" cy="26289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8DCD91B4-2555-4EE0-935D-540E756101F3}"/>
              </a:ext>
            </a:extLst>
          </p:cNvPr>
          <p:cNvSpPr/>
          <p:nvPr/>
        </p:nvSpPr>
        <p:spPr>
          <a:xfrm>
            <a:off x="9178107" y="4162380"/>
            <a:ext cx="787460" cy="1957317"/>
          </a:xfrm>
          <a:prstGeom prst="rect">
            <a:avLst/>
          </a:prstGeom>
          <a:solidFill>
            <a:schemeClr val="accent6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753E255-0F89-4EDE-AE39-99B27BF5E7E8}"/>
              </a:ext>
            </a:extLst>
          </p:cNvPr>
          <p:cNvSpPr/>
          <p:nvPr/>
        </p:nvSpPr>
        <p:spPr>
          <a:xfrm>
            <a:off x="9947368" y="4167781"/>
            <a:ext cx="1932016" cy="1957317"/>
          </a:xfrm>
          <a:prstGeom prst="rect">
            <a:avLst/>
          </a:prstGeom>
          <a:solidFill>
            <a:schemeClr val="accent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E5749F1-7465-4037-975D-953830C3E8B1}"/>
              </a:ext>
            </a:extLst>
          </p:cNvPr>
          <p:cNvSpPr txBox="1"/>
          <p:nvPr/>
        </p:nvSpPr>
        <p:spPr>
          <a:xfrm>
            <a:off x="9141036" y="4730617"/>
            <a:ext cx="8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accent6"/>
                </a:solidFill>
              </a:rPr>
              <a:t>Sub</a:t>
            </a:r>
            <a:endParaRPr lang="fr-FR" sz="1200" dirty="0">
              <a:solidFill>
                <a:schemeClr val="accent6"/>
              </a:solidFill>
            </a:endParaRPr>
          </a:p>
          <a:p>
            <a:r>
              <a:rPr lang="fr-FR" sz="1200" dirty="0" err="1">
                <a:solidFill>
                  <a:schemeClr val="accent6"/>
                </a:solidFill>
              </a:rPr>
              <a:t>Alfvénic</a:t>
            </a:r>
            <a:endParaRPr lang="fr-FR" sz="1200" dirty="0">
              <a:solidFill>
                <a:schemeClr val="accent6"/>
              </a:solidFill>
            </a:endParaRPr>
          </a:p>
          <a:p>
            <a:r>
              <a:rPr lang="fr-FR" sz="1200" dirty="0">
                <a:solidFill>
                  <a:schemeClr val="accent6"/>
                </a:solidFill>
              </a:rPr>
              <a:t> </a:t>
            </a:r>
            <a:r>
              <a:rPr lang="fr-FR" sz="1200" dirty="0" err="1">
                <a:solidFill>
                  <a:schemeClr val="accent6"/>
                </a:solidFill>
              </a:rPr>
              <a:t>wind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111006-2187-45D6-B29C-6E488C85EF4B}"/>
              </a:ext>
            </a:extLst>
          </p:cNvPr>
          <p:cNvSpPr txBox="1"/>
          <p:nvPr/>
        </p:nvSpPr>
        <p:spPr>
          <a:xfrm>
            <a:off x="11054852" y="4725524"/>
            <a:ext cx="8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Super</a:t>
            </a:r>
          </a:p>
          <a:p>
            <a:r>
              <a:rPr lang="fr-FR" sz="1200" dirty="0" err="1">
                <a:solidFill>
                  <a:schemeClr val="accent2"/>
                </a:solidFill>
              </a:rPr>
              <a:t>Alfvénic</a:t>
            </a:r>
            <a:endParaRPr lang="fr-FR" sz="1200" dirty="0">
              <a:solidFill>
                <a:schemeClr val="accent2"/>
              </a:solidFill>
            </a:endParaRPr>
          </a:p>
          <a:p>
            <a:r>
              <a:rPr lang="fr-FR" sz="1200" dirty="0">
                <a:solidFill>
                  <a:schemeClr val="accent2"/>
                </a:solidFill>
              </a:rPr>
              <a:t> </a:t>
            </a:r>
            <a:r>
              <a:rPr lang="fr-FR" sz="1200" dirty="0" err="1">
                <a:solidFill>
                  <a:schemeClr val="accent2"/>
                </a:solidFill>
              </a:rPr>
              <a:t>wind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C947DC0-19F4-46C3-88DF-7AE0592AC29C}"/>
              </a:ext>
            </a:extLst>
          </p:cNvPr>
          <p:cNvSpPr/>
          <p:nvPr/>
        </p:nvSpPr>
        <p:spPr>
          <a:xfrm>
            <a:off x="5899403" y="4100125"/>
            <a:ext cx="1151922" cy="1957317"/>
          </a:xfrm>
          <a:prstGeom prst="rect">
            <a:avLst/>
          </a:prstGeom>
          <a:solidFill>
            <a:schemeClr val="accent6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D642516-8FB5-4AF1-89B7-5F278AC38CEF}"/>
              </a:ext>
            </a:extLst>
          </p:cNvPr>
          <p:cNvSpPr/>
          <p:nvPr/>
        </p:nvSpPr>
        <p:spPr>
          <a:xfrm>
            <a:off x="7051326" y="4105526"/>
            <a:ext cx="1549353" cy="1957317"/>
          </a:xfrm>
          <a:prstGeom prst="rect">
            <a:avLst/>
          </a:prstGeom>
          <a:solidFill>
            <a:schemeClr val="accent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0ABC388-A2F5-47FB-989B-ADC7D8BA6840}"/>
              </a:ext>
            </a:extLst>
          </p:cNvPr>
          <p:cNvSpPr txBox="1"/>
          <p:nvPr/>
        </p:nvSpPr>
        <p:spPr>
          <a:xfrm>
            <a:off x="5981145" y="4675389"/>
            <a:ext cx="8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accent6"/>
                </a:solidFill>
              </a:rPr>
              <a:t>Sub</a:t>
            </a:r>
            <a:endParaRPr lang="fr-FR" sz="1200" dirty="0">
              <a:solidFill>
                <a:schemeClr val="accent6"/>
              </a:solidFill>
            </a:endParaRPr>
          </a:p>
          <a:p>
            <a:r>
              <a:rPr lang="fr-FR" sz="1200" dirty="0" err="1">
                <a:solidFill>
                  <a:schemeClr val="accent6"/>
                </a:solidFill>
              </a:rPr>
              <a:t>Alfvénic</a:t>
            </a:r>
            <a:endParaRPr lang="fr-FR" sz="1200" dirty="0">
              <a:solidFill>
                <a:schemeClr val="accent6"/>
              </a:solidFill>
            </a:endParaRPr>
          </a:p>
          <a:p>
            <a:r>
              <a:rPr lang="fr-FR" sz="1200" dirty="0">
                <a:solidFill>
                  <a:schemeClr val="accent6"/>
                </a:solidFill>
              </a:rPr>
              <a:t> </a:t>
            </a:r>
            <a:r>
              <a:rPr lang="fr-FR" sz="1200" dirty="0" err="1">
                <a:solidFill>
                  <a:schemeClr val="accent6"/>
                </a:solidFill>
              </a:rPr>
              <a:t>wind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9C289C9-B117-40D8-83A3-48072870F1F8}"/>
              </a:ext>
            </a:extLst>
          </p:cNvPr>
          <p:cNvSpPr txBox="1"/>
          <p:nvPr/>
        </p:nvSpPr>
        <p:spPr>
          <a:xfrm>
            <a:off x="7184971" y="4344724"/>
            <a:ext cx="8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Super</a:t>
            </a:r>
          </a:p>
          <a:p>
            <a:r>
              <a:rPr lang="fr-FR" sz="1200" dirty="0" err="1">
                <a:solidFill>
                  <a:schemeClr val="accent2"/>
                </a:solidFill>
              </a:rPr>
              <a:t>Alfvénic</a:t>
            </a:r>
            <a:endParaRPr lang="fr-FR" sz="1200" dirty="0">
              <a:solidFill>
                <a:schemeClr val="accent2"/>
              </a:solidFill>
            </a:endParaRPr>
          </a:p>
          <a:p>
            <a:r>
              <a:rPr lang="fr-FR" sz="1200" dirty="0">
                <a:solidFill>
                  <a:schemeClr val="accent2"/>
                </a:solidFill>
              </a:rPr>
              <a:t> </a:t>
            </a:r>
            <a:r>
              <a:rPr lang="fr-FR" sz="1200" dirty="0" err="1">
                <a:solidFill>
                  <a:schemeClr val="accent2"/>
                </a:solidFill>
              </a:rPr>
              <a:t>wind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A1864EB-8AD5-43C1-AC14-4330BC37FB0B}"/>
              </a:ext>
            </a:extLst>
          </p:cNvPr>
          <p:cNvSpPr/>
          <p:nvPr/>
        </p:nvSpPr>
        <p:spPr>
          <a:xfrm>
            <a:off x="6188187" y="1118180"/>
            <a:ext cx="2695536" cy="1991041"/>
          </a:xfrm>
          <a:prstGeom prst="rect">
            <a:avLst/>
          </a:prstGeom>
          <a:solidFill>
            <a:schemeClr val="accent6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2C822B-86B8-49E0-8D41-C0FCFAFDCBA1}"/>
              </a:ext>
            </a:extLst>
          </p:cNvPr>
          <p:cNvSpPr txBox="1"/>
          <p:nvPr/>
        </p:nvSpPr>
        <p:spPr>
          <a:xfrm>
            <a:off x="6767498" y="1925308"/>
            <a:ext cx="82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accent6"/>
                </a:solidFill>
              </a:rPr>
              <a:t>Sub</a:t>
            </a:r>
            <a:endParaRPr lang="fr-FR" sz="1200" dirty="0">
              <a:solidFill>
                <a:schemeClr val="accent6"/>
              </a:solidFill>
            </a:endParaRPr>
          </a:p>
          <a:p>
            <a:r>
              <a:rPr lang="fr-FR" sz="1200" dirty="0" err="1">
                <a:solidFill>
                  <a:schemeClr val="accent6"/>
                </a:solidFill>
              </a:rPr>
              <a:t>Alfvénic</a:t>
            </a:r>
            <a:endParaRPr lang="fr-FR" sz="1200" dirty="0">
              <a:solidFill>
                <a:schemeClr val="accent6"/>
              </a:solidFill>
            </a:endParaRPr>
          </a:p>
          <a:p>
            <a:r>
              <a:rPr lang="fr-FR" sz="1200" dirty="0">
                <a:solidFill>
                  <a:schemeClr val="accent6"/>
                </a:solidFill>
              </a:rPr>
              <a:t> </a:t>
            </a:r>
            <a:r>
              <a:rPr lang="fr-FR" sz="1200" dirty="0" err="1">
                <a:solidFill>
                  <a:schemeClr val="accent6"/>
                </a:solidFill>
              </a:rPr>
              <a:t>wind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E36EBB-F18A-55D0-414D-69000670A656}"/>
              </a:ext>
            </a:extLst>
          </p:cNvPr>
          <p:cNvSpPr txBox="1"/>
          <p:nvPr/>
        </p:nvSpPr>
        <p:spPr>
          <a:xfrm>
            <a:off x="5898469" y="3740601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 Variable Small Semilig" pitchFamily="2" charset="0"/>
              </a:rPr>
              <a:t>Medium Beta Simulation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68600A-B1D9-8955-AE38-5AC95147ABAD}"/>
              </a:ext>
            </a:extLst>
          </p:cNvPr>
          <p:cNvSpPr txBox="1"/>
          <p:nvPr/>
        </p:nvSpPr>
        <p:spPr>
          <a:xfrm>
            <a:off x="6498361" y="751893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 Variable Small Semilig" pitchFamily="2" charset="0"/>
              </a:rPr>
              <a:t>Low Beta Simulation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53937F-A7FF-6068-F9F3-31366D437928}"/>
              </a:ext>
            </a:extLst>
          </p:cNvPr>
          <p:cNvSpPr txBox="1"/>
          <p:nvPr/>
        </p:nvSpPr>
        <p:spPr>
          <a:xfrm>
            <a:off x="9438413" y="3803171"/>
            <a:ext cx="23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 Variable Small Semilig" pitchFamily="2" charset="0"/>
              </a:rPr>
              <a:t>High Beta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B30B077B-3776-25FC-D26A-EB0ACB58AD37}"/>
                  </a:ext>
                </a:extLst>
              </p:cNvPr>
              <p:cNvSpPr txBox="1"/>
              <p:nvPr/>
            </p:nvSpPr>
            <p:spPr>
              <a:xfrm>
                <a:off x="593740" y="969108"/>
                <a:ext cx="4740784" cy="2683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latin typeface="Segoe UI Variable Small Semilig" pitchFamily="2" charset="0"/>
                  </a:rPr>
                  <a:t>Initial conditions:</a:t>
                </a:r>
              </a:p>
              <a:p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 Variable Small Semilig" pitchFamily="2" charset="0"/>
                  </a:rPr>
                  <a:t>Parker </a:t>
                </a:r>
                <a:r>
                  <a:rPr lang="fr-FR" dirty="0" err="1">
                    <a:latin typeface="Segoe UI Variable Small Semilig" pitchFamily="2" charset="0"/>
                  </a:rPr>
                  <a:t>isothermal</a:t>
                </a:r>
                <a:r>
                  <a:rPr lang="fr-FR" dirty="0">
                    <a:latin typeface="Segoe UI Variable Small Semilig" pitchFamily="2" charset="0"/>
                  </a:rPr>
                  <a:t> </a:t>
                </a:r>
                <a:r>
                  <a:rPr lang="fr-FR" dirty="0" err="1">
                    <a:latin typeface="Segoe UI Variable Small Semilig" pitchFamily="2" charset="0"/>
                  </a:rPr>
                  <a:t>solar</a:t>
                </a:r>
                <a:r>
                  <a:rPr lang="fr-FR" dirty="0">
                    <a:latin typeface="Segoe UI Variable Small Semilig" pitchFamily="2" charset="0"/>
                  </a:rPr>
                  <a:t> </a:t>
                </a:r>
                <a:r>
                  <a:rPr lang="fr-FR" dirty="0" err="1">
                    <a:latin typeface="Segoe UI Variable Small Semilig" pitchFamily="2" charset="0"/>
                  </a:rPr>
                  <a:t>wind</a:t>
                </a:r>
                <a:r>
                  <a:rPr lang="fr-FR" dirty="0">
                    <a:latin typeface="Segoe UI Variable Small Semilig" pitchFamily="2" charset="0"/>
                  </a:rPr>
                  <a:t> in a </a:t>
                </a:r>
                <a:r>
                  <a:rPr lang="fr-FR" dirty="0" err="1">
                    <a:latin typeface="Segoe UI Variable Small Semilig" pitchFamily="2" charset="0"/>
                  </a:rPr>
                  <a:t>stratified</a:t>
                </a:r>
                <a:r>
                  <a:rPr lang="fr-FR" dirty="0">
                    <a:latin typeface="Segoe UI Variable Small Semilig" pitchFamily="2" charset="0"/>
                  </a:rPr>
                  <a:t> </a:t>
                </a:r>
                <a:r>
                  <a:rPr lang="fr-FR" dirty="0" err="1">
                    <a:latin typeface="Segoe UI Variable Small Semilig" pitchFamily="2" charset="0"/>
                  </a:rPr>
                  <a:t>atmosphere</a:t>
                </a: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 Variable Small Semilig" pitchFamily="2" charset="0"/>
                  </a:rPr>
                  <a:t>Large </a:t>
                </a:r>
                <a:r>
                  <a:rPr lang="fr-FR" dirty="0" err="1">
                    <a:latin typeface="Segoe UI Variable Small Semilig" pitchFamily="2" charset="0"/>
                  </a:rPr>
                  <a:t>scale</a:t>
                </a:r>
                <a:r>
                  <a:rPr lang="fr-FR" dirty="0">
                    <a:latin typeface="Segoe UI Variable Small Semilig" pitchFamily="2" charset="0"/>
                  </a:rPr>
                  <a:t>, weak, open, radial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Segoe UI Variable Small Semilig" pitchFamily="2" charset="0"/>
                  </a:rPr>
                  <a:t>e.g., coronal holes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>
                    <a:latin typeface="Segoe UI Variable Small Semilig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B30B077B-3776-25FC-D26A-EB0ACB58A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40" y="969108"/>
                <a:ext cx="4740784" cy="2683299"/>
              </a:xfrm>
              <a:prstGeom prst="rect">
                <a:avLst/>
              </a:prstGeom>
              <a:blipFill>
                <a:blip r:embed="rId18"/>
                <a:stretch>
                  <a:fillRect l="-1333" t="-1415" b="-28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21">
            <a:extLst>
              <a:ext uri="{FF2B5EF4-FFF2-40B4-BE49-F238E27FC236}">
                <a16:creationId xmlns:a16="http://schemas.microsoft.com/office/drawing/2014/main" id="{2F9622B0-D90B-4AD9-2E88-C6520D21124B}"/>
              </a:ext>
            </a:extLst>
          </p:cNvPr>
          <p:cNvGrpSpPr/>
          <p:nvPr/>
        </p:nvGrpSpPr>
        <p:grpSpPr>
          <a:xfrm>
            <a:off x="914054" y="4390565"/>
            <a:ext cx="3752503" cy="958560"/>
            <a:chOff x="2396026" y="4243295"/>
            <a:chExt cx="3752503" cy="958560"/>
          </a:xfrm>
        </p:grpSpPr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E4F1475E-3B0C-225E-FA76-A499D7496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965" r="16614"/>
            <a:stretch/>
          </p:blipFill>
          <p:spPr>
            <a:xfrm>
              <a:off x="2396026" y="4243295"/>
              <a:ext cx="3752503" cy="95856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9A292E-90A1-815A-3DCD-B9BA4E381C50}"/>
                </a:ext>
              </a:extLst>
            </p:cNvPr>
            <p:cNvSpPr/>
            <p:nvPr/>
          </p:nvSpPr>
          <p:spPr>
            <a:xfrm>
              <a:off x="2444402" y="4540139"/>
              <a:ext cx="1023417" cy="62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11">
                  <a:extLst>
                    <a:ext uri="{FF2B5EF4-FFF2-40B4-BE49-F238E27FC236}">
                      <a16:creationId xmlns:a16="http://schemas.microsoft.com/office/drawing/2014/main" id="{3720C985-7B1D-31F5-6A35-0D615BD9B69F}"/>
                    </a:ext>
                  </a:extLst>
                </p:cNvPr>
                <p:cNvSpPr txBox="1"/>
                <p:nvPr/>
              </p:nvSpPr>
              <p:spPr>
                <a:xfrm>
                  <a:off x="2669365" y="4491012"/>
                  <a:ext cx="57349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Low </a:t>
                  </a:r>
                  <a14:m>
                    <m:oMath xmlns:m="http://schemas.openxmlformats.org/officeDocument/2006/math">
                      <m:r>
                        <a:rPr lang="fr-F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7" name="TextBox 11">
                  <a:extLst>
                    <a:ext uri="{FF2B5EF4-FFF2-40B4-BE49-F238E27FC236}">
                      <a16:creationId xmlns:a16="http://schemas.microsoft.com/office/drawing/2014/main" id="{9B22FCCA-81E8-4677-A457-B7C9F27604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365" y="4491012"/>
                  <a:ext cx="57349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064" t="-2222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4">
                  <a:extLst>
                    <a:ext uri="{FF2B5EF4-FFF2-40B4-BE49-F238E27FC236}">
                      <a16:creationId xmlns:a16="http://schemas.microsoft.com/office/drawing/2014/main" id="{9E94949D-5FDC-265A-5DB0-1B9DBFC89DE6}"/>
                    </a:ext>
                  </a:extLst>
                </p:cNvPr>
                <p:cNvSpPr txBox="1"/>
                <p:nvPr/>
              </p:nvSpPr>
              <p:spPr>
                <a:xfrm>
                  <a:off x="2533622" y="4678638"/>
                  <a:ext cx="84497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Medium </a:t>
                  </a:r>
                  <a14:m>
                    <m:oMath xmlns:m="http://schemas.openxmlformats.org/officeDocument/2006/math">
                      <m:r>
                        <a:rPr lang="fr-F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8" name="TextBox 24">
                  <a:extLst>
                    <a:ext uri="{FF2B5EF4-FFF2-40B4-BE49-F238E27FC236}">
                      <a16:creationId xmlns:a16="http://schemas.microsoft.com/office/drawing/2014/main" id="{B3147921-4CEB-4481-B959-0664167778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3622" y="4678638"/>
                  <a:ext cx="844975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725" t="-2222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5">
                  <a:extLst>
                    <a:ext uri="{FF2B5EF4-FFF2-40B4-BE49-F238E27FC236}">
                      <a16:creationId xmlns:a16="http://schemas.microsoft.com/office/drawing/2014/main" id="{2B77BF10-9D97-378A-6427-28FE96D874BA}"/>
                    </a:ext>
                  </a:extLst>
                </p:cNvPr>
                <p:cNvSpPr txBox="1"/>
                <p:nvPr/>
              </p:nvSpPr>
              <p:spPr>
                <a:xfrm>
                  <a:off x="2668201" y="4906510"/>
                  <a:ext cx="60131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High </a:t>
                  </a:r>
                  <a14:m>
                    <m:oMath xmlns:m="http://schemas.openxmlformats.org/officeDocument/2006/math">
                      <m:r>
                        <a:rPr lang="fr-F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9" name="TextBox 25">
                  <a:extLst>
                    <a:ext uri="{FF2B5EF4-FFF2-40B4-BE49-F238E27FC236}">
                      <a16:creationId xmlns:a16="http://schemas.microsoft.com/office/drawing/2014/main" id="{F6C1279C-79F2-442E-9750-D6987DAF32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8201" y="4906510"/>
                  <a:ext cx="601318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020" t="-2222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Arrow: Right 2">
            <a:extLst>
              <a:ext uri="{FF2B5EF4-FFF2-40B4-BE49-F238E27FC236}">
                <a16:creationId xmlns:a16="http://schemas.microsoft.com/office/drawing/2014/main" id="{21F8B287-4259-635B-1785-3A25DE8E304D}"/>
              </a:ext>
            </a:extLst>
          </p:cNvPr>
          <p:cNvSpPr/>
          <p:nvPr/>
        </p:nvSpPr>
        <p:spPr>
          <a:xfrm rot="5400000">
            <a:off x="2521382" y="3943479"/>
            <a:ext cx="551753" cy="222662"/>
          </a:xfrm>
          <a:prstGeom prst="rightArrow">
            <a:avLst/>
          </a:prstGeom>
          <a:solidFill>
            <a:srgbClr val="F8820C"/>
          </a:solidFill>
          <a:ln>
            <a:solidFill>
              <a:srgbClr val="F88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E208AF8-5CEC-47E3-C423-86D3B577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Jet propagation simulation : Initial Conditions</a:t>
            </a:r>
            <a:endParaRPr lang="en-US" sz="3200" dirty="0">
              <a:latin typeface="Segoe UI Variable Text Semiligh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">
                <a:extLst>
                  <a:ext uri="{FF2B5EF4-FFF2-40B4-BE49-F238E27FC236}">
                    <a16:creationId xmlns:a16="http://schemas.microsoft.com/office/drawing/2014/main" id="{BE9EFA79-A970-8A17-96D9-4694F05B2607}"/>
                  </a:ext>
                </a:extLst>
              </p:cNvPr>
              <p:cNvSpPr txBox="1"/>
              <p:nvPr/>
            </p:nvSpPr>
            <p:spPr>
              <a:xfrm>
                <a:off x="1319352" y="2193194"/>
                <a:ext cx="3169266" cy="5582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1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  <m:sup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1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4−4</m:t>
                              </m:r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TextBox 2">
                <a:extLst>
                  <a:ext uri="{FF2B5EF4-FFF2-40B4-BE49-F238E27FC236}">
                    <a16:creationId xmlns:a16="http://schemas.microsoft.com/office/drawing/2014/main" id="{BE9EFA79-A970-8A17-96D9-4694F05B2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52" y="2193194"/>
                <a:ext cx="3169266" cy="558230"/>
              </a:xfrm>
              <a:prstGeom prst="rect">
                <a:avLst/>
              </a:prstGeom>
              <a:blipFill>
                <a:blip r:embed="rId20"/>
                <a:stretch>
                  <a:fillRect l="-398" b="-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5E81902-ABBE-C278-9099-6C8A9FCF7904}"/>
                  </a:ext>
                </a:extLst>
              </p:cNvPr>
              <p:cNvSpPr txBox="1"/>
              <p:nvPr/>
            </p:nvSpPr>
            <p:spPr>
              <a:xfrm>
                <a:off x="9033954" y="1112025"/>
                <a:ext cx="282520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The </a:t>
                </a:r>
                <a:r>
                  <a:rPr lang="fr-FR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Alfvén</a:t>
                </a:r>
                <a:r>
                  <a:rPr lang="fr-FR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surface </a:t>
                </a:r>
                <a:r>
                  <a:rPr lang="fr-FR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is</a:t>
                </a:r>
                <a:r>
                  <a:rPr lang="fr-FR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the surface </a:t>
                </a:r>
                <a:r>
                  <a:rPr lang="fr-FR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where</a:t>
                </a:r>
                <a:r>
                  <a:rPr lang="fr-FR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the </a:t>
                </a:r>
                <a:r>
                  <a:rPr lang="fr-FR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velocity</a:t>
                </a:r>
                <a:r>
                  <a:rPr lang="fr-FR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of the </a:t>
                </a:r>
                <a:r>
                  <a:rPr lang="fr-FR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solar</a:t>
                </a:r>
                <a:r>
                  <a:rPr lang="fr-FR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</a:t>
                </a:r>
                <a:r>
                  <a:rPr lang="fr-FR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wind</a:t>
                </a:r>
                <a:r>
                  <a:rPr lang="fr-FR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</a:t>
                </a:r>
                <a:r>
                  <a:rPr lang="fr-FR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is</a:t>
                </a:r>
                <a:r>
                  <a:rPr lang="fr-FR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</a:t>
                </a:r>
                <a:r>
                  <a:rPr lang="fr-FR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equal</a:t>
                </a:r>
                <a:r>
                  <a:rPr lang="fr-FR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to the local </a:t>
                </a:r>
                <a:r>
                  <a:rPr lang="fr-FR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Alfvén</a:t>
                </a:r>
                <a:r>
                  <a:rPr lang="fr-FR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</a:t>
                </a:r>
                <a:r>
                  <a:rPr lang="fr-FR" dirty="0" err="1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velocity</a:t>
                </a:r>
                <a:r>
                  <a:rPr lang="fr-FR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fr-FR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5E81902-ABBE-C278-9099-6C8A9FCF7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954" y="1112025"/>
                <a:ext cx="2825208" cy="1477328"/>
              </a:xfrm>
              <a:prstGeom prst="rect">
                <a:avLst/>
              </a:prstGeom>
              <a:blipFill>
                <a:blip r:embed="rId21"/>
                <a:stretch>
                  <a:fillRect l="-1794" t="-1695" b="-50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129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F220D482-BB5B-40CF-8AD0-4425B89C905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8/12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/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blipFill>
                <a:blip r:embed="rId5"/>
                <a:stretch>
                  <a:fillRect l="-1818" t="-4000" r="-1818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602269C-B53B-4D6D-8CDF-DEBDF4183DF9}"/>
              </a:ext>
            </a:extLst>
          </p:cNvPr>
          <p:cNvSpPr txBox="1"/>
          <p:nvPr/>
        </p:nvSpPr>
        <p:spPr>
          <a:xfrm>
            <a:off x="4136498" y="3029825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9A7346-3B32-4909-9C5B-13E04D755425}"/>
              </a:ext>
            </a:extLst>
          </p:cNvPr>
          <p:cNvSpPr txBox="1"/>
          <p:nvPr/>
        </p:nvSpPr>
        <p:spPr>
          <a:xfrm>
            <a:off x="9408473" y="305198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4.830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D3EFE7-FBC3-4CCE-BB4E-1E01B4B8F62C}"/>
              </a:ext>
            </a:extLst>
          </p:cNvPr>
          <p:cNvSpPr txBox="1"/>
          <p:nvPr/>
        </p:nvSpPr>
        <p:spPr>
          <a:xfrm>
            <a:off x="6770815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1.645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6C5E4-D489-4AB4-98E8-28119F3D014E}"/>
              </a:ext>
            </a:extLst>
          </p:cNvPr>
          <p:cNvSpPr txBox="1"/>
          <p:nvPr/>
        </p:nvSpPr>
        <p:spPr>
          <a:xfrm>
            <a:off x="8092207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3.238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29E7C-703F-444B-B9E1-AB4B89B26530}"/>
              </a:ext>
            </a:extLst>
          </p:cNvPr>
          <p:cNvSpPr txBox="1"/>
          <p:nvPr/>
        </p:nvSpPr>
        <p:spPr>
          <a:xfrm>
            <a:off x="5432752" y="304874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0.053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E3E39C-E865-4FE5-BA89-5085CCA1B00B}"/>
              </a:ext>
            </a:extLst>
          </p:cNvPr>
          <p:cNvSpPr/>
          <p:nvPr/>
        </p:nvSpPr>
        <p:spPr>
          <a:xfrm>
            <a:off x="8004020" y="992857"/>
            <a:ext cx="406236" cy="2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B49CF4-834F-4E78-821E-4BE69D520B4A}"/>
              </a:ext>
            </a:extLst>
          </p:cNvPr>
          <p:cNvSpPr/>
          <p:nvPr/>
        </p:nvSpPr>
        <p:spPr>
          <a:xfrm>
            <a:off x="11398114" y="2637484"/>
            <a:ext cx="406236" cy="2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37A16999-60F7-4B8C-824D-F5F70E2CC8CE}"/>
                  </a:ext>
                </a:extLst>
              </p:cNvPr>
              <p:cNvSpPr txBox="1"/>
              <p:nvPr/>
            </p:nvSpPr>
            <p:spPr>
              <a:xfrm>
                <a:off x="8279149" y="3146724"/>
                <a:ext cx="7120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37A16999-60F7-4B8C-824D-F5F70E2CC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149" y="3146724"/>
                <a:ext cx="712054" cy="307777"/>
              </a:xfrm>
              <a:prstGeom prst="rect">
                <a:avLst/>
              </a:prstGeom>
              <a:blipFill>
                <a:blip r:embed="rId6"/>
                <a:stretch>
                  <a:fillRect l="-1754" t="-3846" r="-1754" b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3">
            <a:extLst>
              <a:ext uri="{FF2B5EF4-FFF2-40B4-BE49-F238E27FC236}">
                <a16:creationId xmlns:a16="http://schemas.microsoft.com/office/drawing/2014/main" id="{230CA5DA-BCC5-4673-8A3F-F8A6873AA67F}"/>
              </a:ext>
            </a:extLst>
          </p:cNvPr>
          <p:cNvSpPr txBox="1"/>
          <p:nvPr/>
        </p:nvSpPr>
        <p:spPr>
          <a:xfrm>
            <a:off x="11001897" y="3004559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1266EF0D-B1C6-450E-9E88-9A6093198615}"/>
              </a:ext>
            </a:extLst>
          </p:cNvPr>
          <p:cNvSpPr txBox="1"/>
          <p:nvPr/>
        </p:nvSpPr>
        <p:spPr>
          <a:xfrm>
            <a:off x="8346582" y="299352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-1.125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8452689C-51B1-4E41-9D44-0C8BDA14136C}"/>
              </a:ext>
            </a:extLst>
          </p:cNvPr>
          <p:cNvSpPr txBox="1"/>
          <p:nvPr/>
        </p:nvSpPr>
        <p:spPr>
          <a:xfrm>
            <a:off x="9685631" y="2993529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0.563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id="{E974A757-B056-477F-BED1-44F5F3A6A78E}"/>
              </a:ext>
            </a:extLst>
          </p:cNvPr>
          <p:cNvSpPr txBox="1"/>
          <p:nvPr/>
        </p:nvSpPr>
        <p:spPr>
          <a:xfrm>
            <a:off x="6975106" y="3003451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-1.688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53" name="Connecteur droit 6">
            <a:extLst>
              <a:ext uri="{FF2B5EF4-FFF2-40B4-BE49-F238E27FC236}">
                <a16:creationId xmlns:a16="http://schemas.microsoft.com/office/drawing/2014/main" id="{7D118788-4759-4E44-835A-4DF025E26517}"/>
              </a:ext>
            </a:extLst>
          </p:cNvPr>
          <p:cNvCxnSpPr>
            <a:cxnSpLocks/>
          </p:cNvCxnSpPr>
          <p:nvPr/>
        </p:nvCxnSpPr>
        <p:spPr>
          <a:xfrm>
            <a:off x="5293360" y="863600"/>
            <a:ext cx="0" cy="5689600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B30B077B-3776-25FC-D26A-EB0ACB58AD37}"/>
                  </a:ext>
                </a:extLst>
              </p:cNvPr>
              <p:cNvSpPr txBox="1"/>
              <p:nvPr/>
            </p:nvSpPr>
            <p:spPr>
              <a:xfrm>
                <a:off x="593740" y="969108"/>
                <a:ext cx="4740784" cy="4068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latin typeface="Segoe UI Variable Small Semilig" pitchFamily="2" charset="0"/>
                  </a:rPr>
                  <a:t>Initial conditions:</a:t>
                </a:r>
              </a:p>
              <a:p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 Variable Small Semilig" pitchFamily="2" charset="0"/>
                  </a:rPr>
                  <a:t>Parker </a:t>
                </a:r>
                <a:r>
                  <a:rPr lang="fr-FR" dirty="0" err="1">
                    <a:latin typeface="Segoe UI Variable Small Semilig" pitchFamily="2" charset="0"/>
                  </a:rPr>
                  <a:t>isothermal</a:t>
                </a:r>
                <a:r>
                  <a:rPr lang="fr-FR" dirty="0">
                    <a:latin typeface="Segoe UI Variable Small Semilig" pitchFamily="2" charset="0"/>
                  </a:rPr>
                  <a:t> </a:t>
                </a:r>
                <a:r>
                  <a:rPr lang="fr-FR" dirty="0" err="1">
                    <a:latin typeface="Segoe UI Variable Small Semilig" pitchFamily="2" charset="0"/>
                  </a:rPr>
                  <a:t>solar</a:t>
                </a:r>
                <a:r>
                  <a:rPr lang="fr-FR" dirty="0">
                    <a:latin typeface="Segoe UI Variable Small Semilig" pitchFamily="2" charset="0"/>
                  </a:rPr>
                  <a:t> </a:t>
                </a:r>
                <a:r>
                  <a:rPr lang="fr-FR" dirty="0" err="1">
                    <a:latin typeface="Segoe UI Variable Small Semilig" pitchFamily="2" charset="0"/>
                  </a:rPr>
                  <a:t>wind</a:t>
                </a:r>
                <a:r>
                  <a:rPr lang="fr-FR" dirty="0">
                    <a:latin typeface="Segoe UI Variable Small Semilig" pitchFamily="2" charset="0"/>
                  </a:rPr>
                  <a:t> in a </a:t>
                </a:r>
                <a:r>
                  <a:rPr lang="fr-FR" dirty="0" err="1">
                    <a:latin typeface="Segoe UI Variable Small Semilig" pitchFamily="2" charset="0"/>
                  </a:rPr>
                  <a:t>stratified</a:t>
                </a:r>
                <a:r>
                  <a:rPr lang="fr-FR" dirty="0">
                    <a:latin typeface="Segoe UI Variable Small Semilig" pitchFamily="2" charset="0"/>
                  </a:rPr>
                  <a:t> </a:t>
                </a:r>
                <a:r>
                  <a:rPr lang="fr-FR" dirty="0" err="1">
                    <a:latin typeface="Segoe UI Variable Small Semilig" pitchFamily="2" charset="0"/>
                  </a:rPr>
                  <a:t>atmosphere</a:t>
                </a: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Segoe UI Variable Small Semilig" pitchFamily="2" charset="0"/>
                  </a:rPr>
                  <a:t>Large </a:t>
                </a:r>
                <a:r>
                  <a:rPr lang="fr-FR" dirty="0" err="1">
                    <a:latin typeface="Segoe UI Variable Small Semilig" pitchFamily="2" charset="0"/>
                  </a:rPr>
                  <a:t>scale</a:t>
                </a:r>
                <a:r>
                  <a:rPr lang="fr-FR" dirty="0">
                    <a:latin typeface="Segoe UI Variable Small Semilig" pitchFamily="2" charset="0"/>
                  </a:rPr>
                  <a:t>, weak, open, radial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Segoe UI Variable Small Semilig" pitchFamily="2" charset="0"/>
                  </a:rPr>
                  <a:t>e.g., coronal holes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>
                    <a:latin typeface="Segoe UI Variable Small Semilig" pitchFamily="2" charset="0"/>
                  </a:rPr>
                  <a:t> </a:t>
                </a:r>
              </a:p>
              <a:p>
                <a:pPr lvl="1"/>
                <a:endParaRPr lang="en-US" dirty="0">
                  <a:latin typeface="Segoe UI Variable Small Semilig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egoe UI Variable Small Semilig" pitchFamily="2" charset="0"/>
                  </a:rPr>
                  <a:t>Strong </a:t>
                </a:r>
                <a:r>
                  <a:rPr lang="en-US" dirty="0" err="1">
                    <a:latin typeface="Segoe UI Variable Small Semilig" pitchFamily="2" charset="0"/>
                  </a:rPr>
                  <a:t>photospheric</a:t>
                </a:r>
                <a:r>
                  <a:rPr lang="en-US" dirty="0">
                    <a:latin typeface="Segoe UI Variable Small Semilig" pitchFamily="2" charset="0"/>
                  </a:rPr>
                  <a:t> opposite polarity magnetic concentration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Segoe UI Variable Small Semilig" pitchFamily="2" charset="0"/>
                  </a:rPr>
                  <a:t>e.g., coronal holes parasitic polarity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B30B077B-3776-25FC-D26A-EB0ACB58A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40" y="969108"/>
                <a:ext cx="4740784" cy="4068293"/>
              </a:xfrm>
              <a:prstGeom prst="rect">
                <a:avLst/>
              </a:prstGeom>
              <a:blipFill>
                <a:blip r:embed="rId7"/>
                <a:stretch>
                  <a:fillRect l="-1333" t="-9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le 1">
            <a:extLst>
              <a:ext uri="{FF2B5EF4-FFF2-40B4-BE49-F238E27FC236}">
                <a16:creationId xmlns:a16="http://schemas.microsoft.com/office/drawing/2014/main" id="{2E208AF8-5CEC-47E3-C423-86D3B577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Jet propagation simulation : Initial Conditions</a:t>
            </a:r>
            <a:endParaRPr lang="en-US" sz="3200" dirty="0">
              <a:latin typeface="Segoe UI Variable Text Semiligh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2">
                <a:extLst>
                  <a:ext uri="{FF2B5EF4-FFF2-40B4-BE49-F238E27FC236}">
                    <a16:creationId xmlns:a16="http://schemas.microsoft.com/office/drawing/2014/main" id="{56E04796-0863-2A14-A652-6FB2B7AF34A4}"/>
                  </a:ext>
                </a:extLst>
              </p:cNvPr>
              <p:cNvSpPr txBox="1"/>
              <p:nvPr/>
            </p:nvSpPr>
            <p:spPr>
              <a:xfrm>
                <a:off x="1319352" y="2193194"/>
                <a:ext cx="3169266" cy="5582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1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  <m:sup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1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4−4</m:t>
                              </m:r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2">
                <a:extLst>
                  <a:ext uri="{FF2B5EF4-FFF2-40B4-BE49-F238E27FC236}">
                    <a16:creationId xmlns:a16="http://schemas.microsoft.com/office/drawing/2014/main" id="{56E04796-0863-2A14-A652-6FB2B7AF3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352" y="2193194"/>
                <a:ext cx="3169266" cy="558230"/>
              </a:xfrm>
              <a:prstGeom prst="rect">
                <a:avLst/>
              </a:prstGeom>
              <a:blipFill>
                <a:blip r:embed="rId8"/>
                <a:stretch>
                  <a:fillRect l="-398" b="-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B03597AA-B3CF-6E1A-17B9-6242F3D28E47}"/>
              </a:ext>
            </a:extLst>
          </p:cNvPr>
          <p:cNvSpPr txBox="1"/>
          <p:nvPr/>
        </p:nvSpPr>
        <p:spPr>
          <a:xfrm>
            <a:off x="5459304" y="4676768"/>
            <a:ext cx="4869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C9812"/>
                </a:solidFill>
              </a:rPr>
              <a:t>Zoom on the initial </a:t>
            </a:r>
            <a:r>
              <a:rPr lang="fr-FR" sz="1200" dirty="0" err="1">
                <a:solidFill>
                  <a:srgbClr val="FC9812"/>
                </a:solidFill>
              </a:rPr>
              <a:t>magnetic</a:t>
            </a:r>
            <a:r>
              <a:rPr lang="fr-FR" sz="1200" dirty="0">
                <a:solidFill>
                  <a:srgbClr val="FC9812"/>
                </a:solidFill>
              </a:rPr>
              <a:t> configuration </a:t>
            </a:r>
            <a:r>
              <a:rPr lang="fr-FR" sz="1200" b="1" dirty="0" err="1">
                <a:solidFill>
                  <a:srgbClr val="FC9812"/>
                </a:solidFill>
              </a:rPr>
              <a:t>Touresse</a:t>
            </a:r>
            <a:r>
              <a:rPr lang="fr-FR" sz="1200" b="1" dirty="0">
                <a:solidFill>
                  <a:srgbClr val="FC9812"/>
                </a:solidFill>
              </a:rPr>
              <a:t> et al. (in </a:t>
            </a:r>
            <a:r>
              <a:rPr lang="fr-FR" sz="1200" b="1" dirty="0" err="1">
                <a:solidFill>
                  <a:srgbClr val="FC9812"/>
                </a:solidFill>
              </a:rPr>
              <a:t>preparation</a:t>
            </a:r>
            <a:r>
              <a:rPr lang="fr-FR" sz="1200" b="1" dirty="0">
                <a:solidFill>
                  <a:srgbClr val="FC9812"/>
                </a:solidFill>
              </a:rPr>
              <a:t>)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C6A215-1AD8-4921-B55B-BE73C48C55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83" y="790008"/>
            <a:ext cx="5914337" cy="38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87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F220D482-BB5B-40CF-8AD0-4425B89C905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9/12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/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blipFill>
                <a:blip r:embed="rId5"/>
                <a:stretch>
                  <a:fillRect l="-1818" t="-4000" r="-1818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602269C-B53B-4D6D-8CDF-DEBDF4183DF9}"/>
              </a:ext>
            </a:extLst>
          </p:cNvPr>
          <p:cNvSpPr txBox="1"/>
          <p:nvPr/>
        </p:nvSpPr>
        <p:spPr>
          <a:xfrm>
            <a:off x="4136498" y="3029825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9A7346-3B32-4909-9C5B-13E04D755425}"/>
              </a:ext>
            </a:extLst>
          </p:cNvPr>
          <p:cNvSpPr txBox="1"/>
          <p:nvPr/>
        </p:nvSpPr>
        <p:spPr>
          <a:xfrm>
            <a:off x="9408473" y="305198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4.830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D3EFE7-FBC3-4CCE-BB4E-1E01B4B8F62C}"/>
              </a:ext>
            </a:extLst>
          </p:cNvPr>
          <p:cNvSpPr txBox="1"/>
          <p:nvPr/>
        </p:nvSpPr>
        <p:spPr>
          <a:xfrm>
            <a:off x="6770815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1.645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6C5E4-D489-4AB4-98E8-28119F3D014E}"/>
              </a:ext>
            </a:extLst>
          </p:cNvPr>
          <p:cNvSpPr txBox="1"/>
          <p:nvPr/>
        </p:nvSpPr>
        <p:spPr>
          <a:xfrm>
            <a:off x="8092207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3.238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29E7C-703F-444B-B9E1-AB4B89B26530}"/>
              </a:ext>
            </a:extLst>
          </p:cNvPr>
          <p:cNvSpPr txBox="1"/>
          <p:nvPr/>
        </p:nvSpPr>
        <p:spPr>
          <a:xfrm>
            <a:off x="5432752" y="304874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0.053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E3E39C-E865-4FE5-BA89-5085CCA1B00B}"/>
              </a:ext>
            </a:extLst>
          </p:cNvPr>
          <p:cNvSpPr/>
          <p:nvPr/>
        </p:nvSpPr>
        <p:spPr>
          <a:xfrm>
            <a:off x="8004020" y="992857"/>
            <a:ext cx="406236" cy="2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B49CF4-834F-4E78-821E-4BE69D520B4A}"/>
              </a:ext>
            </a:extLst>
          </p:cNvPr>
          <p:cNvSpPr/>
          <p:nvPr/>
        </p:nvSpPr>
        <p:spPr>
          <a:xfrm>
            <a:off x="11398114" y="2637484"/>
            <a:ext cx="406236" cy="2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37A16999-60F7-4B8C-824D-F5F70E2CC8CE}"/>
                  </a:ext>
                </a:extLst>
              </p:cNvPr>
              <p:cNvSpPr txBox="1"/>
              <p:nvPr/>
            </p:nvSpPr>
            <p:spPr>
              <a:xfrm>
                <a:off x="8279149" y="3146724"/>
                <a:ext cx="7120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37A16999-60F7-4B8C-824D-F5F70E2CC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149" y="3146724"/>
                <a:ext cx="712054" cy="307777"/>
              </a:xfrm>
              <a:prstGeom prst="rect">
                <a:avLst/>
              </a:prstGeom>
              <a:blipFill>
                <a:blip r:embed="rId6"/>
                <a:stretch>
                  <a:fillRect l="-1754" t="-3846" r="-1754" b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3">
            <a:extLst>
              <a:ext uri="{FF2B5EF4-FFF2-40B4-BE49-F238E27FC236}">
                <a16:creationId xmlns:a16="http://schemas.microsoft.com/office/drawing/2014/main" id="{230CA5DA-BCC5-4673-8A3F-F8A6873AA67F}"/>
              </a:ext>
            </a:extLst>
          </p:cNvPr>
          <p:cNvSpPr txBox="1"/>
          <p:nvPr/>
        </p:nvSpPr>
        <p:spPr>
          <a:xfrm>
            <a:off x="11001897" y="3004559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1266EF0D-B1C6-450E-9E88-9A6093198615}"/>
              </a:ext>
            </a:extLst>
          </p:cNvPr>
          <p:cNvSpPr txBox="1"/>
          <p:nvPr/>
        </p:nvSpPr>
        <p:spPr>
          <a:xfrm>
            <a:off x="8346582" y="299352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-1.125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8452689C-51B1-4E41-9D44-0C8BDA14136C}"/>
              </a:ext>
            </a:extLst>
          </p:cNvPr>
          <p:cNvSpPr txBox="1"/>
          <p:nvPr/>
        </p:nvSpPr>
        <p:spPr>
          <a:xfrm>
            <a:off x="9685631" y="2993529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0.563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id="{E974A757-B056-477F-BED1-44F5F3A6A78E}"/>
              </a:ext>
            </a:extLst>
          </p:cNvPr>
          <p:cNvSpPr txBox="1"/>
          <p:nvPr/>
        </p:nvSpPr>
        <p:spPr>
          <a:xfrm>
            <a:off x="6975106" y="3003451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-1.688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53" name="Connecteur droit 6">
            <a:extLst>
              <a:ext uri="{FF2B5EF4-FFF2-40B4-BE49-F238E27FC236}">
                <a16:creationId xmlns:a16="http://schemas.microsoft.com/office/drawing/2014/main" id="{7D118788-4759-4E44-835A-4DF025E26517}"/>
              </a:ext>
            </a:extLst>
          </p:cNvPr>
          <p:cNvCxnSpPr>
            <a:cxnSpLocks/>
          </p:cNvCxnSpPr>
          <p:nvPr/>
        </p:nvCxnSpPr>
        <p:spPr>
          <a:xfrm>
            <a:off x="5293360" y="863600"/>
            <a:ext cx="0" cy="5689600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2E208AF8-5CEC-47E3-C423-86D3B577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Jet propagation simulation : </a:t>
            </a:r>
            <a:r>
              <a:rPr lang="fr-FR" sz="3200" dirty="0" err="1">
                <a:latin typeface="Segoe UI Variable Text Semiligh" pitchFamily="2" charset="0"/>
              </a:rPr>
              <a:t>Steps</a:t>
            </a:r>
            <a:endParaRPr lang="en-US" sz="3200" dirty="0">
              <a:latin typeface="Segoe UI Variable Text Semiligh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06A930-DA08-E6F3-BFA9-7718DD3E905C}"/>
              </a:ext>
            </a:extLst>
          </p:cNvPr>
          <p:cNvSpPr txBox="1"/>
          <p:nvPr/>
        </p:nvSpPr>
        <p:spPr>
          <a:xfrm>
            <a:off x="407375" y="1127794"/>
            <a:ext cx="44687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Variable Small Semilig" pitchFamily="2" charset="0"/>
              </a:rPr>
              <a:t>Relaxation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4FE7FD8-EFE6-0588-8BCB-2667B2E3EF19}"/>
              </a:ext>
            </a:extLst>
          </p:cNvPr>
          <p:cNvSpPr txBox="1"/>
          <p:nvPr/>
        </p:nvSpPr>
        <p:spPr>
          <a:xfrm>
            <a:off x="5469429" y="4675758"/>
            <a:ext cx="5464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C9812"/>
                </a:solidFill>
              </a:rPr>
              <a:t>Zoom close to the </a:t>
            </a:r>
            <a:r>
              <a:rPr lang="fr-FR" sz="1200" dirty="0" err="1">
                <a:solidFill>
                  <a:srgbClr val="FC9812"/>
                </a:solidFill>
              </a:rPr>
              <a:t>solar</a:t>
            </a:r>
            <a:r>
              <a:rPr lang="fr-FR" sz="1200" dirty="0">
                <a:solidFill>
                  <a:srgbClr val="FC9812"/>
                </a:solidFill>
              </a:rPr>
              <a:t> surface </a:t>
            </a:r>
            <a:r>
              <a:rPr lang="fr-FR" sz="1200" dirty="0" err="1">
                <a:solidFill>
                  <a:srgbClr val="FC9812"/>
                </a:solidFill>
              </a:rPr>
              <a:t>during</a:t>
            </a:r>
            <a:r>
              <a:rPr lang="fr-FR" sz="1200" dirty="0">
                <a:solidFill>
                  <a:srgbClr val="FC9812"/>
                </a:solidFill>
              </a:rPr>
              <a:t> the relaxation </a:t>
            </a:r>
            <a:r>
              <a:rPr lang="fr-FR" sz="1200" b="1" dirty="0" err="1">
                <a:solidFill>
                  <a:srgbClr val="FC9812"/>
                </a:solidFill>
              </a:rPr>
              <a:t>Touresse</a:t>
            </a:r>
            <a:r>
              <a:rPr lang="fr-FR" sz="1200" b="1" dirty="0">
                <a:solidFill>
                  <a:srgbClr val="FC9812"/>
                </a:solidFill>
              </a:rPr>
              <a:t> et al. (in </a:t>
            </a:r>
            <a:r>
              <a:rPr lang="fr-FR" sz="1200" b="1" dirty="0" err="1">
                <a:solidFill>
                  <a:srgbClr val="FC9812"/>
                </a:solidFill>
              </a:rPr>
              <a:t>preparation</a:t>
            </a:r>
            <a:r>
              <a:rPr lang="fr-FR" sz="1200" b="1" dirty="0">
                <a:solidFill>
                  <a:srgbClr val="FC9812"/>
                </a:solidFill>
              </a:rPr>
              <a:t>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E9CEF4-6D8C-4A58-BCFF-B14E0140AB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83" y="790008"/>
            <a:ext cx="5914337" cy="38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94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57172FC8-C640-413F-9B20-971FBCA15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83" y="790008"/>
            <a:ext cx="5914337" cy="3870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F220D482-BB5B-40CF-8AD0-4425B89C905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9/12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2269C-B53B-4D6D-8CDF-DEBDF4183DF9}"/>
              </a:ext>
            </a:extLst>
          </p:cNvPr>
          <p:cNvSpPr txBox="1"/>
          <p:nvPr/>
        </p:nvSpPr>
        <p:spPr>
          <a:xfrm>
            <a:off x="4136498" y="3029825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53" name="Connecteur droit 6">
            <a:extLst>
              <a:ext uri="{FF2B5EF4-FFF2-40B4-BE49-F238E27FC236}">
                <a16:creationId xmlns:a16="http://schemas.microsoft.com/office/drawing/2014/main" id="{7D118788-4759-4E44-835A-4DF025E26517}"/>
              </a:ext>
            </a:extLst>
          </p:cNvPr>
          <p:cNvCxnSpPr>
            <a:cxnSpLocks/>
          </p:cNvCxnSpPr>
          <p:nvPr/>
        </p:nvCxnSpPr>
        <p:spPr>
          <a:xfrm>
            <a:off x="5293360" y="863600"/>
            <a:ext cx="0" cy="5689600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2E208AF8-5CEC-47E3-C423-86D3B577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Jet propagation simulation : </a:t>
            </a:r>
            <a:r>
              <a:rPr lang="fr-FR" sz="3200" dirty="0" err="1">
                <a:latin typeface="Segoe UI Variable Text Semiligh" pitchFamily="2" charset="0"/>
              </a:rPr>
              <a:t>Steps</a:t>
            </a:r>
            <a:endParaRPr lang="en-US" sz="3200" dirty="0">
              <a:latin typeface="Segoe UI Variable Text Semiligh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06A930-DA08-E6F3-BFA9-7718DD3E905C}"/>
              </a:ext>
            </a:extLst>
          </p:cNvPr>
          <p:cNvSpPr txBox="1"/>
          <p:nvPr/>
        </p:nvSpPr>
        <p:spPr>
          <a:xfrm>
            <a:off x="407375" y="1127794"/>
            <a:ext cx="44687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Variable Small Semilig" pitchFamily="2" charset="0"/>
              </a:rPr>
              <a:t>Relaxation</a:t>
            </a:r>
          </a:p>
          <a:p>
            <a:pPr lvl="1"/>
            <a:endParaRPr lang="en-US" sz="2000" dirty="0">
              <a:latin typeface="Segoe UI Variable Small Semilig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49"/>
                </a:solidFill>
                <a:latin typeface="Segoe UI Variable Small Semilig" pitchFamily="2" charset="0"/>
              </a:rPr>
              <a:t>Injection of the twist</a:t>
            </a:r>
          </a:p>
        </p:txBody>
      </p:sp>
      <p:sp>
        <p:nvSpPr>
          <p:cNvPr id="2" name="Flèche courbée vers la droite 1">
            <a:extLst>
              <a:ext uri="{FF2B5EF4-FFF2-40B4-BE49-F238E27FC236}">
                <a16:creationId xmlns:a16="http://schemas.microsoft.com/office/drawing/2014/main" id="{C91B82E0-988E-BC9C-8B93-276B5B3FC7D4}"/>
              </a:ext>
            </a:extLst>
          </p:cNvPr>
          <p:cNvSpPr/>
          <p:nvPr/>
        </p:nvSpPr>
        <p:spPr>
          <a:xfrm flipV="1">
            <a:off x="6163801" y="2334062"/>
            <a:ext cx="406236" cy="812662"/>
          </a:xfrm>
          <a:prstGeom prst="curvedRightArrow">
            <a:avLst/>
          </a:prstGeom>
          <a:solidFill>
            <a:srgbClr val="FF5B49"/>
          </a:solidFill>
          <a:ln>
            <a:solidFill>
              <a:srgbClr val="FF5B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7C7919-7F24-AC1A-250D-C2EEF76FB1A7}"/>
              </a:ext>
            </a:extLst>
          </p:cNvPr>
          <p:cNvSpPr txBox="1"/>
          <p:nvPr/>
        </p:nvSpPr>
        <p:spPr>
          <a:xfrm>
            <a:off x="5469429" y="4675758"/>
            <a:ext cx="6123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C9812"/>
                </a:solidFill>
              </a:rPr>
              <a:t>Zoom close to the </a:t>
            </a:r>
            <a:r>
              <a:rPr lang="fr-FR" sz="1200" dirty="0" err="1">
                <a:solidFill>
                  <a:srgbClr val="FC9812"/>
                </a:solidFill>
              </a:rPr>
              <a:t>solar</a:t>
            </a:r>
            <a:r>
              <a:rPr lang="fr-FR" sz="1200" dirty="0">
                <a:solidFill>
                  <a:srgbClr val="FC9812"/>
                </a:solidFill>
              </a:rPr>
              <a:t> surface </a:t>
            </a:r>
            <a:r>
              <a:rPr lang="fr-FR" sz="1200" dirty="0" err="1">
                <a:solidFill>
                  <a:srgbClr val="FC9812"/>
                </a:solidFill>
              </a:rPr>
              <a:t>during</a:t>
            </a:r>
            <a:r>
              <a:rPr lang="fr-FR" sz="1200" dirty="0">
                <a:solidFill>
                  <a:srgbClr val="FC9812"/>
                </a:solidFill>
              </a:rPr>
              <a:t> the injection of the twist </a:t>
            </a:r>
            <a:r>
              <a:rPr lang="fr-FR" sz="1200" b="1" dirty="0" err="1">
                <a:solidFill>
                  <a:srgbClr val="FC9812"/>
                </a:solidFill>
              </a:rPr>
              <a:t>Touresse</a:t>
            </a:r>
            <a:r>
              <a:rPr lang="fr-FR" sz="1200" b="1" dirty="0">
                <a:solidFill>
                  <a:srgbClr val="FC9812"/>
                </a:solidFill>
              </a:rPr>
              <a:t> et al. (in </a:t>
            </a:r>
            <a:r>
              <a:rPr lang="fr-FR" sz="1200" b="1" dirty="0" err="1">
                <a:solidFill>
                  <a:srgbClr val="FC9812"/>
                </a:solidFill>
              </a:rPr>
              <a:t>preparation</a:t>
            </a:r>
            <a:r>
              <a:rPr lang="fr-FR" sz="1200" b="1" dirty="0">
                <a:solidFill>
                  <a:srgbClr val="FC9812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540465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F220D482-BB5B-40CF-8AD0-4425B89C905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9/12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/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blipFill>
                <a:blip r:embed="rId5"/>
                <a:stretch>
                  <a:fillRect l="-1818" t="-4000" r="-1818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602269C-B53B-4D6D-8CDF-DEBDF4183DF9}"/>
              </a:ext>
            </a:extLst>
          </p:cNvPr>
          <p:cNvSpPr txBox="1"/>
          <p:nvPr/>
        </p:nvSpPr>
        <p:spPr>
          <a:xfrm>
            <a:off x="4136498" y="3029825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9A7346-3B32-4909-9C5B-13E04D755425}"/>
              </a:ext>
            </a:extLst>
          </p:cNvPr>
          <p:cNvSpPr txBox="1"/>
          <p:nvPr/>
        </p:nvSpPr>
        <p:spPr>
          <a:xfrm>
            <a:off x="9408473" y="305198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4.830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D3EFE7-FBC3-4CCE-BB4E-1E01B4B8F62C}"/>
              </a:ext>
            </a:extLst>
          </p:cNvPr>
          <p:cNvSpPr txBox="1"/>
          <p:nvPr/>
        </p:nvSpPr>
        <p:spPr>
          <a:xfrm>
            <a:off x="6770815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1.645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6C5E4-D489-4AB4-98E8-28119F3D014E}"/>
              </a:ext>
            </a:extLst>
          </p:cNvPr>
          <p:cNvSpPr txBox="1"/>
          <p:nvPr/>
        </p:nvSpPr>
        <p:spPr>
          <a:xfrm>
            <a:off x="8092207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3.238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29E7C-703F-444B-B9E1-AB4B89B26530}"/>
              </a:ext>
            </a:extLst>
          </p:cNvPr>
          <p:cNvSpPr txBox="1"/>
          <p:nvPr/>
        </p:nvSpPr>
        <p:spPr>
          <a:xfrm>
            <a:off x="5432752" y="304874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0.053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E3E39C-E865-4FE5-BA89-5085CCA1B00B}"/>
              </a:ext>
            </a:extLst>
          </p:cNvPr>
          <p:cNvSpPr/>
          <p:nvPr/>
        </p:nvSpPr>
        <p:spPr>
          <a:xfrm>
            <a:off x="8004020" y="992857"/>
            <a:ext cx="406236" cy="2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B49CF4-834F-4E78-821E-4BE69D520B4A}"/>
              </a:ext>
            </a:extLst>
          </p:cNvPr>
          <p:cNvSpPr/>
          <p:nvPr/>
        </p:nvSpPr>
        <p:spPr>
          <a:xfrm>
            <a:off x="11398114" y="2637484"/>
            <a:ext cx="406236" cy="2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37A16999-60F7-4B8C-824D-F5F70E2CC8CE}"/>
                  </a:ext>
                </a:extLst>
              </p:cNvPr>
              <p:cNvSpPr txBox="1"/>
              <p:nvPr/>
            </p:nvSpPr>
            <p:spPr>
              <a:xfrm>
                <a:off x="8279149" y="3146724"/>
                <a:ext cx="7120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37A16999-60F7-4B8C-824D-F5F70E2CC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149" y="3146724"/>
                <a:ext cx="712054" cy="307777"/>
              </a:xfrm>
              <a:prstGeom prst="rect">
                <a:avLst/>
              </a:prstGeom>
              <a:blipFill>
                <a:blip r:embed="rId6"/>
                <a:stretch>
                  <a:fillRect l="-1754" t="-3846" r="-1754" b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3">
            <a:extLst>
              <a:ext uri="{FF2B5EF4-FFF2-40B4-BE49-F238E27FC236}">
                <a16:creationId xmlns:a16="http://schemas.microsoft.com/office/drawing/2014/main" id="{230CA5DA-BCC5-4673-8A3F-F8A6873AA67F}"/>
              </a:ext>
            </a:extLst>
          </p:cNvPr>
          <p:cNvSpPr txBox="1"/>
          <p:nvPr/>
        </p:nvSpPr>
        <p:spPr>
          <a:xfrm>
            <a:off x="11001897" y="3004559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1266EF0D-B1C6-450E-9E88-9A6093198615}"/>
              </a:ext>
            </a:extLst>
          </p:cNvPr>
          <p:cNvSpPr txBox="1"/>
          <p:nvPr/>
        </p:nvSpPr>
        <p:spPr>
          <a:xfrm>
            <a:off x="8346582" y="299352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-1.125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8452689C-51B1-4E41-9D44-0C8BDA14136C}"/>
              </a:ext>
            </a:extLst>
          </p:cNvPr>
          <p:cNvSpPr txBox="1"/>
          <p:nvPr/>
        </p:nvSpPr>
        <p:spPr>
          <a:xfrm>
            <a:off x="9685631" y="2993529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0.563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id="{E974A757-B056-477F-BED1-44F5F3A6A78E}"/>
              </a:ext>
            </a:extLst>
          </p:cNvPr>
          <p:cNvSpPr txBox="1"/>
          <p:nvPr/>
        </p:nvSpPr>
        <p:spPr>
          <a:xfrm>
            <a:off x="6975106" y="3003451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-1.688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53" name="Connecteur droit 6">
            <a:extLst>
              <a:ext uri="{FF2B5EF4-FFF2-40B4-BE49-F238E27FC236}">
                <a16:creationId xmlns:a16="http://schemas.microsoft.com/office/drawing/2014/main" id="{7D118788-4759-4E44-835A-4DF025E26517}"/>
              </a:ext>
            </a:extLst>
          </p:cNvPr>
          <p:cNvCxnSpPr>
            <a:cxnSpLocks/>
          </p:cNvCxnSpPr>
          <p:nvPr/>
        </p:nvCxnSpPr>
        <p:spPr>
          <a:xfrm>
            <a:off x="5293360" y="863600"/>
            <a:ext cx="0" cy="5689600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2E208AF8-5CEC-47E3-C423-86D3B577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Jet propagation simulation : </a:t>
            </a:r>
            <a:r>
              <a:rPr lang="fr-FR" sz="3200" dirty="0" err="1">
                <a:latin typeface="Segoe UI Variable Text Semiligh" pitchFamily="2" charset="0"/>
              </a:rPr>
              <a:t>Steps</a:t>
            </a:r>
            <a:endParaRPr lang="en-US" sz="3200" dirty="0">
              <a:latin typeface="Segoe UI Variable Text Semiligh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06A930-DA08-E6F3-BFA9-7718DD3E905C}"/>
              </a:ext>
            </a:extLst>
          </p:cNvPr>
          <p:cNvSpPr txBox="1"/>
          <p:nvPr/>
        </p:nvSpPr>
        <p:spPr>
          <a:xfrm>
            <a:off x="407375" y="1127794"/>
            <a:ext cx="44687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Variable Small Semilig" pitchFamily="2" charset="0"/>
              </a:rPr>
              <a:t>Relaxation</a:t>
            </a:r>
          </a:p>
          <a:p>
            <a:pPr lvl="1"/>
            <a:endParaRPr lang="en-US" sz="2000" dirty="0">
              <a:latin typeface="Segoe UI Variable Small Semilig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5B49"/>
                </a:solidFill>
                <a:latin typeface="Segoe UI Variable Small Semilig" pitchFamily="2" charset="0"/>
              </a:rPr>
              <a:t>Injection of the twist</a:t>
            </a:r>
          </a:p>
        </p:txBody>
      </p:sp>
      <p:pic>
        <p:nvPicPr>
          <p:cNvPr id="3" name="PNST Zoom.mp4">
            <a:hlinkClick r:id="" action="ppaction://media"/>
            <a:extLst>
              <a:ext uri="{FF2B5EF4-FFF2-40B4-BE49-F238E27FC236}">
                <a16:creationId xmlns:a16="http://schemas.microsoft.com/office/drawing/2014/main" id="{3037E2DD-FBB2-089D-4F95-C368EFE524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95.6192"/>
                </p14:media>
              </p:ext>
            </p:extLst>
          </p:nvPr>
        </p:nvPicPr>
        <p:blipFill rotWithShape="1">
          <a:blip r:embed="rId7"/>
          <a:srcRect l="19723" t="7572" r="13750" b="16445"/>
          <a:stretch/>
        </p:blipFill>
        <p:spPr>
          <a:xfrm>
            <a:off x="5432752" y="838980"/>
            <a:ext cx="6018254" cy="3866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B31A78C-7BAF-5D14-AB2B-109BF6D78925}"/>
              </a:ext>
            </a:extLst>
          </p:cNvPr>
          <p:cNvSpPr txBox="1"/>
          <p:nvPr/>
        </p:nvSpPr>
        <p:spPr>
          <a:xfrm>
            <a:off x="5424273" y="4675758"/>
            <a:ext cx="6123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C9812"/>
                </a:solidFill>
              </a:rPr>
              <a:t>Zoom close to the </a:t>
            </a:r>
            <a:r>
              <a:rPr lang="fr-FR" sz="1200" dirty="0" err="1">
                <a:solidFill>
                  <a:srgbClr val="FC9812"/>
                </a:solidFill>
              </a:rPr>
              <a:t>solar</a:t>
            </a:r>
            <a:r>
              <a:rPr lang="fr-FR" sz="1200" dirty="0">
                <a:solidFill>
                  <a:srgbClr val="FC9812"/>
                </a:solidFill>
              </a:rPr>
              <a:t> surface </a:t>
            </a:r>
            <a:r>
              <a:rPr lang="fr-FR" sz="1200" dirty="0" err="1">
                <a:solidFill>
                  <a:srgbClr val="FC9812"/>
                </a:solidFill>
              </a:rPr>
              <a:t>during</a:t>
            </a:r>
            <a:r>
              <a:rPr lang="fr-FR" sz="1200" dirty="0">
                <a:solidFill>
                  <a:srgbClr val="FC9812"/>
                </a:solidFill>
              </a:rPr>
              <a:t> the injection of the twist </a:t>
            </a:r>
            <a:r>
              <a:rPr lang="fr-FR" sz="1200" b="1" dirty="0" err="1">
                <a:solidFill>
                  <a:srgbClr val="FC9812"/>
                </a:solidFill>
              </a:rPr>
              <a:t>Touresse</a:t>
            </a:r>
            <a:r>
              <a:rPr lang="fr-FR" sz="1200" b="1" dirty="0">
                <a:solidFill>
                  <a:srgbClr val="FC9812"/>
                </a:solidFill>
              </a:rPr>
              <a:t> et al. (in </a:t>
            </a:r>
            <a:r>
              <a:rPr lang="fr-FR" sz="1200" b="1" dirty="0" err="1">
                <a:solidFill>
                  <a:srgbClr val="FC9812"/>
                </a:solidFill>
              </a:rPr>
              <a:t>preparation</a:t>
            </a:r>
            <a:r>
              <a:rPr lang="fr-FR" sz="1200" b="1" dirty="0">
                <a:solidFill>
                  <a:srgbClr val="FC9812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48472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F220D482-BB5B-40CF-8AD0-4425B89C905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9/12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/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blipFill>
                <a:blip r:embed="rId5"/>
                <a:stretch>
                  <a:fillRect l="-1818" t="-4000" r="-1818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602269C-B53B-4D6D-8CDF-DEBDF4183DF9}"/>
              </a:ext>
            </a:extLst>
          </p:cNvPr>
          <p:cNvSpPr txBox="1"/>
          <p:nvPr/>
        </p:nvSpPr>
        <p:spPr>
          <a:xfrm>
            <a:off x="4136498" y="3029825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9A7346-3B32-4909-9C5B-13E04D755425}"/>
              </a:ext>
            </a:extLst>
          </p:cNvPr>
          <p:cNvSpPr txBox="1"/>
          <p:nvPr/>
        </p:nvSpPr>
        <p:spPr>
          <a:xfrm>
            <a:off x="9408473" y="305198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4.830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D3EFE7-FBC3-4CCE-BB4E-1E01B4B8F62C}"/>
              </a:ext>
            </a:extLst>
          </p:cNvPr>
          <p:cNvSpPr txBox="1"/>
          <p:nvPr/>
        </p:nvSpPr>
        <p:spPr>
          <a:xfrm>
            <a:off x="6770815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1.645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6C5E4-D489-4AB4-98E8-28119F3D014E}"/>
              </a:ext>
            </a:extLst>
          </p:cNvPr>
          <p:cNvSpPr txBox="1"/>
          <p:nvPr/>
        </p:nvSpPr>
        <p:spPr>
          <a:xfrm>
            <a:off x="8092207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3.238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29E7C-703F-444B-B9E1-AB4B89B26530}"/>
              </a:ext>
            </a:extLst>
          </p:cNvPr>
          <p:cNvSpPr txBox="1"/>
          <p:nvPr/>
        </p:nvSpPr>
        <p:spPr>
          <a:xfrm>
            <a:off x="5432752" y="304874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0.053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E3E39C-E865-4FE5-BA89-5085CCA1B00B}"/>
              </a:ext>
            </a:extLst>
          </p:cNvPr>
          <p:cNvSpPr/>
          <p:nvPr/>
        </p:nvSpPr>
        <p:spPr>
          <a:xfrm>
            <a:off x="8004020" y="992857"/>
            <a:ext cx="406236" cy="2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B49CF4-834F-4E78-821E-4BE69D520B4A}"/>
              </a:ext>
            </a:extLst>
          </p:cNvPr>
          <p:cNvSpPr/>
          <p:nvPr/>
        </p:nvSpPr>
        <p:spPr>
          <a:xfrm>
            <a:off x="11398114" y="2637484"/>
            <a:ext cx="406236" cy="2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37A16999-60F7-4B8C-824D-F5F70E2CC8CE}"/>
                  </a:ext>
                </a:extLst>
              </p:cNvPr>
              <p:cNvSpPr txBox="1"/>
              <p:nvPr/>
            </p:nvSpPr>
            <p:spPr>
              <a:xfrm>
                <a:off x="8279149" y="3146724"/>
                <a:ext cx="7120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37A16999-60F7-4B8C-824D-F5F70E2CC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149" y="3146724"/>
                <a:ext cx="712054" cy="307777"/>
              </a:xfrm>
              <a:prstGeom prst="rect">
                <a:avLst/>
              </a:prstGeom>
              <a:blipFill>
                <a:blip r:embed="rId6"/>
                <a:stretch>
                  <a:fillRect l="-1754" t="-3846" r="-1754" b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3">
            <a:extLst>
              <a:ext uri="{FF2B5EF4-FFF2-40B4-BE49-F238E27FC236}">
                <a16:creationId xmlns:a16="http://schemas.microsoft.com/office/drawing/2014/main" id="{230CA5DA-BCC5-4673-8A3F-F8A6873AA67F}"/>
              </a:ext>
            </a:extLst>
          </p:cNvPr>
          <p:cNvSpPr txBox="1"/>
          <p:nvPr/>
        </p:nvSpPr>
        <p:spPr>
          <a:xfrm>
            <a:off x="11001897" y="3004559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1266EF0D-B1C6-450E-9E88-9A6093198615}"/>
              </a:ext>
            </a:extLst>
          </p:cNvPr>
          <p:cNvSpPr txBox="1"/>
          <p:nvPr/>
        </p:nvSpPr>
        <p:spPr>
          <a:xfrm>
            <a:off x="8346582" y="299352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-1.125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8452689C-51B1-4E41-9D44-0C8BDA14136C}"/>
              </a:ext>
            </a:extLst>
          </p:cNvPr>
          <p:cNvSpPr txBox="1"/>
          <p:nvPr/>
        </p:nvSpPr>
        <p:spPr>
          <a:xfrm>
            <a:off x="9685631" y="2993529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0.563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id="{E974A757-B056-477F-BED1-44F5F3A6A78E}"/>
              </a:ext>
            </a:extLst>
          </p:cNvPr>
          <p:cNvSpPr txBox="1"/>
          <p:nvPr/>
        </p:nvSpPr>
        <p:spPr>
          <a:xfrm>
            <a:off x="6975106" y="3003451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-1.688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53" name="Connecteur droit 6">
            <a:extLst>
              <a:ext uri="{FF2B5EF4-FFF2-40B4-BE49-F238E27FC236}">
                <a16:creationId xmlns:a16="http://schemas.microsoft.com/office/drawing/2014/main" id="{7D118788-4759-4E44-835A-4DF025E26517}"/>
              </a:ext>
            </a:extLst>
          </p:cNvPr>
          <p:cNvCxnSpPr>
            <a:cxnSpLocks/>
          </p:cNvCxnSpPr>
          <p:nvPr/>
        </p:nvCxnSpPr>
        <p:spPr>
          <a:xfrm>
            <a:off x="5293360" y="863600"/>
            <a:ext cx="0" cy="5689600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2E208AF8-5CEC-47E3-C423-86D3B577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Jet propagation simulation : </a:t>
            </a:r>
            <a:r>
              <a:rPr lang="fr-FR" sz="3200" dirty="0" err="1">
                <a:latin typeface="Segoe UI Variable Text Semiligh" pitchFamily="2" charset="0"/>
              </a:rPr>
              <a:t>Steps</a:t>
            </a:r>
            <a:endParaRPr lang="en-US" sz="3200" dirty="0">
              <a:latin typeface="Segoe UI Variable Text Semiligh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06A930-DA08-E6F3-BFA9-7718DD3E905C}"/>
              </a:ext>
            </a:extLst>
          </p:cNvPr>
          <p:cNvSpPr txBox="1"/>
          <p:nvPr/>
        </p:nvSpPr>
        <p:spPr>
          <a:xfrm>
            <a:off x="407375" y="1127794"/>
            <a:ext cx="44687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Variable Small Semilig" pitchFamily="2" charset="0"/>
              </a:rPr>
              <a:t>Relaxation</a:t>
            </a:r>
          </a:p>
          <a:p>
            <a:pPr lvl="1"/>
            <a:endParaRPr lang="en-US" sz="2000" dirty="0">
              <a:latin typeface="Segoe UI Variable Small Semilig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Variable Small Semilig" pitchFamily="2" charset="0"/>
              </a:rPr>
              <a:t>Injection of the twist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Segoe UI Variable Small Semilig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Variable Small Semilig" pitchFamily="2" charset="0"/>
              </a:rPr>
              <a:t>Magnetic reconnection</a:t>
            </a:r>
          </a:p>
        </p:txBody>
      </p:sp>
      <p:pic>
        <p:nvPicPr>
          <p:cNvPr id="2" name="PNST Zoom.mp4">
            <a:hlinkClick r:id="" action="ppaction://media"/>
            <a:extLst>
              <a:ext uri="{FF2B5EF4-FFF2-40B4-BE49-F238E27FC236}">
                <a16:creationId xmlns:a16="http://schemas.microsoft.com/office/drawing/2014/main" id="{29116511-62E6-F507-2A94-2112775E18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14.3348"/>
                </p14:media>
              </p:ext>
            </p:extLst>
          </p:nvPr>
        </p:nvPicPr>
        <p:blipFill rotWithShape="1">
          <a:blip r:embed="rId7"/>
          <a:srcRect l="19723" t="7572" r="13750" b="16445"/>
          <a:stretch/>
        </p:blipFill>
        <p:spPr>
          <a:xfrm>
            <a:off x="5432752" y="839383"/>
            <a:ext cx="6018254" cy="3866400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5D367755-542E-6FF1-E016-7E46342EF8DE}"/>
              </a:ext>
            </a:extLst>
          </p:cNvPr>
          <p:cNvGrpSpPr/>
          <p:nvPr/>
        </p:nvGrpSpPr>
        <p:grpSpPr>
          <a:xfrm>
            <a:off x="838200" y="4360254"/>
            <a:ext cx="3143275" cy="2192946"/>
            <a:chOff x="4823234" y="926119"/>
            <a:chExt cx="3143275" cy="2192946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78476F81-198A-D587-2306-AE32AF86D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t="10561"/>
            <a:stretch>
              <a:fillRect/>
            </a:stretch>
          </p:blipFill>
          <p:spPr bwMode="auto">
            <a:xfrm>
              <a:off x="4823234" y="926119"/>
              <a:ext cx="3143275" cy="1875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41024606-560B-E7B3-2038-28D78E75D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2958" y="2842066"/>
              <a:ext cx="1563826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chemeClr val="bg1">
                      <a:lumMod val="50000"/>
                    </a:schemeClr>
                  </a:solidFill>
                </a:rPr>
                <a:t>Schmieder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 et al. 1995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685FEC97-52BA-E749-90A9-840C6E63A6EF}"/>
              </a:ext>
            </a:extLst>
          </p:cNvPr>
          <p:cNvSpPr txBox="1"/>
          <p:nvPr/>
        </p:nvSpPr>
        <p:spPr>
          <a:xfrm>
            <a:off x="5469429" y="4675758"/>
            <a:ext cx="6318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C9812"/>
                </a:solidFill>
              </a:rPr>
              <a:t>Zoom close to the </a:t>
            </a:r>
            <a:r>
              <a:rPr lang="fr-FR" sz="1200" dirty="0" err="1">
                <a:solidFill>
                  <a:srgbClr val="FC9812"/>
                </a:solidFill>
              </a:rPr>
              <a:t>solar</a:t>
            </a:r>
            <a:r>
              <a:rPr lang="fr-FR" sz="1200" dirty="0">
                <a:solidFill>
                  <a:srgbClr val="FC9812"/>
                </a:solidFill>
              </a:rPr>
              <a:t> surface </a:t>
            </a:r>
            <a:r>
              <a:rPr lang="fr-FR" sz="1200" dirty="0" err="1">
                <a:solidFill>
                  <a:srgbClr val="FC9812"/>
                </a:solidFill>
              </a:rPr>
              <a:t>during</a:t>
            </a:r>
            <a:r>
              <a:rPr lang="fr-FR" sz="1200" dirty="0">
                <a:solidFill>
                  <a:srgbClr val="FC9812"/>
                </a:solidFill>
              </a:rPr>
              <a:t> the </a:t>
            </a:r>
            <a:r>
              <a:rPr lang="fr-FR" sz="1200" dirty="0" err="1">
                <a:solidFill>
                  <a:srgbClr val="FC9812"/>
                </a:solidFill>
              </a:rPr>
              <a:t>magnetic</a:t>
            </a:r>
            <a:r>
              <a:rPr lang="fr-FR" sz="1200" dirty="0">
                <a:solidFill>
                  <a:srgbClr val="FC9812"/>
                </a:solidFill>
              </a:rPr>
              <a:t> </a:t>
            </a:r>
            <a:r>
              <a:rPr lang="fr-FR" sz="1200" dirty="0" err="1">
                <a:solidFill>
                  <a:srgbClr val="FC9812"/>
                </a:solidFill>
              </a:rPr>
              <a:t>reconnection</a:t>
            </a:r>
            <a:r>
              <a:rPr lang="fr-FR" sz="1200" dirty="0">
                <a:solidFill>
                  <a:srgbClr val="FC9812"/>
                </a:solidFill>
              </a:rPr>
              <a:t> </a:t>
            </a:r>
            <a:r>
              <a:rPr lang="fr-FR" sz="1200" b="1" dirty="0" err="1">
                <a:solidFill>
                  <a:srgbClr val="FC9812"/>
                </a:solidFill>
              </a:rPr>
              <a:t>Touresse</a:t>
            </a:r>
            <a:r>
              <a:rPr lang="fr-FR" sz="1200" b="1" dirty="0">
                <a:solidFill>
                  <a:srgbClr val="FC9812"/>
                </a:solidFill>
              </a:rPr>
              <a:t> et al. (in </a:t>
            </a:r>
            <a:r>
              <a:rPr lang="fr-FR" sz="1200" b="1" dirty="0" err="1">
                <a:solidFill>
                  <a:srgbClr val="FC9812"/>
                </a:solidFill>
              </a:rPr>
              <a:t>preparation</a:t>
            </a:r>
            <a:r>
              <a:rPr lang="fr-FR" sz="1200" b="1" dirty="0">
                <a:solidFill>
                  <a:srgbClr val="FC9812"/>
                </a:solidFill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E165009-2931-1ABC-398D-0DF0A7DF466A}"/>
                  </a:ext>
                </a:extLst>
              </p:cNvPr>
              <p:cNvSpPr txBox="1"/>
              <p:nvPr/>
            </p:nvSpPr>
            <p:spPr>
              <a:xfrm>
                <a:off x="5941225" y="5520267"/>
                <a:ext cx="3127266" cy="413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fr-FR" sz="2000" b="1" dirty="0">
                    <a:solidFill>
                      <a:srgbClr val="FF5B49"/>
                    </a:solidFill>
                  </a:rPr>
                  <a:t> no U-</a:t>
                </a:r>
                <a:r>
                  <a:rPr lang="fr-FR" sz="2000" b="1" dirty="0" err="1">
                    <a:solidFill>
                      <a:srgbClr val="FF5B49"/>
                    </a:solidFill>
                  </a:rPr>
                  <a:t>loop</a:t>
                </a:r>
                <a:r>
                  <a:rPr lang="fr-FR" sz="2000" b="1" dirty="0">
                    <a:solidFill>
                      <a:srgbClr val="FF5B49"/>
                    </a:solidFill>
                  </a:rPr>
                  <a:t> </a:t>
                </a:r>
                <a:r>
                  <a:rPr lang="fr-FR" sz="2000" b="1" dirty="0" err="1">
                    <a:solidFill>
                      <a:srgbClr val="FF5B49"/>
                    </a:solidFill>
                  </a:rPr>
                  <a:t>above</a:t>
                </a:r>
                <a:r>
                  <a:rPr lang="fr-FR" sz="2000" b="1" dirty="0">
                    <a:solidFill>
                      <a:srgbClr val="FF5B49"/>
                    </a:solidFill>
                  </a:rPr>
                  <a:t> 0.1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fr-FR" sz="20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fr-FR" sz="2000" b="1" dirty="0">
                  <a:solidFill>
                    <a:srgbClr val="FF5B49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E165009-2931-1ABC-398D-0DF0A7DF4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225" y="5520267"/>
                <a:ext cx="3127266" cy="413447"/>
              </a:xfrm>
              <a:prstGeom prst="rect">
                <a:avLst/>
              </a:prstGeom>
              <a:blipFill>
                <a:blip r:embed="rId9"/>
                <a:stretch>
                  <a:fillRect t="-5882" b="-205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04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F220D482-BB5B-40CF-8AD0-4425B89C905F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9/12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/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C15F51-3D36-47CD-9E4E-C72898849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725" y="3194149"/>
                <a:ext cx="691792" cy="307777"/>
              </a:xfrm>
              <a:prstGeom prst="rect">
                <a:avLst/>
              </a:prstGeom>
              <a:blipFill>
                <a:blip r:embed="rId5"/>
                <a:stretch>
                  <a:fillRect l="-1818" t="-4000" r="-1818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602269C-B53B-4D6D-8CDF-DEBDF4183DF9}"/>
              </a:ext>
            </a:extLst>
          </p:cNvPr>
          <p:cNvSpPr txBox="1"/>
          <p:nvPr/>
        </p:nvSpPr>
        <p:spPr>
          <a:xfrm>
            <a:off x="4136498" y="3029825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-1.540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9A7346-3B32-4909-9C5B-13E04D755425}"/>
              </a:ext>
            </a:extLst>
          </p:cNvPr>
          <p:cNvSpPr txBox="1"/>
          <p:nvPr/>
        </p:nvSpPr>
        <p:spPr>
          <a:xfrm>
            <a:off x="9408473" y="305198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4.830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D3EFE7-FBC3-4CCE-BB4E-1E01B4B8F62C}"/>
              </a:ext>
            </a:extLst>
          </p:cNvPr>
          <p:cNvSpPr txBox="1"/>
          <p:nvPr/>
        </p:nvSpPr>
        <p:spPr>
          <a:xfrm>
            <a:off x="6770815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1.645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6C5E4-D489-4AB4-98E8-28119F3D014E}"/>
              </a:ext>
            </a:extLst>
          </p:cNvPr>
          <p:cNvSpPr txBox="1"/>
          <p:nvPr/>
        </p:nvSpPr>
        <p:spPr>
          <a:xfrm>
            <a:off x="8092207" y="3040954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3.238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29E7C-703F-444B-B9E1-AB4B89B26530}"/>
              </a:ext>
            </a:extLst>
          </p:cNvPr>
          <p:cNvSpPr txBox="1"/>
          <p:nvPr/>
        </p:nvSpPr>
        <p:spPr>
          <a:xfrm>
            <a:off x="5432752" y="304874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0.053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E3E39C-E865-4FE5-BA89-5085CCA1B00B}"/>
              </a:ext>
            </a:extLst>
          </p:cNvPr>
          <p:cNvSpPr/>
          <p:nvPr/>
        </p:nvSpPr>
        <p:spPr>
          <a:xfrm>
            <a:off x="8004020" y="992857"/>
            <a:ext cx="406236" cy="2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B49CF4-834F-4E78-821E-4BE69D520B4A}"/>
              </a:ext>
            </a:extLst>
          </p:cNvPr>
          <p:cNvSpPr/>
          <p:nvPr/>
        </p:nvSpPr>
        <p:spPr>
          <a:xfrm>
            <a:off x="11398114" y="2637484"/>
            <a:ext cx="406236" cy="2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37A16999-60F7-4B8C-824D-F5F70E2CC8CE}"/>
                  </a:ext>
                </a:extLst>
              </p:cNvPr>
              <p:cNvSpPr txBox="1"/>
              <p:nvPr/>
            </p:nvSpPr>
            <p:spPr>
              <a:xfrm>
                <a:off x="8279149" y="3146724"/>
                <a:ext cx="7120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</a:rPr>
                  <a:t>Log (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37A16999-60F7-4B8C-824D-F5F70E2CC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149" y="3146724"/>
                <a:ext cx="712054" cy="307777"/>
              </a:xfrm>
              <a:prstGeom prst="rect">
                <a:avLst/>
              </a:prstGeom>
              <a:blipFill>
                <a:blip r:embed="rId6"/>
                <a:stretch>
                  <a:fillRect l="-1754" t="-3846" r="-1754" b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3">
            <a:extLst>
              <a:ext uri="{FF2B5EF4-FFF2-40B4-BE49-F238E27FC236}">
                <a16:creationId xmlns:a16="http://schemas.microsoft.com/office/drawing/2014/main" id="{230CA5DA-BCC5-4673-8A3F-F8A6873AA67F}"/>
              </a:ext>
            </a:extLst>
          </p:cNvPr>
          <p:cNvSpPr txBox="1"/>
          <p:nvPr/>
        </p:nvSpPr>
        <p:spPr>
          <a:xfrm>
            <a:off x="11001897" y="3004559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0.00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1266EF0D-B1C6-450E-9E88-9A6093198615}"/>
              </a:ext>
            </a:extLst>
          </p:cNvPr>
          <p:cNvSpPr txBox="1"/>
          <p:nvPr/>
        </p:nvSpPr>
        <p:spPr>
          <a:xfrm>
            <a:off x="8346582" y="2993529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-1.125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8452689C-51B1-4E41-9D44-0C8BDA14136C}"/>
              </a:ext>
            </a:extLst>
          </p:cNvPr>
          <p:cNvSpPr txBox="1"/>
          <p:nvPr/>
        </p:nvSpPr>
        <p:spPr>
          <a:xfrm>
            <a:off x="9685631" y="2993529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0.563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id="{E974A757-B056-477F-BED1-44F5F3A6A78E}"/>
              </a:ext>
            </a:extLst>
          </p:cNvPr>
          <p:cNvSpPr txBox="1"/>
          <p:nvPr/>
        </p:nvSpPr>
        <p:spPr>
          <a:xfrm>
            <a:off x="6975106" y="3003451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-1.688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53" name="Connecteur droit 6">
            <a:extLst>
              <a:ext uri="{FF2B5EF4-FFF2-40B4-BE49-F238E27FC236}">
                <a16:creationId xmlns:a16="http://schemas.microsoft.com/office/drawing/2014/main" id="{7D118788-4759-4E44-835A-4DF025E26517}"/>
              </a:ext>
            </a:extLst>
          </p:cNvPr>
          <p:cNvCxnSpPr>
            <a:cxnSpLocks/>
          </p:cNvCxnSpPr>
          <p:nvPr/>
        </p:nvCxnSpPr>
        <p:spPr>
          <a:xfrm>
            <a:off x="5293360" y="863600"/>
            <a:ext cx="0" cy="5689600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2E208AF8-5CEC-47E3-C423-86D3B577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Jet propagation simulation : </a:t>
            </a:r>
            <a:r>
              <a:rPr lang="fr-FR" sz="3200" dirty="0" err="1">
                <a:latin typeface="Segoe UI Variable Text Semiligh" pitchFamily="2" charset="0"/>
              </a:rPr>
              <a:t>Steps</a:t>
            </a:r>
            <a:endParaRPr lang="en-US" sz="3200" dirty="0">
              <a:latin typeface="Segoe UI Variable Text Semiligh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06A930-DA08-E6F3-BFA9-7718DD3E905C}"/>
              </a:ext>
            </a:extLst>
          </p:cNvPr>
          <p:cNvSpPr txBox="1"/>
          <p:nvPr/>
        </p:nvSpPr>
        <p:spPr>
          <a:xfrm>
            <a:off x="407375" y="1127794"/>
            <a:ext cx="44687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Variable Small Semilig" pitchFamily="2" charset="0"/>
              </a:rPr>
              <a:t>Relaxation</a:t>
            </a:r>
          </a:p>
          <a:p>
            <a:pPr lvl="1"/>
            <a:endParaRPr lang="en-US" sz="2000" dirty="0">
              <a:latin typeface="Segoe UI Variable Small Semilig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Variable Small Semilig" pitchFamily="2" charset="0"/>
              </a:rPr>
              <a:t>Injection of the twist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Segoe UI Variable Small Semilig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Variable Small Semilig" pitchFamily="2" charset="0"/>
              </a:rPr>
              <a:t>Magnetic reconnection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dirty="0">
              <a:latin typeface="Segoe UI Variable Small Semilig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Variable Small Semilig" pitchFamily="2" charset="0"/>
              </a:rPr>
              <a:t>Jet Propagation</a:t>
            </a:r>
          </a:p>
        </p:txBody>
      </p:sp>
      <p:sp>
        <p:nvSpPr>
          <p:cNvPr id="3" name="TextBox 28">
            <a:extLst>
              <a:ext uri="{FF2B5EF4-FFF2-40B4-BE49-F238E27FC236}">
                <a16:creationId xmlns:a16="http://schemas.microsoft.com/office/drawing/2014/main" id="{F7E0A83F-035A-234E-06CD-0846607D69B4}"/>
              </a:ext>
            </a:extLst>
          </p:cNvPr>
          <p:cNvSpPr txBox="1"/>
          <p:nvPr/>
        </p:nvSpPr>
        <p:spPr>
          <a:xfrm>
            <a:off x="5408804" y="4653835"/>
            <a:ext cx="58527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FC9812"/>
                </a:solidFill>
              </a:rPr>
              <a:t>3D jet propagation in the high beta simulation </a:t>
            </a:r>
            <a:r>
              <a:rPr lang="fr-FR" sz="1200" b="1" dirty="0">
                <a:solidFill>
                  <a:srgbClr val="FC9812"/>
                </a:solidFill>
              </a:rPr>
              <a:t>Touresse et al. (in </a:t>
            </a:r>
            <a:r>
              <a:rPr lang="fr-FR" sz="1200" b="1" dirty="0" err="1">
                <a:solidFill>
                  <a:srgbClr val="FC9812"/>
                </a:solidFill>
              </a:rPr>
              <a:t>preparation</a:t>
            </a:r>
            <a:r>
              <a:rPr lang="fr-FR" sz="1200" b="1" dirty="0">
                <a:solidFill>
                  <a:srgbClr val="FC9812"/>
                </a:solidFill>
              </a:rPr>
              <a:t>)</a:t>
            </a:r>
            <a:endParaRPr lang="en-US" sz="1200" dirty="0">
              <a:solidFill>
                <a:srgbClr val="FC9812"/>
              </a:solidFill>
            </a:endParaRPr>
          </a:p>
        </p:txBody>
      </p:sp>
      <p:pic>
        <p:nvPicPr>
          <p:cNvPr id="4" name="PNST_Jet_Generation">
            <a:hlinkClick r:id="" action="ppaction://media"/>
            <a:extLst>
              <a:ext uri="{FF2B5EF4-FFF2-40B4-BE49-F238E27FC236}">
                <a16:creationId xmlns:a16="http://schemas.microsoft.com/office/drawing/2014/main" id="{8AAEC32C-EF41-F527-8C78-606735A420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091" t="21491" r="41111" b="30000"/>
          <a:stretch/>
        </p:blipFill>
        <p:spPr>
          <a:xfrm>
            <a:off x="5455785" y="877943"/>
            <a:ext cx="6185443" cy="3767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8C88A3E-06DE-CCE7-4254-276F3530844B}"/>
                  </a:ext>
                </a:extLst>
              </p:cNvPr>
              <p:cNvSpPr txBox="1"/>
              <p:nvPr/>
            </p:nvSpPr>
            <p:spPr>
              <a:xfrm>
                <a:off x="5455785" y="881381"/>
                <a:ext cx="24164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E71809"/>
                    </a:solidFill>
                  </a:rPr>
                  <a:t>magnetic </a:t>
                </a:r>
                <a:r>
                  <a:rPr lang="fr-FR" dirty="0" err="1">
                    <a:solidFill>
                      <a:srgbClr val="E71809"/>
                    </a:solidFill>
                  </a:rPr>
                  <a:t>fieldlines</a:t>
                </a:r>
                <a:r>
                  <a:rPr lang="fr-FR" dirty="0">
                    <a:solidFill>
                      <a:srgbClr val="E71809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0" smtClean="0">
                        <a:solidFill>
                          <a:srgbClr val="E7180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fr-FR" i="1" smtClean="0">
                        <a:solidFill>
                          <a:srgbClr val="E7180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fr-FR" dirty="0"/>
                  <a:t> </a:t>
                </a:r>
                <a:endParaRPr lang="fr-FR" dirty="0">
                  <a:solidFill>
                    <a:srgbClr val="E71809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chemeClr val="bg1"/>
                    </a:solidFill>
                  </a:rPr>
                  <a:t> : </a:t>
                </a:r>
                <a14:m>
                  <m:oMath xmlns:m="http://schemas.openxmlformats.org/officeDocument/2006/math">
                    <m:r>
                      <a:rPr lang="fr-FR" i="1" dirty="0" smtClean="0">
                        <a:solidFill>
                          <a:srgbClr val="0000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endParaRPr lang="fr-FR" dirty="0">
                  <a:solidFill>
                    <a:srgbClr val="000059"/>
                  </a:solidFill>
                </a:endParaRPr>
              </a:p>
              <a:p>
                <a:r>
                  <a:rPr lang="fr-FR" dirty="0">
                    <a:solidFill>
                      <a:srgbClr val="E71809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A3161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⟵</m:t>
                    </m:r>
                  </m:oMath>
                </a14:m>
                <a:r>
                  <a:rPr lang="fr-FR" dirty="0">
                    <a:solidFill>
                      <a:srgbClr val="E71809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8C88A3E-06DE-CCE7-4254-276F35308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785" y="881381"/>
                <a:ext cx="2416431" cy="923330"/>
              </a:xfrm>
              <a:prstGeom prst="rect">
                <a:avLst/>
              </a:prstGeom>
              <a:blipFill>
                <a:blip r:embed="rId8"/>
                <a:stretch>
                  <a:fillRect l="-2094" t="-27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 25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A73C8BC1-7B56-20B2-4380-0B6BE4D935C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76037" y="1010316"/>
            <a:ext cx="601829" cy="9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Magnetic </a:t>
            </a:r>
            <a:r>
              <a:rPr lang="fr-FR" sz="3200" dirty="0" err="1">
                <a:latin typeface="Segoe UI Variable Text Semiligh" pitchFamily="2" charset="0"/>
              </a:rPr>
              <a:t>deflections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574153C8-C6DE-4E0B-A28D-8FDB46DA9203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10/12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D1F774-C63C-431D-8342-258BB0670A1F}"/>
              </a:ext>
            </a:extLst>
          </p:cNvPr>
          <p:cNvGrpSpPr/>
          <p:nvPr/>
        </p:nvGrpSpPr>
        <p:grpSpPr>
          <a:xfrm>
            <a:off x="1264024" y="4196265"/>
            <a:ext cx="8516976" cy="634244"/>
            <a:chOff x="1264024" y="4196265"/>
            <a:chExt cx="8516976" cy="6342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0FE25C2-1809-437B-823B-2BCC68B8020F}"/>
                    </a:ext>
                  </a:extLst>
                </p:cNvPr>
                <p:cNvSpPr txBox="1"/>
                <p:nvPr/>
              </p:nvSpPr>
              <p:spPr>
                <a:xfrm>
                  <a:off x="4049870" y="4461177"/>
                  <a:ext cx="2906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Velocity Magnitude(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0FE25C2-1809-437B-823B-2BCC68B802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9870" y="4461177"/>
                  <a:ext cx="2906758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677" t="-10000" r="-1468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BF3D84-351D-481E-9BFB-B73B02D5E594}"/>
                </a:ext>
              </a:extLst>
            </p:cNvPr>
            <p:cNvSpPr txBox="1"/>
            <p:nvPr/>
          </p:nvSpPr>
          <p:spPr>
            <a:xfrm>
              <a:off x="9245276" y="421441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500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F631DC-2D9D-412C-B0B9-E130D1A8D42F}"/>
                </a:ext>
              </a:extLst>
            </p:cNvPr>
            <p:cNvSpPr txBox="1"/>
            <p:nvPr/>
          </p:nvSpPr>
          <p:spPr>
            <a:xfrm>
              <a:off x="1264024" y="420943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2A643F-F455-45FC-9861-EC2807FDA85C}"/>
                </a:ext>
              </a:extLst>
            </p:cNvPr>
            <p:cNvSpPr txBox="1"/>
            <p:nvPr/>
          </p:nvSpPr>
          <p:spPr>
            <a:xfrm>
              <a:off x="5202802" y="421358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250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6B7DCF-3FDD-4409-AD4B-5739960C09CD}"/>
                </a:ext>
              </a:extLst>
            </p:cNvPr>
            <p:cNvSpPr txBox="1"/>
            <p:nvPr/>
          </p:nvSpPr>
          <p:spPr>
            <a:xfrm>
              <a:off x="3116394" y="419626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125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38BCDB-2958-4036-A59F-4F8C3587101E}"/>
                </a:ext>
              </a:extLst>
            </p:cNvPr>
            <p:cNvSpPr txBox="1"/>
            <p:nvPr/>
          </p:nvSpPr>
          <p:spPr>
            <a:xfrm>
              <a:off x="7224039" y="421358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375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B3C9B91-AA9A-4648-B023-4C97CEA5041C}"/>
              </a:ext>
            </a:extLst>
          </p:cNvPr>
          <p:cNvSpPr txBox="1"/>
          <p:nvPr/>
        </p:nvSpPr>
        <p:spPr>
          <a:xfrm>
            <a:off x="566685" y="858887"/>
            <a:ext cx="552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Segoe UI Variable Small Semilig" pitchFamily="2" charset="0"/>
              </a:rPr>
              <a:t>Creation</a:t>
            </a:r>
            <a:r>
              <a:rPr lang="fr-FR" dirty="0">
                <a:latin typeface="Segoe UI Variable Small Semilig" pitchFamily="2" charset="0"/>
              </a:rPr>
              <a:t> of </a:t>
            </a:r>
            <a:r>
              <a:rPr lang="fr-FR" b="1" dirty="0" err="1">
                <a:solidFill>
                  <a:srgbClr val="FF5B49"/>
                </a:solidFill>
                <a:latin typeface="Segoe UI Variable Small Semilig" pitchFamily="2" charset="0"/>
              </a:rPr>
              <a:t>synthetic</a:t>
            </a:r>
            <a:r>
              <a:rPr lang="fr-FR" dirty="0">
                <a:latin typeface="Segoe UI Variable Small Semilig" pitchFamily="2" charset="0"/>
              </a:rPr>
              <a:t> data to compare </a:t>
            </a:r>
            <a:r>
              <a:rPr lang="fr-FR" dirty="0" err="1">
                <a:latin typeface="Segoe UI Variable Small Semilig" pitchFamily="2" charset="0"/>
              </a:rPr>
              <a:t>with</a:t>
            </a:r>
            <a:r>
              <a:rPr lang="fr-FR" dirty="0">
                <a:latin typeface="Segoe UI Variable Small Semilig" pitchFamily="2" charset="0"/>
              </a:rPr>
              <a:t> </a:t>
            </a:r>
            <a:r>
              <a:rPr lang="fr-FR" b="1" dirty="0">
                <a:latin typeface="Segoe UI Variable Small Semilig" pitchFamily="2" charset="0"/>
              </a:rPr>
              <a:t>in situ </a:t>
            </a:r>
            <a:r>
              <a:rPr lang="fr-FR" dirty="0">
                <a:latin typeface="Segoe UI Variable Small Semilig" pitchFamily="2" charset="0"/>
              </a:rPr>
              <a:t>observations</a:t>
            </a:r>
            <a:endParaRPr lang="en-US" dirty="0">
              <a:latin typeface="Segoe UI Variable Small Semili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453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Magnetic </a:t>
            </a:r>
            <a:r>
              <a:rPr lang="fr-FR" sz="3200" dirty="0" err="1">
                <a:latin typeface="Segoe UI Variable Text Semiligh" pitchFamily="2" charset="0"/>
              </a:rPr>
              <a:t>deflections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574153C8-C6DE-4E0B-A28D-8FDB46DA9203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10/12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D1F774-C63C-431D-8342-258BB0670A1F}"/>
              </a:ext>
            </a:extLst>
          </p:cNvPr>
          <p:cNvGrpSpPr/>
          <p:nvPr/>
        </p:nvGrpSpPr>
        <p:grpSpPr>
          <a:xfrm>
            <a:off x="1264024" y="4196265"/>
            <a:ext cx="8516976" cy="634244"/>
            <a:chOff x="1264024" y="4196265"/>
            <a:chExt cx="8516976" cy="6342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0FE25C2-1809-437B-823B-2BCC68B8020F}"/>
                    </a:ext>
                  </a:extLst>
                </p:cNvPr>
                <p:cNvSpPr txBox="1"/>
                <p:nvPr/>
              </p:nvSpPr>
              <p:spPr>
                <a:xfrm>
                  <a:off x="4049870" y="4461177"/>
                  <a:ext cx="2906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Velocity Magnitude(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0FE25C2-1809-437B-823B-2BCC68B802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9870" y="4461177"/>
                  <a:ext cx="2906758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677" t="-10000" r="-1468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BF3D84-351D-481E-9BFB-B73B02D5E594}"/>
                </a:ext>
              </a:extLst>
            </p:cNvPr>
            <p:cNvSpPr txBox="1"/>
            <p:nvPr/>
          </p:nvSpPr>
          <p:spPr>
            <a:xfrm>
              <a:off x="9245276" y="421441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500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F631DC-2D9D-412C-B0B9-E130D1A8D42F}"/>
                </a:ext>
              </a:extLst>
            </p:cNvPr>
            <p:cNvSpPr txBox="1"/>
            <p:nvPr/>
          </p:nvSpPr>
          <p:spPr>
            <a:xfrm>
              <a:off x="1264024" y="420943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2A643F-F455-45FC-9861-EC2807FDA85C}"/>
                </a:ext>
              </a:extLst>
            </p:cNvPr>
            <p:cNvSpPr txBox="1"/>
            <p:nvPr/>
          </p:nvSpPr>
          <p:spPr>
            <a:xfrm>
              <a:off x="5202802" y="421358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250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6B7DCF-3FDD-4409-AD4B-5739960C09CD}"/>
                </a:ext>
              </a:extLst>
            </p:cNvPr>
            <p:cNvSpPr txBox="1"/>
            <p:nvPr/>
          </p:nvSpPr>
          <p:spPr>
            <a:xfrm>
              <a:off x="3116394" y="419626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125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38BCDB-2958-4036-A59F-4F8C3587101E}"/>
                </a:ext>
              </a:extLst>
            </p:cNvPr>
            <p:cNvSpPr txBox="1"/>
            <p:nvPr/>
          </p:nvSpPr>
          <p:spPr>
            <a:xfrm>
              <a:off x="7224039" y="421358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375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BC7D78E-77CA-4710-B5F8-45D38BE34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3" y="1567952"/>
            <a:ext cx="5099418" cy="2187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99131CD-B066-43D2-81A0-0ECFD9EC3102}"/>
                  </a:ext>
                </a:extLst>
              </p:cNvPr>
              <p:cNvSpPr txBox="1"/>
              <p:nvPr/>
            </p:nvSpPr>
            <p:spPr>
              <a:xfrm>
                <a:off x="1020953" y="3724148"/>
                <a:ext cx="39194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High Beta simulation – </a:t>
                </a:r>
                <a:r>
                  <a:rPr lang="fr-FR" sz="1400" dirty="0"/>
                  <a:t>75100s – R =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7.73 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99131CD-B066-43D2-81A0-0ECFD9EC3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953" y="3724148"/>
                <a:ext cx="3919471" cy="369332"/>
              </a:xfrm>
              <a:prstGeom prst="rect">
                <a:avLst/>
              </a:prstGeom>
              <a:blipFill>
                <a:blip r:embed="rId5"/>
                <a:stretch>
                  <a:fillRect l="-1294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E6535ED-7899-4AB2-AA5F-60F3A91174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/>
          <a:stretch/>
        </p:blipFill>
        <p:spPr>
          <a:xfrm>
            <a:off x="729113" y="4099315"/>
            <a:ext cx="3428746" cy="24666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09D07C5-1E04-4E5C-80F4-E953EE676165}"/>
              </a:ext>
            </a:extLst>
          </p:cNvPr>
          <p:cNvSpPr txBox="1"/>
          <p:nvPr/>
        </p:nvSpPr>
        <p:spPr>
          <a:xfrm>
            <a:off x="2987463" y="6334462"/>
            <a:ext cx="2483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FC9812"/>
                </a:solidFill>
              </a:rPr>
              <a:t>Touresse et al. (in </a:t>
            </a:r>
            <a:r>
              <a:rPr lang="fr-FR" sz="1200" b="1" dirty="0" err="1">
                <a:solidFill>
                  <a:srgbClr val="FC9812"/>
                </a:solidFill>
              </a:rPr>
              <a:t>prep</a:t>
            </a:r>
            <a:r>
              <a:rPr lang="fr-FR" sz="1200" b="1" dirty="0">
                <a:solidFill>
                  <a:srgbClr val="FC9812"/>
                </a:solidFill>
              </a:rPr>
              <a:t>.)</a:t>
            </a:r>
            <a:endParaRPr lang="en-US" sz="1200" dirty="0">
              <a:solidFill>
                <a:srgbClr val="FC981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C9B91-AA9A-4648-B023-4C97CEA5041C}"/>
              </a:ext>
            </a:extLst>
          </p:cNvPr>
          <p:cNvSpPr txBox="1"/>
          <p:nvPr/>
        </p:nvSpPr>
        <p:spPr>
          <a:xfrm>
            <a:off x="566685" y="858887"/>
            <a:ext cx="552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Segoe UI Variable Small Semilig" pitchFamily="2" charset="0"/>
              </a:rPr>
              <a:t>Creation</a:t>
            </a:r>
            <a:r>
              <a:rPr lang="fr-FR" dirty="0">
                <a:latin typeface="Segoe UI Variable Small Semilig" pitchFamily="2" charset="0"/>
              </a:rPr>
              <a:t> of </a:t>
            </a:r>
            <a:r>
              <a:rPr lang="fr-FR" b="1" dirty="0" err="1">
                <a:solidFill>
                  <a:srgbClr val="FF5B49"/>
                </a:solidFill>
                <a:latin typeface="Segoe UI Variable Small Semilig" pitchFamily="2" charset="0"/>
              </a:rPr>
              <a:t>synthetic</a:t>
            </a:r>
            <a:r>
              <a:rPr lang="fr-FR" dirty="0">
                <a:latin typeface="Segoe UI Variable Small Semilig" pitchFamily="2" charset="0"/>
              </a:rPr>
              <a:t> data to compare </a:t>
            </a:r>
            <a:r>
              <a:rPr lang="fr-FR" dirty="0" err="1">
                <a:latin typeface="Segoe UI Variable Small Semilig" pitchFamily="2" charset="0"/>
              </a:rPr>
              <a:t>with</a:t>
            </a:r>
            <a:r>
              <a:rPr lang="fr-FR" dirty="0">
                <a:latin typeface="Segoe UI Variable Small Semilig" pitchFamily="2" charset="0"/>
              </a:rPr>
              <a:t> </a:t>
            </a:r>
            <a:r>
              <a:rPr lang="fr-FR" b="1" dirty="0">
                <a:latin typeface="Segoe UI Variable Small Semilig" pitchFamily="2" charset="0"/>
              </a:rPr>
              <a:t>in situ </a:t>
            </a:r>
            <a:r>
              <a:rPr lang="fr-FR" dirty="0">
                <a:latin typeface="Segoe UI Variable Small Semilig" pitchFamily="2" charset="0"/>
              </a:rPr>
              <a:t>observations</a:t>
            </a:r>
            <a:endParaRPr lang="en-US" dirty="0">
              <a:latin typeface="Segoe UI Variable Small Semilig" pitchFamily="2" charset="0"/>
            </a:endParaRP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DB732CDA-D35E-425E-BE62-D64173E6D0C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686005" y="2276108"/>
            <a:ext cx="951705" cy="90926"/>
          </a:xfrm>
          <a:prstGeom prst="curvedConnector4">
            <a:avLst>
              <a:gd name="adj1" fmla="val 954"/>
              <a:gd name="adj2" fmla="val 17115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9F0FD-9B1C-4EFB-8F1B-200B5485442D}"/>
              </a:ext>
            </a:extLst>
          </p:cNvPr>
          <p:cNvSpPr/>
          <p:nvPr/>
        </p:nvSpPr>
        <p:spPr>
          <a:xfrm>
            <a:off x="1163782" y="4099315"/>
            <a:ext cx="835077" cy="2110088"/>
          </a:xfrm>
          <a:prstGeom prst="rect">
            <a:avLst/>
          </a:prstGeom>
          <a:solidFill>
            <a:schemeClr val="accent6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3607EF-BD1B-4659-A280-63845A74DDCA}"/>
              </a:ext>
            </a:extLst>
          </p:cNvPr>
          <p:cNvSpPr/>
          <p:nvPr/>
        </p:nvSpPr>
        <p:spPr>
          <a:xfrm>
            <a:off x="2001183" y="4099315"/>
            <a:ext cx="2048687" cy="2110088"/>
          </a:xfrm>
          <a:prstGeom prst="rect">
            <a:avLst/>
          </a:prstGeom>
          <a:solidFill>
            <a:schemeClr val="accent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88807F-EC2C-49AD-83D6-5A7E5DA09985}"/>
              </a:ext>
            </a:extLst>
          </p:cNvPr>
          <p:cNvCxnSpPr/>
          <p:nvPr/>
        </p:nvCxnSpPr>
        <p:spPr>
          <a:xfrm flipV="1">
            <a:off x="2595418" y="4108551"/>
            <a:ext cx="0" cy="211008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729CA01-74BD-46CD-A7AC-23EAFBB29BC7}"/>
              </a:ext>
            </a:extLst>
          </p:cNvPr>
          <p:cNvSpPr txBox="1"/>
          <p:nvPr/>
        </p:nvSpPr>
        <p:spPr>
          <a:xfrm>
            <a:off x="1125136" y="4647212"/>
            <a:ext cx="847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accent6"/>
                </a:solidFill>
              </a:rPr>
              <a:t>Sub</a:t>
            </a:r>
            <a:endParaRPr lang="fr-FR" sz="1600" dirty="0">
              <a:solidFill>
                <a:schemeClr val="accent6"/>
              </a:solidFill>
            </a:endParaRPr>
          </a:p>
          <a:p>
            <a:r>
              <a:rPr lang="fr-FR" sz="1600" dirty="0" err="1">
                <a:solidFill>
                  <a:schemeClr val="accent6"/>
                </a:solidFill>
              </a:rPr>
              <a:t>Alfvénic</a:t>
            </a:r>
            <a:endParaRPr lang="fr-FR" sz="1600" dirty="0">
              <a:solidFill>
                <a:schemeClr val="accent6"/>
              </a:solidFill>
            </a:endParaRPr>
          </a:p>
          <a:p>
            <a:r>
              <a:rPr lang="fr-FR" sz="1600" dirty="0">
                <a:solidFill>
                  <a:schemeClr val="accent6"/>
                </a:solidFill>
              </a:rPr>
              <a:t> </a:t>
            </a:r>
            <a:r>
              <a:rPr lang="fr-FR" sz="1600" dirty="0" err="1">
                <a:solidFill>
                  <a:schemeClr val="accent6"/>
                </a:solidFill>
              </a:rPr>
              <a:t>wind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ADED5A-02AA-45DA-8AD5-AE22314EB533}"/>
              </a:ext>
            </a:extLst>
          </p:cNvPr>
          <p:cNvSpPr txBox="1"/>
          <p:nvPr/>
        </p:nvSpPr>
        <p:spPr>
          <a:xfrm>
            <a:off x="3038952" y="4642119"/>
            <a:ext cx="847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2"/>
                </a:solidFill>
              </a:rPr>
              <a:t>Super</a:t>
            </a:r>
          </a:p>
          <a:p>
            <a:r>
              <a:rPr lang="fr-FR" sz="1600" dirty="0" err="1">
                <a:solidFill>
                  <a:schemeClr val="accent2"/>
                </a:solidFill>
              </a:rPr>
              <a:t>Alfvénic</a:t>
            </a:r>
            <a:endParaRPr lang="fr-FR" sz="1600" dirty="0">
              <a:solidFill>
                <a:schemeClr val="accent2"/>
              </a:solidFill>
            </a:endParaRPr>
          </a:p>
          <a:p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wind</a:t>
            </a:r>
            <a:endParaRPr lang="en-US" sz="1600" dirty="0">
              <a:solidFill>
                <a:schemeClr val="accent2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F55A13B-CBFD-434B-B7D3-0A0E4B4D7227}"/>
              </a:ext>
            </a:extLst>
          </p:cNvPr>
          <p:cNvCxnSpPr/>
          <p:nvPr/>
        </p:nvCxnSpPr>
        <p:spPr>
          <a:xfrm flipV="1">
            <a:off x="2706255" y="2992582"/>
            <a:ext cx="410139" cy="11067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211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</a:t>
            </a:r>
            <a:r>
              <a:rPr lang="fr-FR" sz="3200" dirty="0" err="1">
                <a:latin typeface="Segoe UI Variable Text Semiligh" pitchFamily="2" charset="0"/>
              </a:rPr>
              <a:t>ubiquitous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phenomena</a:t>
            </a:r>
            <a:r>
              <a:rPr lang="fr-FR" sz="3200" dirty="0">
                <a:latin typeface="Segoe UI Variable Text Semiligh" pitchFamily="2" charset="0"/>
              </a:rPr>
              <a:t> in </a:t>
            </a:r>
            <a:r>
              <a:rPr lang="fr-FR" sz="3200" dirty="0" err="1">
                <a:latin typeface="Segoe UI Variable Text Semiligh" pitchFamily="2" charset="0"/>
              </a:rPr>
              <a:t>inner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heliosphere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4C248-D393-4AA8-BFB1-1CF60DA0D727}"/>
              </a:ext>
            </a:extLst>
          </p:cNvPr>
          <p:cNvGrpSpPr/>
          <p:nvPr/>
        </p:nvGrpSpPr>
        <p:grpSpPr>
          <a:xfrm>
            <a:off x="7520117" y="825944"/>
            <a:ext cx="3887574" cy="2471093"/>
            <a:chOff x="758265" y="2536385"/>
            <a:chExt cx="3887574" cy="2471093"/>
          </a:xfrm>
        </p:grpSpPr>
        <p:pic>
          <p:nvPicPr>
            <p:cNvPr id="7" name="Image 4">
              <a:extLst>
                <a:ext uri="{FF2B5EF4-FFF2-40B4-BE49-F238E27FC236}">
                  <a16:creationId xmlns:a16="http://schemas.microsoft.com/office/drawing/2014/main" id="{2ECD4E1A-F75E-4C2C-B44B-856A78813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65" y="2536385"/>
              <a:ext cx="3887574" cy="21865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947608-9F84-49F9-89DF-13B30E64C759}"/>
                </a:ext>
              </a:extLst>
            </p:cNvPr>
            <p:cNvSpPr txBox="1"/>
            <p:nvPr/>
          </p:nvSpPr>
          <p:spPr>
            <a:xfrm>
              <a:off x="1888047" y="4730479"/>
              <a:ext cx="1431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Artist’s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view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(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NASA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5">
            <a:extLst>
              <a:ext uri="{FF2B5EF4-FFF2-40B4-BE49-F238E27FC236}">
                <a16:creationId xmlns:a16="http://schemas.microsoft.com/office/drawing/2014/main" id="{F531A41E-F70D-485F-9ABF-4567F39A2C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481"/>
          <a:stretch/>
        </p:blipFill>
        <p:spPr>
          <a:xfrm>
            <a:off x="706012" y="1232043"/>
            <a:ext cx="5163834" cy="168399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E4F985-8AEC-4A48-900E-021290882E78}"/>
              </a:ext>
            </a:extLst>
          </p:cNvPr>
          <p:cNvSpPr/>
          <p:nvPr/>
        </p:nvSpPr>
        <p:spPr>
          <a:xfrm>
            <a:off x="2510776" y="2773775"/>
            <a:ext cx="1772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Dudok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 de Wit et al.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761A-F493-48D3-8967-29AD4807D466}"/>
              </a:ext>
            </a:extLst>
          </p:cNvPr>
          <p:cNvSpPr txBox="1"/>
          <p:nvPr/>
        </p:nvSpPr>
        <p:spPr>
          <a:xfrm>
            <a:off x="697768" y="691648"/>
            <a:ext cx="53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FR" sz="1600" dirty="0">
                <a:latin typeface="Segoe UI Variable Small Semilig" pitchFamily="2" charset="0"/>
              </a:rPr>
              <a:t>Parker Solar Probe (PSP) </a:t>
            </a:r>
            <a:r>
              <a:rPr lang="fr-FR" sz="1600" dirty="0" err="1">
                <a:latin typeface="Segoe UI Variable Small Semilig" pitchFamily="2" charset="0"/>
              </a:rPr>
              <a:t>striking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discovery</a:t>
            </a:r>
            <a:r>
              <a:rPr lang="fr-FR" sz="1600" dirty="0">
                <a:latin typeface="Segoe UI Variable Small Semilig" pitchFamily="2" charset="0"/>
              </a:rPr>
              <a:t> : </a:t>
            </a:r>
            <a:r>
              <a:rPr lang="fr-FR" sz="1600" b="1" dirty="0">
                <a:solidFill>
                  <a:srgbClr val="FF5B49"/>
                </a:solidFill>
                <a:latin typeface="Segoe UI Variable Small Semilig" pitchFamily="2" charset="0"/>
              </a:rPr>
              <a:t>intermittent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magnetic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deflections</a:t>
            </a:r>
            <a:r>
              <a:rPr lang="fr-FR" sz="1600" dirty="0">
                <a:latin typeface="Segoe UI Variable Small Semilig" pitchFamily="2" charset="0"/>
              </a:rPr>
              <a:t> are </a:t>
            </a:r>
            <a:r>
              <a:rPr lang="fr-FR" sz="1600" b="1" dirty="0" err="1">
                <a:solidFill>
                  <a:srgbClr val="FF5B49"/>
                </a:solidFill>
                <a:latin typeface="Segoe UI Variable Small Semilig" pitchFamily="2" charset="0"/>
              </a:rPr>
              <a:t>ubiquitous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near</a:t>
            </a:r>
            <a:r>
              <a:rPr lang="fr-FR" sz="1600" dirty="0">
                <a:latin typeface="Segoe UI Variable Small Semilig" pitchFamily="2" charset="0"/>
              </a:rPr>
              <a:t> the Sun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3CD20C-FF56-48FB-A6CC-D46594D603FA}"/>
              </a:ext>
            </a:extLst>
          </p:cNvPr>
          <p:cNvSpPr/>
          <p:nvPr/>
        </p:nvSpPr>
        <p:spPr>
          <a:xfrm>
            <a:off x="7372715" y="5778732"/>
            <a:ext cx="357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Zoom on an individual switchback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Froment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et al. 2021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CA0B25-76CA-4D65-B48E-16543D89577B}"/>
              </a:ext>
            </a:extLst>
          </p:cNvPr>
          <p:cNvGrpSpPr/>
          <p:nvPr/>
        </p:nvGrpSpPr>
        <p:grpSpPr>
          <a:xfrm>
            <a:off x="6468866" y="3786926"/>
            <a:ext cx="5989904" cy="1991806"/>
            <a:chOff x="6468866" y="3786926"/>
            <a:chExt cx="5989904" cy="19918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6F914D-9531-45B5-8521-4C8885523F68}"/>
                </a:ext>
              </a:extLst>
            </p:cNvPr>
            <p:cNvGrpSpPr/>
            <p:nvPr/>
          </p:nvGrpSpPr>
          <p:grpSpPr>
            <a:xfrm>
              <a:off x="6468866" y="3786926"/>
              <a:ext cx="5467255" cy="1991806"/>
              <a:chOff x="6468866" y="3786926"/>
              <a:chExt cx="5467255" cy="199180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2448760-8DDB-4013-9042-57AC1F4CB721}"/>
                  </a:ext>
                </a:extLst>
              </p:cNvPr>
              <p:cNvGrpSpPr/>
              <p:nvPr/>
            </p:nvGrpSpPr>
            <p:grpSpPr>
              <a:xfrm>
                <a:off x="6468866" y="3786926"/>
                <a:ext cx="5467255" cy="1991806"/>
                <a:chOff x="6468866" y="3786926"/>
                <a:chExt cx="5467255" cy="1991806"/>
              </a:xfrm>
            </p:grpSpPr>
            <p:pic>
              <p:nvPicPr>
                <p:cNvPr id="29" name="Image 9">
                  <a:extLst>
                    <a:ext uri="{FF2B5EF4-FFF2-40B4-BE49-F238E27FC236}">
                      <a16:creationId xmlns:a16="http://schemas.microsoft.com/office/drawing/2014/main" id="{D72F1585-22C6-4D3B-9AFA-27CBD96548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b="61425"/>
                <a:stretch/>
              </p:blipFill>
              <p:spPr>
                <a:xfrm>
                  <a:off x="6623094" y="3786926"/>
                  <a:ext cx="5313027" cy="199180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0411C447-423D-45A7-9649-F5844DD8EE9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none" rtlCol="0">
                      <a:spAutoFit/>
                    </a:bodyPr>
                    <a:lstStyle/>
                    <a:p>
                      <a:r>
                        <a:rPr lang="fr-FR" sz="1200" b="1" dirty="0"/>
                        <a:t>V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𝒌𝒎</m:t>
                          </m:r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0411C447-423D-45A7-9649-F5844DD8EE9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t="-5036" r="-1639" b="-57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F66CF4FC-8545-4607-9EAD-82F98FE54E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square" rtlCol="0">
                      <a:spAutoFit/>
                    </a:bodyPr>
                    <a:lstStyle/>
                    <a:p>
                      <a:pPr algn="ctr"/>
                      <a:r>
                        <a:rPr lang="fr-FR" sz="1200" b="1" dirty="0"/>
                        <a:t>B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𝒏𝑻</m:t>
                          </m:r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F66CF4FC-8545-4607-9EAD-82F98FE54ED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B40B0C7-8D62-4E57-9536-1035917EAB1E}"/>
                    </a:ext>
                  </a:extLst>
                </p:cNvPr>
                <p:cNvSpPr/>
                <p:nvPr/>
              </p:nvSpPr>
              <p:spPr>
                <a:xfrm>
                  <a:off x="11465780" y="4126727"/>
                  <a:ext cx="262394" cy="711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8D6B1CBD-9EBD-4569-9239-42D46CD5D4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8D6B1CBD-9EBD-4569-9239-42D46CD5D4E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5F9B4FD7-4F94-40F6-B0C3-C00137F76A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5F9B4FD7-4F94-40F6-B0C3-C00137F76A2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CB94667E-0590-41F5-9F66-960EAF917F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CB94667E-0590-41F5-9F66-960EAF917F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42EFF2A-7D9F-4EFF-AD24-1757E83F7CA5}"/>
                    </a:ext>
                  </a:extLst>
                </p:cNvPr>
                <p:cNvSpPr/>
                <p:nvPr/>
              </p:nvSpPr>
              <p:spPr>
                <a:xfrm>
                  <a:off x="11465780" y="4993419"/>
                  <a:ext cx="470341" cy="6194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44803EE-F76C-4114-A5B7-CF5281650DF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44803EE-F76C-4114-A5B7-CF5281650DF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ED56944-0804-4C27-8565-DE65D0A69295}"/>
                    </a:ext>
                  </a:extLst>
                </p:cNvPr>
                <p:cNvSpPr txBox="1"/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  <m:r>
                          <a:rPr lang="fr-FR" sz="1200" b="1" i="1" smtClean="0">
                            <a:solidFill>
                              <a:srgbClr val="3482BA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1200" b="1" i="1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ED56944-0804-4C27-8565-DE65D0A692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C769C5D-2819-4485-A843-C9E843A29EAA}"/>
                    </a:ext>
                  </a:extLst>
                </p:cNvPr>
                <p:cNvSpPr txBox="1"/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C769C5D-2819-4485-A843-C9E843A29E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9DD576D-3FA7-491C-8F38-25A7AA0A78B1}"/>
                    </a:ext>
                  </a:extLst>
                </p:cNvPr>
                <p:cNvSpPr txBox="1"/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9DD576D-3FA7-491C-8F38-25A7AA0A78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26">
                <a:extLst>
                  <a:ext uri="{FF2B5EF4-FFF2-40B4-BE49-F238E27FC236}">
                    <a16:creationId xmlns:a16="http://schemas.microsoft.com/office/drawing/2014/main" id="{DA55215C-BDE4-4E1D-8348-F2B75CF67F68}"/>
                  </a:ext>
                </a:extLst>
              </p:cNvPr>
              <p:cNvSpPr txBox="1"/>
              <p:nvPr/>
            </p:nvSpPr>
            <p:spPr>
              <a:xfrm>
                <a:off x="697768" y="3073650"/>
                <a:ext cx="5172078" cy="1892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effectLst/>
                    <a:latin typeface="Segoe UI Variable Small Semilig" pitchFamily="2" charset="0"/>
                  </a:rPr>
                  <a:t>Definition: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Switchbacks are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ubiquitous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intermittent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 err="1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Alfvénic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magnetic deflections </a:t>
                </a:r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Segoe UI Variable Small Semilig" pitchFamily="2" charset="0"/>
                  </a:rPr>
                  <a:t>[1,2,3].</a:t>
                </a:r>
              </a:p>
              <a:p>
                <a:r>
                  <a:rPr lang="en-US" sz="1600" b="1" dirty="0">
                    <a:latin typeface="Segoe UI Variable Small Semilig" pitchFamily="2" charset="0"/>
                  </a:rPr>
                  <a:t>Properties:</a:t>
                </a:r>
                <a:endParaRPr lang="en-US" sz="1600" b="1" dirty="0">
                  <a:effectLst/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600" dirty="0">
                    <a:latin typeface="Segoe UI Variable Small Semilig" pitchFamily="2" charset="0"/>
                  </a:rPr>
                  <a:t>An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b="1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increase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dirty="0">
                    <a:latin typeface="Segoe UI Variable Small Semilig" pitchFamily="2" charset="0"/>
                  </a:rPr>
                  <a:t>in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, e.g. </a:t>
                </a:r>
                <a:r>
                  <a:rPr lang="fr-FR" sz="1600" dirty="0" err="1">
                    <a:latin typeface="Segoe UI Variable Small Semilig" pitchFamily="2" charset="0"/>
                  </a:rPr>
                  <a:t>microstream</a:t>
                </a:r>
                <a:endParaRPr lang="fr-FR" sz="1600" dirty="0"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latin typeface="Segoe UI Variable Small Semilig" pitchFamily="2" charset="0"/>
                  </a:rPr>
                  <a:t>A </a:t>
                </a:r>
                <a:r>
                  <a:rPr lang="en-US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deflection</a:t>
                </a:r>
                <a:r>
                  <a:rPr lang="en-US" sz="1600" dirty="0">
                    <a:latin typeface="Segoe UI Variable Small Semilig" pitchFamily="2" charset="0"/>
                  </a:rPr>
                  <a:t> in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en-US" sz="1600" dirty="0">
                  <a:effectLst/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38" name="ZoneTexte 26">
                <a:extLst>
                  <a:ext uri="{FF2B5EF4-FFF2-40B4-BE49-F238E27FC236}">
                    <a16:creationId xmlns:a16="http://schemas.microsoft.com/office/drawing/2014/main" id="{DA55215C-BDE4-4E1D-8348-F2B75CF67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68" y="3073650"/>
                <a:ext cx="5172078" cy="1892826"/>
              </a:xfrm>
              <a:prstGeom prst="rect">
                <a:avLst/>
              </a:prstGeom>
              <a:blipFill>
                <a:blip r:embed="rId17"/>
                <a:stretch>
                  <a:fillRect l="-824" t="-1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0">
            <a:extLst>
              <a:ext uri="{FF2B5EF4-FFF2-40B4-BE49-F238E27FC236}">
                <a16:creationId xmlns:a16="http://schemas.microsoft.com/office/drawing/2014/main" id="{AEF221B8-1F45-4459-22D5-70D2CCB0E7B9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2/12</a:t>
            </a:r>
            <a:endParaRPr lang="en-US" dirty="0"/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92589B10-5BE7-6A5F-D0A7-7CB3D034D188}"/>
              </a:ext>
            </a:extLst>
          </p:cNvPr>
          <p:cNvSpPr txBox="1"/>
          <p:nvPr/>
        </p:nvSpPr>
        <p:spPr>
          <a:xfrm>
            <a:off x="606478" y="58909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[1]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Farell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2020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[2]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Larosa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2021 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[3]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Bizien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2023	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580834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Magnetic </a:t>
            </a:r>
            <a:r>
              <a:rPr lang="fr-FR" sz="3200" dirty="0" err="1">
                <a:latin typeface="Segoe UI Variable Text Semiligh" pitchFamily="2" charset="0"/>
              </a:rPr>
              <a:t>deflections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574153C8-C6DE-4E0B-A28D-8FDB46DA9203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10/12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C7D78E-77CA-4710-B5F8-45D38BE34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3" y="1567952"/>
            <a:ext cx="5099418" cy="2187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99131CD-B066-43D2-81A0-0ECFD9EC3102}"/>
                  </a:ext>
                </a:extLst>
              </p:cNvPr>
              <p:cNvSpPr txBox="1"/>
              <p:nvPr/>
            </p:nvSpPr>
            <p:spPr>
              <a:xfrm>
                <a:off x="1020953" y="3724148"/>
                <a:ext cx="39194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High Beta simulation – </a:t>
                </a:r>
                <a:r>
                  <a:rPr lang="fr-FR" sz="1400" dirty="0"/>
                  <a:t>75100s – R =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7.73 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99131CD-B066-43D2-81A0-0ECFD9EC3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953" y="3724148"/>
                <a:ext cx="3919471" cy="369332"/>
              </a:xfrm>
              <a:prstGeom prst="rect">
                <a:avLst/>
              </a:prstGeom>
              <a:blipFill>
                <a:blip r:embed="rId4"/>
                <a:stretch>
                  <a:fillRect l="-1294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E6535ED-7899-4AB2-AA5F-60F3A91174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/>
          <a:stretch/>
        </p:blipFill>
        <p:spPr>
          <a:xfrm>
            <a:off x="729113" y="4099315"/>
            <a:ext cx="3428746" cy="24666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09D07C5-1E04-4E5C-80F4-E953EE676165}"/>
              </a:ext>
            </a:extLst>
          </p:cNvPr>
          <p:cNvSpPr txBox="1"/>
          <p:nvPr/>
        </p:nvSpPr>
        <p:spPr>
          <a:xfrm>
            <a:off x="2987463" y="6334462"/>
            <a:ext cx="2483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FC9812"/>
                </a:solidFill>
              </a:rPr>
              <a:t>Touresse et al. (in </a:t>
            </a:r>
            <a:r>
              <a:rPr lang="fr-FR" sz="1200" b="1" dirty="0" err="1">
                <a:solidFill>
                  <a:srgbClr val="FC9812"/>
                </a:solidFill>
              </a:rPr>
              <a:t>prep</a:t>
            </a:r>
            <a:r>
              <a:rPr lang="fr-FR" sz="1200" b="1" dirty="0">
                <a:solidFill>
                  <a:srgbClr val="FC9812"/>
                </a:solidFill>
              </a:rPr>
              <a:t>.)</a:t>
            </a:r>
            <a:endParaRPr lang="en-US" sz="1200" dirty="0">
              <a:solidFill>
                <a:srgbClr val="FC981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C9B91-AA9A-4648-B023-4C97CEA5041C}"/>
              </a:ext>
            </a:extLst>
          </p:cNvPr>
          <p:cNvSpPr txBox="1"/>
          <p:nvPr/>
        </p:nvSpPr>
        <p:spPr>
          <a:xfrm>
            <a:off x="566685" y="858887"/>
            <a:ext cx="552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Segoe UI Variable Small Semilig" pitchFamily="2" charset="0"/>
              </a:rPr>
              <a:t>Creation</a:t>
            </a:r>
            <a:r>
              <a:rPr lang="fr-FR" dirty="0">
                <a:latin typeface="Segoe UI Variable Small Semilig" pitchFamily="2" charset="0"/>
              </a:rPr>
              <a:t> of </a:t>
            </a:r>
            <a:r>
              <a:rPr lang="fr-FR" b="1" dirty="0" err="1">
                <a:solidFill>
                  <a:srgbClr val="FF5B49"/>
                </a:solidFill>
                <a:latin typeface="Segoe UI Variable Small Semilig" pitchFamily="2" charset="0"/>
              </a:rPr>
              <a:t>synthetic</a:t>
            </a:r>
            <a:r>
              <a:rPr lang="fr-FR" dirty="0">
                <a:latin typeface="Segoe UI Variable Small Semilig" pitchFamily="2" charset="0"/>
              </a:rPr>
              <a:t> data to compare </a:t>
            </a:r>
            <a:r>
              <a:rPr lang="fr-FR" dirty="0" err="1">
                <a:latin typeface="Segoe UI Variable Small Semilig" pitchFamily="2" charset="0"/>
              </a:rPr>
              <a:t>with</a:t>
            </a:r>
            <a:r>
              <a:rPr lang="fr-FR" dirty="0">
                <a:latin typeface="Segoe UI Variable Small Semilig" pitchFamily="2" charset="0"/>
              </a:rPr>
              <a:t> </a:t>
            </a:r>
            <a:r>
              <a:rPr lang="fr-FR" b="1" dirty="0">
                <a:latin typeface="Segoe UI Variable Small Semilig" pitchFamily="2" charset="0"/>
              </a:rPr>
              <a:t>in situ </a:t>
            </a:r>
            <a:r>
              <a:rPr lang="fr-FR" dirty="0">
                <a:latin typeface="Segoe UI Variable Small Semilig" pitchFamily="2" charset="0"/>
              </a:rPr>
              <a:t>observations</a:t>
            </a:r>
            <a:endParaRPr lang="en-US" dirty="0">
              <a:latin typeface="Segoe UI Variable Small Semilig" pitchFamily="2" charset="0"/>
            </a:endParaRP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DB732CDA-D35E-425E-BE62-D64173E6D0C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686005" y="2276108"/>
            <a:ext cx="951705" cy="90926"/>
          </a:xfrm>
          <a:prstGeom prst="curvedConnector4">
            <a:avLst>
              <a:gd name="adj1" fmla="val 954"/>
              <a:gd name="adj2" fmla="val 17115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9F0FD-9B1C-4EFB-8F1B-200B5485442D}"/>
              </a:ext>
            </a:extLst>
          </p:cNvPr>
          <p:cNvSpPr/>
          <p:nvPr/>
        </p:nvSpPr>
        <p:spPr>
          <a:xfrm>
            <a:off x="1163782" y="4099315"/>
            <a:ext cx="835077" cy="2110088"/>
          </a:xfrm>
          <a:prstGeom prst="rect">
            <a:avLst/>
          </a:prstGeom>
          <a:solidFill>
            <a:schemeClr val="accent6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3607EF-BD1B-4659-A280-63845A74DDCA}"/>
              </a:ext>
            </a:extLst>
          </p:cNvPr>
          <p:cNvSpPr/>
          <p:nvPr/>
        </p:nvSpPr>
        <p:spPr>
          <a:xfrm>
            <a:off x="2001183" y="4099315"/>
            <a:ext cx="2048687" cy="2110088"/>
          </a:xfrm>
          <a:prstGeom prst="rect">
            <a:avLst/>
          </a:prstGeom>
          <a:solidFill>
            <a:schemeClr val="accent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88807F-EC2C-49AD-83D6-5A7E5DA09985}"/>
              </a:ext>
            </a:extLst>
          </p:cNvPr>
          <p:cNvCxnSpPr/>
          <p:nvPr/>
        </p:nvCxnSpPr>
        <p:spPr>
          <a:xfrm flipV="1">
            <a:off x="2595418" y="4108551"/>
            <a:ext cx="0" cy="211008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729CA01-74BD-46CD-A7AC-23EAFBB29BC7}"/>
              </a:ext>
            </a:extLst>
          </p:cNvPr>
          <p:cNvSpPr txBox="1"/>
          <p:nvPr/>
        </p:nvSpPr>
        <p:spPr>
          <a:xfrm>
            <a:off x="1125136" y="4647212"/>
            <a:ext cx="847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accent6"/>
                </a:solidFill>
              </a:rPr>
              <a:t>Sub</a:t>
            </a:r>
            <a:endParaRPr lang="fr-FR" sz="1600" dirty="0">
              <a:solidFill>
                <a:schemeClr val="accent6"/>
              </a:solidFill>
            </a:endParaRPr>
          </a:p>
          <a:p>
            <a:r>
              <a:rPr lang="fr-FR" sz="1600" dirty="0" err="1">
                <a:solidFill>
                  <a:schemeClr val="accent6"/>
                </a:solidFill>
              </a:rPr>
              <a:t>Alfvénic</a:t>
            </a:r>
            <a:endParaRPr lang="fr-FR" sz="1600" dirty="0">
              <a:solidFill>
                <a:schemeClr val="accent6"/>
              </a:solidFill>
            </a:endParaRPr>
          </a:p>
          <a:p>
            <a:r>
              <a:rPr lang="fr-FR" sz="1600" dirty="0">
                <a:solidFill>
                  <a:schemeClr val="accent6"/>
                </a:solidFill>
              </a:rPr>
              <a:t> </a:t>
            </a:r>
            <a:r>
              <a:rPr lang="fr-FR" sz="1600" dirty="0" err="1">
                <a:solidFill>
                  <a:schemeClr val="accent6"/>
                </a:solidFill>
              </a:rPr>
              <a:t>wind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ADED5A-02AA-45DA-8AD5-AE22314EB533}"/>
              </a:ext>
            </a:extLst>
          </p:cNvPr>
          <p:cNvSpPr txBox="1"/>
          <p:nvPr/>
        </p:nvSpPr>
        <p:spPr>
          <a:xfrm>
            <a:off x="3038952" y="4642119"/>
            <a:ext cx="847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2"/>
                </a:solidFill>
              </a:rPr>
              <a:t>Super</a:t>
            </a:r>
          </a:p>
          <a:p>
            <a:r>
              <a:rPr lang="fr-FR" sz="1600" dirty="0" err="1">
                <a:solidFill>
                  <a:schemeClr val="accent2"/>
                </a:solidFill>
              </a:rPr>
              <a:t>Alfvénic</a:t>
            </a:r>
            <a:endParaRPr lang="fr-FR" sz="1600" dirty="0">
              <a:solidFill>
                <a:schemeClr val="accent2"/>
              </a:solidFill>
            </a:endParaRPr>
          </a:p>
          <a:p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wind</a:t>
            </a:r>
            <a:endParaRPr lang="en-US" sz="1600" dirty="0">
              <a:solidFill>
                <a:schemeClr val="accent2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F55A13B-CBFD-434B-B7D3-0A0E4B4D7227}"/>
              </a:ext>
            </a:extLst>
          </p:cNvPr>
          <p:cNvCxnSpPr/>
          <p:nvPr/>
        </p:nvCxnSpPr>
        <p:spPr>
          <a:xfrm flipV="1">
            <a:off x="2706255" y="2992582"/>
            <a:ext cx="410139" cy="11067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43ED4B35-3945-7043-7045-DC6F6AD5AE65}"/>
              </a:ext>
            </a:extLst>
          </p:cNvPr>
          <p:cNvGrpSpPr/>
          <p:nvPr/>
        </p:nvGrpSpPr>
        <p:grpSpPr>
          <a:xfrm>
            <a:off x="7260472" y="649094"/>
            <a:ext cx="3707782" cy="2447534"/>
            <a:chOff x="7260472" y="649094"/>
            <a:chExt cx="3707782" cy="2447534"/>
          </a:xfrm>
        </p:grpSpPr>
        <p:pic>
          <p:nvPicPr>
            <p:cNvPr id="41" name="Image 40" descr="Une image contenant ligne, texte, Tracé, diagramme&#10;&#10;Description générée automatiquement">
              <a:extLst>
                <a:ext uri="{FF2B5EF4-FFF2-40B4-BE49-F238E27FC236}">
                  <a16:creationId xmlns:a16="http://schemas.microsoft.com/office/drawing/2014/main" id="{319BE218-BDD2-B69F-FE03-A0517006D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718" y="896616"/>
              <a:ext cx="3359172" cy="213840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278F617-8891-CA6C-9D6F-D20ADEC02959}"/>
                </a:ext>
              </a:extLst>
            </p:cNvPr>
            <p:cNvSpPr txBox="1"/>
            <p:nvPr/>
          </p:nvSpPr>
          <p:spPr>
            <a:xfrm>
              <a:off x="7705886" y="649094"/>
              <a:ext cx="3262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Synthetic</a:t>
              </a:r>
              <a:r>
                <a:rPr lang="fr-FR" sz="14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Magnetic Field </a:t>
              </a:r>
              <a:r>
                <a:rPr lang="fr-FR" sz="14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Measurement</a:t>
              </a:r>
              <a:endParaRPr lang="fr-FR" sz="14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D38A4A3-87C8-4EFE-9BFB-9DDB05F814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1747" y="3077095"/>
              <a:ext cx="3030651" cy="19533"/>
            </a:xfrm>
            <a:prstGeom prst="straightConnector1">
              <a:avLst/>
            </a:prstGeom>
            <a:ln w="38100">
              <a:gradFill flip="none" rotWithShape="1">
                <a:gsLst>
                  <a:gs pos="68000">
                    <a:srgbClr val="0099B3"/>
                  </a:gs>
                  <a:gs pos="100000">
                    <a:srgbClr val="09FC8A"/>
                  </a:gs>
                  <a:gs pos="32000">
                    <a:srgbClr val="007AC6"/>
                  </a:gs>
                  <a:gs pos="0">
                    <a:srgbClr val="045ECA"/>
                  </a:gs>
                </a:gsLst>
                <a:path path="circle">
                  <a:fillToRect t="100000" r="100000"/>
                </a:path>
                <a:tileRect l="-100000" b="-100000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3DCA776-EDB7-5075-5FF6-D64306D930A1}"/>
                </a:ext>
              </a:extLst>
            </p:cNvPr>
            <p:cNvSpPr txBox="1"/>
            <p:nvPr/>
          </p:nvSpPr>
          <p:spPr>
            <a:xfrm>
              <a:off x="7260472" y="1154145"/>
              <a:ext cx="400110" cy="1478931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Magnetic Field [G]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DC4381EA-5AAD-F94A-64D3-CD434CF30960}"/>
                    </a:ext>
                  </a:extLst>
                </p:cNvPr>
                <p:cNvSpPr txBox="1"/>
                <p:nvPr/>
              </p:nvSpPr>
              <p:spPr>
                <a:xfrm>
                  <a:off x="8841678" y="1394824"/>
                  <a:ext cx="337080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fr-FR" sz="1400" i="1" smtClean="0">
                                <a:solidFill>
                                  <a:srgbClr val="0A5D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40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r-FR" sz="1400" dirty="0">
                    <a:solidFill>
                      <a:srgbClr val="0A5DA6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DC4381EA-5AAD-F94A-64D3-CD434CF30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1678" y="1394824"/>
                  <a:ext cx="337080" cy="215444"/>
                </a:xfrm>
                <a:prstGeom prst="rect">
                  <a:avLst/>
                </a:prstGeom>
                <a:blipFill>
                  <a:blip r:embed="rId7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E0A47F71-5230-8322-A0C6-C903119CF51A}"/>
                    </a:ext>
                  </a:extLst>
                </p:cNvPr>
                <p:cNvSpPr txBox="1"/>
                <p:nvPr/>
              </p:nvSpPr>
              <p:spPr>
                <a:xfrm>
                  <a:off x="8967547" y="950316"/>
                  <a:ext cx="16350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rgbClr val="06B846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fr-FR" sz="1400" dirty="0">
                    <a:solidFill>
                      <a:srgbClr val="06B846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E0A47F71-5230-8322-A0C6-C903119CF5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7547" y="950316"/>
                  <a:ext cx="163506" cy="215444"/>
                </a:xfrm>
                <a:prstGeom prst="rect">
                  <a:avLst/>
                </a:prstGeom>
                <a:blipFill>
                  <a:blip r:embed="rId8"/>
                  <a:stretch>
                    <a:fillRect l="-28571" r="-14286" b="-55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DECDCA8D-C5EB-6D73-5F73-014D7E36F04B}"/>
                    </a:ext>
                  </a:extLst>
                </p:cNvPr>
                <p:cNvSpPr txBox="1"/>
                <p:nvPr/>
              </p:nvSpPr>
              <p:spPr>
                <a:xfrm>
                  <a:off x="8863006" y="2287211"/>
                  <a:ext cx="21948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fr-FR" sz="1400" dirty="0">
                    <a:solidFill>
                      <a:srgbClr val="FC9812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DECDCA8D-C5EB-6D73-5F73-014D7E36F0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3006" y="2287211"/>
                  <a:ext cx="219484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15789"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8B466773-A236-D25C-BCAF-C682A18CCBD6}"/>
              </a:ext>
            </a:extLst>
          </p:cNvPr>
          <p:cNvSpPr txBox="1"/>
          <p:nvPr/>
        </p:nvSpPr>
        <p:spPr>
          <a:xfrm>
            <a:off x="10250424" y="1505218"/>
            <a:ext cx="484632" cy="570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53E5A5ED-0B59-D9F9-E65C-099F3160BB38}"/>
              </a:ext>
            </a:extLst>
          </p:cNvPr>
          <p:cNvGrpSpPr/>
          <p:nvPr/>
        </p:nvGrpSpPr>
        <p:grpSpPr>
          <a:xfrm>
            <a:off x="4638954" y="4132184"/>
            <a:ext cx="2638418" cy="2415181"/>
            <a:chOff x="4730578" y="4211871"/>
            <a:chExt cx="2638418" cy="2415181"/>
          </a:xfrm>
        </p:grpSpPr>
        <p:pic>
          <p:nvPicPr>
            <p:cNvPr id="43" name="Image 42" descr="Une image contenant texte, ligne, capture d’écran, diagramme&#10;&#10;Description générée automatiquement">
              <a:extLst>
                <a:ext uri="{FF2B5EF4-FFF2-40B4-BE49-F238E27FC236}">
                  <a16:creationId xmlns:a16="http://schemas.microsoft.com/office/drawing/2014/main" id="{AB118923-16C1-A440-8C19-E9134096C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962" y="4211871"/>
              <a:ext cx="2401034" cy="227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11">
                  <a:extLst>
                    <a:ext uri="{FF2B5EF4-FFF2-40B4-BE49-F238E27FC236}">
                      <a16:creationId xmlns:a16="http://schemas.microsoft.com/office/drawing/2014/main" id="{9E216E7A-D00B-C6FE-A726-48B24131E7D5}"/>
                    </a:ext>
                  </a:extLst>
                </p:cNvPr>
                <p:cNvSpPr txBox="1"/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11">
                  <a:extLst>
                    <a:ext uri="{FF2B5EF4-FFF2-40B4-BE49-F238E27FC236}">
                      <a16:creationId xmlns:a16="http://schemas.microsoft.com/office/drawing/2014/main" id="{9E216E7A-D00B-C6FE-A726-48B24131E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blipFill>
                  <a:blip r:embed="rId11"/>
                  <a:stretch>
                    <a:fillRect b="-1481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47">
                  <a:extLst>
                    <a:ext uri="{FF2B5EF4-FFF2-40B4-BE49-F238E27FC236}">
                      <a16:creationId xmlns:a16="http://schemas.microsoft.com/office/drawing/2014/main" id="{082ADDCB-32AC-6EC5-8B32-EC3FD24F0F90}"/>
                    </a:ext>
                  </a:extLst>
                </p:cNvPr>
                <p:cNvSpPr txBox="1"/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47">
                  <a:extLst>
                    <a:ext uri="{FF2B5EF4-FFF2-40B4-BE49-F238E27FC236}">
                      <a16:creationId xmlns:a16="http://schemas.microsoft.com/office/drawing/2014/main" id="{082ADDCB-32AC-6EC5-8B32-EC3FD24F0F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blipFill>
                  <a:blip r:embed="rId12"/>
                  <a:stretch>
                    <a:fillRect t="-185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2EA786C7-2A06-879A-924C-69C2021C9FA1}"/>
                </a:ext>
              </a:extLst>
            </p:cNvPr>
            <p:cNvSpPr txBox="1"/>
            <p:nvPr/>
          </p:nvSpPr>
          <p:spPr>
            <a:xfrm>
              <a:off x="5488953" y="5544896"/>
              <a:ext cx="674104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300" dirty="0">
                  <a:solidFill>
                    <a:srgbClr val="7F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65, 89°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5E4A03E-D2B0-02C3-5DCC-3505158DDBBF}"/>
                  </a:ext>
                </a:extLst>
              </p:cNvPr>
              <p:cNvSpPr txBox="1"/>
              <p:nvPr/>
            </p:nvSpPr>
            <p:spPr>
              <a:xfrm>
                <a:off x="9164304" y="2843286"/>
                <a:ext cx="378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[°]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5E4A03E-D2B0-02C3-5DCC-3505158DD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4304" y="2843286"/>
                <a:ext cx="378758" cy="215444"/>
              </a:xfrm>
              <a:prstGeom prst="rect">
                <a:avLst/>
              </a:prstGeom>
              <a:blipFill>
                <a:blip r:embed="rId13"/>
                <a:stretch>
                  <a:fillRect l="-9677" t="-5556" r="-16129" b="-3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9692C665-8836-A0B4-759C-700F8E408F87}"/>
              </a:ext>
            </a:extLst>
          </p:cNvPr>
          <p:cNvSpPr txBox="1"/>
          <p:nvPr/>
        </p:nvSpPr>
        <p:spPr>
          <a:xfrm>
            <a:off x="7921901" y="3392720"/>
            <a:ext cx="2646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Synthetic</a:t>
            </a:r>
            <a:r>
              <a:rPr lang="fr-F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Velocity </a:t>
            </a:r>
            <a:r>
              <a:rPr lang="fr-F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Measurement</a:t>
            </a:r>
            <a:endParaRPr lang="fr-FR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5" name="Image 44" descr="Une image contenant Tracé, texte, ligne, diagramme&#10;&#10;Description générée automatiquement">
            <a:extLst>
              <a:ext uri="{FF2B5EF4-FFF2-40B4-BE49-F238E27FC236}">
                <a16:creationId xmlns:a16="http://schemas.microsoft.com/office/drawing/2014/main" id="{DFB53960-0757-994A-E597-612E499B8B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69" y="3675207"/>
            <a:ext cx="3301821" cy="21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02E9F78D-443F-787F-0C48-9D77BCD5C49F}"/>
                  </a:ext>
                </a:extLst>
              </p:cNvPr>
              <p:cNvSpPr txBox="1"/>
              <p:nvPr/>
            </p:nvSpPr>
            <p:spPr>
              <a:xfrm>
                <a:off x="8966938" y="4413457"/>
                <a:ext cx="190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rgbClr val="0A5DA6"/>
                  </a:solidFill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02E9F78D-443F-787F-0C48-9D77BCD5C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938" y="4413457"/>
                <a:ext cx="190758" cy="215444"/>
              </a:xfrm>
              <a:prstGeom prst="rect">
                <a:avLst/>
              </a:prstGeom>
              <a:blipFill>
                <a:blip r:embed="rId15"/>
                <a:stretch>
                  <a:fillRect l="-26667" r="-6667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C1A50A2-A6C6-F4D4-A939-EFD3631B8004}"/>
                  </a:ext>
                </a:extLst>
              </p:cNvPr>
              <p:cNvSpPr txBox="1"/>
              <p:nvPr/>
            </p:nvSpPr>
            <p:spPr>
              <a:xfrm>
                <a:off x="9001075" y="3772764"/>
                <a:ext cx="1579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06B846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fr-FR" sz="1400" dirty="0">
                  <a:solidFill>
                    <a:srgbClr val="06B846"/>
                  </a:solidFill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C1A50A2-A6C6-F4D4-A939-EFD3631B8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075" y="3772764"/>
                <a:ext cx="157992" cy="215444"/>
              </a:xfrm>
              <a:prstGeom prst="rect">
                <a:avLst/>
              </a:prstGeom>
              <a:blipFill>
                <a:blip r:embed="rId16"/>
                <a:stretch>
                  <a:fillRect l="-23077" r="-23077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A90716-F6F0-87DE-1D61-1DE5293A4CE8}"/>
                  </a:ext>
                </a:extLst>
              </p:cNvPr>
              <p:cNvSpPr txBox="1"/>
              <p:nvPr/>
            </p:nvSpPr>
            <p:spPr>
              <a:xfrm>
                <a:off x="8950747" y="5117188"/>
                <a:ext cx="197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rgbClr val="FC9812"/>
                  </a:solidFill>
                </a:endParaRPr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A90716-F6F0-87DE-1D61-1DE5293A4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0747" y="5117188"/>
                <a:ext cx="197105" cy="215444"/>
              </a:xfrm>
              <a:prstGeom prst="rect">
                <a:avLst/>
              </a:prstGeom>
              <a:blipFill>
                <a:blip r:embed="rId17"/>
                <a:stretch>
                  <a:fillRect l="-17647"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:a16="http://schemas.microsoft.com/office/drawing/2014/main" id="{2A2436CF-C996-6469-8086-00C3468B7B19}"/>
              </a:ext>
            </a:extLst>
          </p:cNvPr>
          <p:cNvSpPr/>
          <p:nvPr/>
        </p:nvSpPr>
        <p:spPr>
          <a:xfrm>
            <a:off x="10323576" y="3755518"/>
            <a:ext cx="411480" cy="353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Straight Arrow Connector 39">
            <a:extLst>
              <a:ext uri="{FF2B5EF4-FFF2-40B4-BE49-F238E27FC236}">
                <a16:creationId xmlns:a16="http://schemas.microsoft.com/office/drawing/2014/main" id="{8BEE7004-FAAB-BA29-5009-421C8DAF76F4}"/>
              </a:ext>
            </a:extLst>
          </p:cNvPr>
          <p:cNvCxnSpPr>
            <a:cxnSpLocks/>
          </p:cNvCxnSpPr>
          <p:nvPr/>
        </p:nvCxnSpPr>
        <p:spPr>
          <a:xfrm flipV="1">
            <a:off x="7759763" y="5897917"/>
            <a:ext cx="3030651" cy="19533"/>
          </a:xfrm>
          <a:prstGeom prst="straightConnector1">
            <a:avLst/>
          </a:prstGeom>
          <a:ln w="38100">
            <a:gradFill flip="none" rotWithShape="1">
              <a:gsLst>
                <a:gs pos="68000">
                  <a:srgbClr val="0099B3"/>
                </a:gs>
                <a:gs pos="100000">
                  <a:srgbClr val="09FC8A"/>
                </a:gs>
                <a:gs pos="32000">
                  <a:srgbClr val="007AC6"/>
                </a:gs>
                <a:gs pos="0">
                  <a:srgbClr val="045ECA"/>
                </a:gs>
              </a:gsLst>
              <a:path path="circle">
                <a:fillToRect t="100000" r="100000"/>
              </a:path>
              <a:tileRect l="-100000" b="-10000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F2BAFABE-F3D8-55CE-7609-891A1D4D29D7}"/>
                  </a:ext>
                </a:extLst>
              </p:cNvPr>
              <p:cNvSpPr txBox="1"/>
              <p:nvPr/>
            </p:nvSpPr>
            <p:spPr>
              <a:xfrm>
                <a:off x="9192979" y="5648682"/>
                <a:ext cx="378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[°]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F2BAFABE-F3D8-55CE-7609-891A1D4D2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979" y="5648682"/>
                <a:ext cx="378758" cy="215444"/>
              </a:xfrm>
              <a:prstGeom prst="rect">
                <a:avLst/>
              </a:prstGeom>
              <a:blipFill>
                <a:blip r:embed="rId18"/>
                <a:stretch>
                  <a:fillRect l="-9677" t="-5556" r="-16129" b="-3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81C0761-7B1C-19A3-D01D-AB57DEA1567A}"/>
                  </a:ext>
                </a:extLst>
              </p:cNvPr>
              <p:cNvSpPr txBox="1"/>
              <p:nvPr/>
            </p:nvSpPr>
            <p:spPr>
              <a:xfrm>
                <a:off x="7314920" y="3909832"/>
                <a:ext cx="400110" cy="14438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none" rtlCol="0">
                <a:spAutoFit/>
              </a:bodyPr>
              <a:lstStyle/>
              <a:p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 [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</p:txBody>
          </p:sp>
        </mc:Choice>
        <mc:Fallback xmlns="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81C0761-7B1C-19A3-D01D-AB57DEA15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920" y="3909832"/>
                <a:ext cx="400110" cy="1443857"/>
              </a:xfrm>
              <a:prstGeom prst="rect">
                <a:avLst/>
              </a:prstGeom>
              <a:blipFill>
                <a:blip r:embed="rId19"/>
                <a:stretch>
                  <a:fillRect t="-3478" r="-6250"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832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Magnetic </a:t>
            </a:r>
            <a:r>
              <a:rPr lang="fr-FR" sz="3200" dirty="0" err="1">
                <a:latin typeface="Segoe UI Variable Text Semiligh" pitchFamily="2" charset="0"/>
              </a:rPr>
              <a:t>deflections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43ED4B35-3945-7043-7045-DC6F6AD5AE65}"/>
              </a:ext>
            </a:extLst>
          </p:cNvPr>
          <p:cNvGrpSpPr/>
          <p:nvPr/>
        </p:nvGrpSpPr>
        <p:grpSpPr>
          <a:xfrm>
            <a:off x="7260472" y="649094"/>
            <a:ext cx="3707782" cy="2447534"/>
            <a:chOff x="7260472" y="649094"/>
            <a:chExt cx="3707782" cy="2447534"/>
          </a:xfrm>
        </p:grpSpPr>
        <p:pic>
          <p:nvPicPr>
            <p:cNvPr id="41" name="Image 40" descr="Une image contenant ligne, texte, Tracé, diagramme&#10;&#10;Description générée automatiquement">
              <a:extLst>
                <a:ext uri="{FF2B5EF4-FFF2-40B4-BE49-F238E27FC236}">
                  <a16:creationId xmlns:a16="http://schemas.microsoft.com/office/drawing/2014/main" id="{319BE218-BDD2-B69F-FE03-A0517006D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718" y="896616"/>
              <a:ext cx="3359172" cy="213840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278F617-8891-CA6C-9D6F-D20ADEC02959}"/>
                </a:ext>
              </a:extLst>
            </p:cNvPr>
            <p:cNvSpPr txBox="1"/>
            <p:nvPr/>
          </p:nvSpPr>
          <p:spPr>
            <a:xfrm>
              <a:off x="7705886" y="649094"/>
              <a:ext cx="3262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Synthetic</a:t>
              </a:r>
              <a:r>
                <a:rPr lang="fr-FR" sz="14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Magnetic Field </a:t>
              </a:r>
              <a:r>
                <a:rPr lang="fr-FR" sz="14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Measurement</a:t>
              </a:r>
              <a:endParaRPr lang="fr-FR" sz="14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D38A4A3-87C8-4EFE-9BFB-9DDB05F814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1747" y="3077095"/>
              <a:ext cx="3030651" cy="19533"/>
            </a:xfrm>
            <a:prstGeom prst="straightConnector1">
              <a:avLst/>
            </a:prstGeom>
            <a:ln w="38100">
              <a:gradFill flip="none" rotWithShape="1">
                <a:gsLst>
                  <a:gs pos="68000">
                    <a:srgbClr val="0099B3"/>
                  </a:gs>
                  <a:gs pos="100000">
                    <a:srgbClr val="09FC8A"/>
                  </a:gs>
                  <a:gs pos="32000">
                    <a:srgbClr val="007AC6"/>
                  </a:gs>
                  <a:gs pos="0">
                    <a:srgbClr val="045ECA"/>
                  </a:gs>
                </a:gsLst>
                <a:path path="circle">
                  <a:fillToRect t="100000" r="100000"/>
                </a:path>
                <a:tileRect l="-100000" b="-100000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3DCA776-EDB7-5075-5FF6-D64306D930A1}"/>
                </a:ext>
              </a:extLst>
            </p:cNvPr>
            <p:cNvSpPr txBox="1"/>
            <p:nvPr/>
          </p:nvSpPr>
          <p:spPr>
            <a:xfrm>
              <a:off x="7260472" y="1154145"/>
              <a:ext cx="400110" cy="1478931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Magnetic Field [G]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DC4381EA-5AAD-F94A-64D3-CD434CF30960}"/>
                    </a:ext>
                  </a:extLst>
                </p:cNvPr>
                <p:cNvSpPr txBox="1"/>
                <p:nvPr/>
              </p:nvSpPr>
              <p:spPr>
                <a:xfrm>
                  <a:off x="8841678" y="1394824"/>
                  <a:ext cx="337080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fr-FR" sz="1400" i="1" smtClean="0">
                                <a:solidFill>
                                  <a:srgbClr val="0A5D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40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r-FR" sz="1400" dirty="0">
                    <a:solidFill>
                      <a:srgbClr val="0A5DA6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DC4381EA-5AAD-F94A-64D3-CD434CF30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1678" y="1394824"/>
                  <a:ext cx="337080" cy="215444"/>
                </a:xfrm>
                <a:prstGeom prst="rect">
                  <a:avLst/>
                </a:prstGeom>
                <a:blipFill>
                  <a:blip r:embed="rId4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E0A47F71-5230-8322-A0C6-C903119CF51A}"/>
                    </a:ext>
                  </a:extLst>
                </p:cNvPr>
                <p:cNvSpPr txBox="1"/>
                <p:nvPr/>
              </p:nvSpPr>
              <p:spPr>
                <a:xfrm>
                  <a:off x="8967547" y="950316"/>
                  <a:ext cx="16350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rgbClr val="06B846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fr-FR" sz="1400" dirty="0">
                    <a:solidFill>
                      <a:srgbClr val="06B846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E0A47F71-5230-8322-A0C6-C903119CF5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7547" y="950316"/>
                  <a:ext cx="163506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28571" r="-14286" b="-55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DECDCA8D-C5EB-6D73-5F73-014D7E36F04B}"/>
                    </a:ext>
                  </a:extLst>
                </p:cNvPr>
                <p:cNvSpPr txBox="1"/>
                <p:nvPr/>
              </p:nvSpPr>
              <p:spPr>
                <a:xfrm>
                  <a:off x="8863006" y="2287211"/>
                  <a:ext cx="21948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fr-FR" sz="1400" dirty="0">
                    <a:solidFill>
                      <a:srgbClr val="FC9812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DECDCA8D-C5EB-6D73-5F73-014D7E36F0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3006" y="2287211"/>
                  <a:ext cx="219484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15789"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8B466773-A236-D25C-BCAF-C682A18CCBD6}"/>
              </a:ext>
            </a:extLst>
          </p:cNvPr>
          <p:cNvSpPr txBox="1"/>
          <p:nvPr/>
        </p:nvSpPr>
        <p:spPr>
          <a:xfrm>
            <a:off x="10250424" y="1505218"/>
            <a:ext cx="484632" cy="570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5E4A03E-D2B0-02C3-5DCC-3505158DDBBF}"/>
                  </a:ext>
                </a:extLst>
              </p:cNvPr>
              <p:cNvSpPr txBox="1"/>
              <p:nvPr/>
            </p:nvSpPr>
            <p:spPr>
              <a:xfrm>
                <a:off x="9164304" y="2843286"/>
                <a:ext cx="378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[°]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5E4A03E-D2B0-02C3-5DCC-3505158DD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4304" y="2843286"/>
                <a:ext cx="378758" cy="215444"/>
              </a:xfrm>
              <a:prstGeom prst="rect">
                <a:avLst/>
              </a:prstGeom>
              <a:blipFill>
                <a:blip r:embed="rId7"/>
                <a:stretch>
                  <a:fillRect l="-9677" t="-5556" r="-16129" b="-3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76DFAE7-7082-0AFD-8123-4E5A39AFD2FF}"/>
              </a:ext>
            </a:extLst>
          </p:cNvPr>
          <p:cNvSpPr/>
          <p:nvPr/>
        </p:nvSpPr>
        <p:spPr>
          <a:xfrm>
            <a:off x="689113" y="896617"/>
            <a:ext cx="6175513" cy="1946157"/>
          </a:xfrm>
          <a:prstGeom prst="roundRect">
            <a:avLst/>
          </a:prstGeom>
          <a:solidFill>
            <a:srgbClr val="FF5B48">
              <a:alpha val="5490"/>
            </a:srgbClr>
          </a:solidFill>
          <a:ln w="38100">
            <a:solidFill>
              <a:srgbClr val="FF5B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574153C8-C6DE-4E0B-A28D-8FDB46DA9203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10/12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9D07C5-1E04-4E5C-80F4-E953EE676165}"/>
              </a:ext>
            </a:extLst>
          </p:cNvPr>
          <p:cNvSpPr txBox="1"/>
          <p:nvPr/>
        </p:nvSpPr>
        <p:spPr>
          <a:xfrm>
            <a:off x="8480433" y="6115187"/>
            <a:ext cx="2483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FC9812"/>
                </a:solidFill>
              </a:rPr>
              <a:t>Touresse et al. (in </a:t>
            </a:r>
            <a:r>
              <a:rPr lang="fr-FR" sz="1200" b="1" dirty="0" err="1">
                <a:solidFill>
                  <a:srgbClr val="FC9812"/>
                </a:solidFill>
              </a:rPr>
              <a:t>prep</a:t>
            </a:r>
            <a:r>
              <a:rPr lang="fr-FR" sz="1200" b="1" dirty="0">
                <a:solidFill>
                  <a:srgbClr val="FC9812"/>
                </a:solidFill>
              </a:rPr>
              <a:t>.)</a:t>
            </a:r>
            <a:endParaRPr lang="en-US" sz="1200" dirty="0">
              <a:solidFill>
                <a:srgbClr val="FC9812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692C665-8836-A0B4-759C-700F8E408F87}"/>
              </a:ext>
            </a:extLst>
          </p:cNvPr>
          <p:cNvSpPr txBox="1"/>
          <p:nvPr/>
        </p:nvSpPr>
        <p:spPr>
          <a:xfrm>
            <a:off x="7921901" y="3392720"/>
            <a:ext cx="2646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Synthetic</a:t>
            </a:r>
            <a:r>
              <a:rPr lang="fr-F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Velocity </a:t>
            </a:r>
            <a:r>
              <a:rPr lang="fr-F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Measurement</a:t>
            </a:r>
            <a:endParaRPr lang="fr-FR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5" name="Image 44" descr="Une image contenant Tracé, texte, ligne, diagramme&#10;&#10;Description générée automatiquement">
            <a:extLst>
              <a:ext uri="{FF2B5EF4-FFF2-40B4-BE49-F238E27FC236}">
                <a16:creationId xmlns:a16="http://schemas.microsoft.com/office/drawing/2014/main" id="{DFB53960-0757-994A-E597-612E499B8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69" y="3675207"/>
            <a:ext cx="3301821" cy="21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02E9F78D-443F-787F-0C48-9D77BCD5C49F}"/>
                  </a:ext>
                </a:extLst>
              </p:cNvPr>
              <p:cNvSpPr txBox="1"/>
              <p:nvPr/>
            </p:nvSpPr>
            <p:spPr>
              <a:xfrm>
                <a:off x="8966938" y="4413457"/>
                <a:ext cx="190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rgbClr val="0A5DA6"/>
                  </a:solidFill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02E9F78D-443F-787F-0C48-9D77BCD5C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938" y="4413457"/>
                <a:ext cx="190758" cy="215444"/>
              </a:xfrm>
              <a:prstGeom prst="rect">
                <a:avLst/>
              </a:prstGeom>
              <a:blipFill>
                <a:blip r:embed="rId9"/>
                <a:stretch>
                  <a:fillRect l="-26667" r="-6667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C1A50A2-A6C6-F4D4-A939-EFD3631B8004}"/>
                  </a:ext>
                </a:extLst>
              </p:cNvPr>
              <p:cNvSpPr txBox="1"/>
              <p:nvPr/>
            </p:nvSpPr>
            <p:spPr>
              <a:xfrm>
                <a:off x="9001075" y="3772764"/>
                <a:ext cx="1579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06B846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fr-FR" sz="1400" dirty="0">
                  <a:solidFill>
                    <a:srgbClr val="06B846"/>
                  </a:solidFill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C1A50A2-A6C6-F4D4-A939-EFD3631B8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075" y="3772764"/>
                <a:ext cx="157992" cy="215444"/>
              </a:xfrm>
              <a:prstGeom prst="rect">
                <a:avLst/>
              </a:prstGeom>
              <a:blipFill>
                <a:blip r:embed="rId10"/>
                <a:stretch>
                  <a:fillRect l="-23077" r="-23077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A90716-F6F0-87DE-1D61-1DE5293A4CE8}"/>
                  </a:ext>
                </a:extLst>
              </p:cNvPr>
              <p:cNvSpPr txBox="1"/>
              <p:nvPr/>
            </p:nvSpPr>
            <p:spPr>
              <a:xfrm>
                <a:off x="8950747" y="5117188"/>
                <a:ext cx="197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rgbClr val="FC9812"/>
                  </a:solidFill>
                </a:endParaRPr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A90716-F6F0-87DE-1D61-1DE5293A4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0747" y="5117188"/>
                <a:ext cx="197105" cy="215444"/>
              </a:xfrm>
              <a:prstGeom prst="rect">
                <a:avLst/>
              </a:prstGeom>
              <a:blipFill>
                <a:blip r:embed="rId11"/>
                <a:stretch>
                  <a:fillRect l="-17647"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:a16="http://schemas.microsoft.com/office/drawing/2014/main" id="{2A2436CF-C996-6469-8086-00C3468B7B19}"/>
              </a:ext>
            </a:extLst>
          </p:cNvPr>
          <p:cNvSpPr/>
          <p:nvPr/>
        </p:nvSpPr>
        <p:spPr>
          <a:xfrm>
            <a:off x="10323576" y="3755518"/>
            <a:ext cx="411480" cy="353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Straight Arrow Connector 39">
            <a:extLst>
              <a:ext uri="{FF2B5EF4-FFF2-40B4-BE49-F238E27FC236}">
                <a16:creationId xmlns:a16="http://schemas.microsoft.com/office/drawing/2014/main" id="{8BEE7004-FAAB-BA29-5009-421C8DAF76F4}"/>
              </a:ext>
            </a:extLst>
          </p:cNvPr>
          <p:cNvCxnSpPr>
            <a:cxnSpLocks/>
          </p:cNvCxnSpPr>
          <p:nvPr/>
        </p:nvCxnSpPr>
        <p:spPr>
          <a:xfrm flipV="1">
            <a:off x="7759763" y="5897917"/>
            <a:ext cx="3030651" cy="19533"/>
          </a:xfrm>
          <a:prstGeom prst="straightConnector1">
            <a:avLst/>
          </a:prstGeom>
          <a:ln w="38100">
            <a:gradFill flip="none" rotWithShape="1">
              <a:gsLst>
                <a:gs pos="68000">
                  <a:srgbClr val="0099B3"/>
                </a:gs>
                <a:gs pos="100000">
                  <a:srgbClr val="09FC8A"/>
                </a:gs>
                <a:gs pos="32000">
                  <a:srgbClr val="007AC6"/>
                </a:gs>
                <a:gs pos="0">
                  <a:srgbClr val="045ECA"/>
                </a:gs>
              </a:gsLst>
              <a:path path="circle">
                <a:fillToRect t="100000" r="100000"/>
              </a:path>
              <a:tileRect l="-100000" b="-10000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F2BAFABE-F3D8-55CE-7609-891A1D4D29D7}"/>
                  </a:ext>
                </a:extLst>
              </p:cNvPr>
              <p:cNvSpPr txBox="1"/>
              <p:nvPr/>
            </p:nvSpPr>
            <p:spPr>
              <a:xfrm>
                <a:off x="9192979" y="5648682"/>
                <a:ext cx="378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[°]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F2BAFABE-F3D8-55CE-7609-891A1D4D2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979" y="5648682"/>
                <a:ext cx="378758" cy="215444"/>
              </a:xfrm>
              <a:prstGeom prst="rect">
                <a:avLst/>
              </a:prstGeom>
              <a:blipFill>
                <a:blip r:embed="rId12"/>
                <a:stretch>
                  <a:fillRect l="-9677" t="-5556" r="-16129" b="-3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e 75">
            <a:extLst>
              <a:ext uri="{FF2B5EF4-FFF2-40B4-BE49-F238E27FC236}">
                <a16:creationId xmlns:a16="http://schemas.microsoft.com/office/drawing/2014/main" id="{53E5A5ED-0B59-D9F9-E65C-099F3160BB38}"/>
              </a:ext>
            </a:extLst>
          </p:cNvPr>
          <p:cNvGrpSpPr/>
          <p:nvPr/>
        </p:nvGrpSpPr>
        <p:grpSpPr>
          <a:xfrm>
            <a:off x="4638954" y="4132184"/>
            <a:ext cx="2638418" cy="2415181"/>
            <a:chOff x="4730578" y="4211871"/>
            <a:chExt cx="2638418" cy="2415181"/>
          </a:xfrm>
        </p:grpSpPr>
        <p:pic>
          <p:nvPicPr>
            <p:cNvPr id="43" name="Image 42" descr="Une image contenant texte, ligne, capture d’écran, diagramme&#10;&#10;Description générée automatiquement">
              <a:extLst>
                <a:ext uri="{FF2B5EF4-FFF2-40B4-BE49-F238E27FC236}">
                  <a16:creationId xmlns:a16="http://schemas.microsoft.com/office/drawing/2014/main" id="{AB118923-16C1-A440-8C19-E9134096C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962" y="4211871"/>
              <a:ext cx="2401034" cy="227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11">
                  <a:extLst>
                    <a:ext uri="{FF2B5EF4-FFF2-40B4-BE49-F238E27FC236}">
                      <a16:creationId xmlns:a16="http://schemas.microsoft.com/office/drawing/2014/main" id="{9E216E7A-D00B-C6FE-A726-48B24131E7D5}"/>
                    </a:ext>
                  </a:extLst>
                </p:cNvPr>
                <p:cNvSpPr txBox="1"/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11">
                  <a:extLst>
                    <a:ext uri="{FF2B5EF4-FFF2-40B4-BE49-F238E27FC236}">
                      <a16:creationId xmlns:a16="http://schemas.microsoft.com/office/drawing/2014/main" id="{9E216E7A-D00B-C6FE-A726-48B24131E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blipFill>
                  <a:blip r:embed="rId14"/>
                  <a:stretch>
                    <a:fillRect b="-1481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47">
                  <a:extLst>
                    <a:ext uri="{FF2B5EF4-FFF2-40B4-BE49-F238E27FC236}">
                      <a16:creationId xmlns:a16="http://schemas.microsoft.com/office/drawing/2014/main" id="{082ADDCB-32AC-6EC5-8B32-EC3FD24F0F90}"/>
                    </a:ext>
                  </a:extLst>
                </p:cNvPr>
                <p:cNvSpPr txBox="1"/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47">
                  <a:extLst>
                    <a:ext uri="{FF2B5EF4-FFF2-40B4-BE49-F238E27FC236}">
                      <a16:creationId xmlns:a16="http://schemas.microsoft.com/office/drawing/2014/main" id="{082ADDCB-32AC-6EC5-8B32-EC3FD24F0F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blipFill>
                  <a:blip r:embed="rId15"/>
                  <a:stretch>
                    <a:fillRect t="-185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2EA786C7-2A06-879A-924C-69C2021C9FA1}"/>
                </a:ext>
              </a:extLst>
            </p:cNvPr>
            <p:cNvSpPr txBox="1"/>
            <p:nvPr/>
          </p:nvSpPr>
          <p:spPr>
            <a:xfrm>
              <a:off x="5488953" y="5544896"/>
              <a:ext cx="674104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300" dirty="0">
                  <a:solidFill>
                    <a:srgbClr val="7F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65, 89°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81C0761-7B1C-19A3-D01D-AB57DEA1567A}"/>
                  </a:ext>
                </a:extLst>
              </p:cNvPr>
              <p:cNvSpPr txBox="1"/>
              <p:nvPr/>
            </p:nvSpPr>
            <p:spPr>
              <a:xfrm>
                <a:off x="7314920" y="3909832"/>
                <a:ext cx="400110" cy="14438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none" rtlCol="0">
                <a:spAutoFit/>
              </a:bodyPr>
              <a:lstStyle/>
              <a:p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 [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</p:txBody>
          </p:sp>
        </mc:Choice>
        <mc:Fallback xmlns="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81C0761-7B1C-19A3-D01D-AB57DEA15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920" y="3909832"/>
                <a:ext cx="400110" cy="1443857"/>
              </a:xfrm>
              <a:prstGeom prst="rect">
                <a:avLst/>
              </a:prstGeom>
              <a:blipFill>
                <a:blip r:embed="rId16"/>
                <a:stretch>
                  <a:fillRect t="-3478" r="-6250"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26">
                <a:extLst>
                  <a:ext uri="{FF2B5EF4-FFF2-40B4-BE49-F238E27FC236}">
                    <a16:creationId xmlns:a16="http://schemas.microsoft.com/office/drawing/2014/main" id="{8E1F9E22-DDE1-85A1-C7C0-6913EADCEE5A}"/>
                  </a:ext>
                </a:extLst>
              </p:cNvPr>
              <p:cNvSpPr txBox="1"/>
              <p:nvPr/>
            </p:nvSpPr>
            <p:spPr>
              <a:xfrm>
                <a:off x="819741" y="1051847"/>
                <a:ext cx="5172078" cy="2385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effectLst/>
                    <a:latin typeface="Segoe UI Variable Small Semilig" pitchFamily="2" charset="0"/>
                  </a:rPr>
                  <a:t>Definition: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Switchbacks are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ubiquitous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intermittent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 err="1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Alfvénic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magnetic deflections </a:t>
                </a:r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Segoe UI Variable Small Semilig" pitchFamily="2" charset="0"/>
                  </a:rPr>
                  <a:t>[1,2,3].</a:t>
                </a:r>
              </a:p>
              <a:p>
                <a:r>
                  <a:rPr lang="en-US" sz="1600" b="1" dirty="0">
                    <a:latin typeface="Segoe UI Variable Small Semilig" pitchFamily="2" charset="0"/>
                  </a:rPr>
                  <a:t>Properties:</a:t>
                </a:r>
                <a:endParaRPr lang="en-US" sz="1600" b="1" dirty="0">
                  <a:effectLst/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600" dirty="0">
                    <a:latin typeface="Segoe UI Variable Small Semilig" pitchFamily="2" charset="0"/>
                  </a:rPr>
                  <a:t>An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b="1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increase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dirty="0">
                    <a:latin typeface="Segoe UI Variable Small Semilig" pitchFamily="2" charset="0"/>
                  </a:rPr>
                  <a:t>in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, e.g. </a:t>
                </a:r>
                <a:r>
                  <a:rPr lang="fr-FR" sz="1600" dirty="0" err="1">
                    <a:latin typeface="Segoe UI Variable Small Semilig" pitchFamily="2" charset="0"/>
                  </a:rPr>
                  <a:t>microstream</a:t>
                </a:r>
                <a:endParaRPr lang="fr-FR" sz="1600" dirty="0"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latin typeface="Segoe UI Variable Small Semilig" pitchFamily="2" charset="0"/>
                  </a:rPr>
                  <a:t>A </a:t>
                </a:r>
                <a:r>
                  <a:rPr lang="en-US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deflection</a:t>
                </a:r>
                <a:r>
                  <a:rPr lang="en-US" sz="1600" dirty="0">
                    <a:latin typeface="Segoe UI Variable Small Semilig" pitchFamily="2" charset="0"/>
                  </a:rPr>
                  <a:t> in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roughly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constant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(max 15 %)</a:t>
                </a: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en-US" sz="1600" dirty="0">
                  <a:effectLst/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7" name="ZoneTexte 26">
                <a:extLst>
                  <a:ext uri="{FF2B5EF4-FFF2-40B4-BE49-F238E27FC236}">
                    <a16:creationId xmlns:a16="http://schemas.microsoft.com/office/drawing/2014/main" id="{8E1F9E22-DDE1-85A1-C7C0-6913EADCE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41" y="1051847"/>
                <a:ext cx="5172078" cy="2385268"/>
              </a:xfrm>
              <a:prstGeom prst="rect">
                <a:avLst/>
              </a:prstGeom>
              <a:blipFill>
                <a:blip r:embed="rId17"/>
                <a:stretch>
                  <a:fillRect l="-980" t="-10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950496A3-DCCF-908A-7D2B-909142EB784C}"/>
                  </a:ext>
                </a:extLst>
              </p:cNvPr>
              <p:cNvSpPr txBox="1"/>
              <p:nvPr/>
            </p:nvSpPr>
            <p:spPr>
              <a:xfrm>
                <a:off x="4283276" y="2092439"/>
                <a:ext cx="2463834" cy="614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fr-FR" sz="16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 moves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on</a:t>
                </a:r>
                <a:r>
                  <a:rPr lang="fr-FR" sz="1600" dirty="0">
                    <a:latin typeface="Segoe UI Variable Small Semilig" pitchFamily="2" charset="0"/>
                  </a:rPr>
                  <a:t> the </a:t>
                </a:r>
                <a:r>
                  <a:rPr lang="fr-FR" sz="1600" dirty="0" err="1">
                    <a:latin typeface="Segoe UI Variable Small Semilig" pitchFamily="2" charset="0"/>
                  </a:rPr>
                  <a:t>sphere</a:t>
                </a:r>
                <a:r>
                  <a:rPr lang="fr-FR" sz="1600" dirty="0">
                    <a:latin typeface="Segoe UI Variable Small Semilig" pitchFamily="2" charset="0"/>
                  </a:rPr>
                  <a:t> of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constant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</a:t>
                </a:r>
              </a:p>
            </p:txBody>
          </p:sp>
        </mc:Choice>
        <mc:Fallback xmlns=""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950496A3-DCCF-908A-7D2B-909142EB7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276" y="2092439"/>
                <a:ext cx="2463834" cy="614720"/>
              </a:xfrm>
              <a:prstGeom prst="rect">
                <a:avLst/>
              </a:prstGeom>
              <a:blipFill>
                <a:blip r:embed="rId18"/>
                <a:stretch>
                  <a:fillRect l="-1538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Brace 2">
            <a:extLst>
              <a:ext uri="{FF2B5EF4-FFF2-40B4-BE49-F238E27FC236}">
                <a16:creationId xmlns:a16="http://schemas.microsoft.com/office/drawing/2014/main" id="{128173DA-1D7A-1C8E-BD16-2283F65CAADD}"/>
              </a:ext>
            </a:extLst>
          </p:cNvPr>
          <p:cNvSpPr/>
          <p:nvPr/>
        </p:nvSpPr>
        <p:spPr>
          <a:xfrm>
            <a:off x="4162447" y="2221000"/>
            <a:ext cx="99033" cy="454570"/>
          </a:xfrm>
          <a:prstGeom prst="rightBrace">
            <a:avLst>
              <a:gd name="adj1" fmla="val 378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346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Magnetic </a:t>
            </a:r>
            <a:r>
              <a:rPr lang="fr-FR" sz="3200" dirty="0" err="1">
                <a:latin typeface="Segoe UI Variable Text Semiligh" pitchFamily="2" charset="0"/>
              </a:rPr>
              <a:t>deflections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43ED4B35-3945-7043-7045-DC6F6AD5AE65}"/>
              </a:ext>
            </a:extLst>
          </p:cNvPr>
          <p:cNvGrpSpPr/>
          <p:nvPr/>
        </p:nvGrpSpPr>
        <p:grpSpPr>
          <a:xfrm>
            <a:off x="7260472" y="649094"/>
            <a:ext cx="3707782" cy="2447534"/>
            <a:chOff x="7260472" y="649094"/>
            <a:chExt cx="3707782" cy="2447534"/>
          </a:xfrm>
        </p:grpSpPr>
        <p:pic>
          <p:nvPicPr>
            <p:cNvPr id="41" name="Image 40" descr="Une image contenant ligne, texte, Tracé, diagramme&#10;&#10;Description générée automatiquement">
              <a:extLst>
                <a:ext uri="{FF2B5EF4-FFF2-40B4-BE49-F238E27FC236}">
                  <a16:creationId xmlns:a16="http://schemas.microsoft.com/office/drawing/2014/main" id="{319BE218-BDD2-B69F-FE03-A0517006D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718" y="896616"/>
              <a:ext cx="3359172" cy="213840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278F617-8891-CA6C-9D6F-D20ADEC02959}"/>
                </a:ext>
              </a:extLst>
            </p:cNvPr>
            <p:cNvSpPr txBox="1"/>
            <p:nvPr/>
          </p:nvSpPr>
          <p:spPr>
            <a:xfrm>
              <a:off x="7705886" y="649094"/>
              <a:ext cx="3262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Synthetic</a:t>
              </a:r>
              <a:r>
                <a:rPr lang="fr-FR" sz="14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Magnetic Field </a:t>
              </a:r>
              <a:r>
                <a:rPr lang="fr-FR" sz="14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Measurement</a:t>
              </a:r>
              <a:endParaRPr lang="fr-FR" sz="14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D38A4A3-87C8-4EFE-9BFB-9DDB05F814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1747" y="3077095"/>
              <a:ext cx="3030651" cy="19533"/>
            </a:xfrm>
            <a:prstGeom prst="straightConnector1">
              <a:avLst/>
            </a:prstGeom>
            <a:ln w="38100">
              <a:gradFill flip="none" rotWithShape="1">
                <a:gsLst>
                  <a:gs pos="68000">
                    <a:srgbClr val="0099B3"/>
                  </a:gs>
                  <a:gs pos="100000">
                    <a:srgbClr val="09FC8A"/>
                  </a:gs>
                  <a:gs pos="32000">
                    <a:srgbClr val="007AC6"/>
                  </a:gs>
                  <a:gs pos="0">
                    <a:srgbClr val="045ECA"/>
                  </a:gs>
                </a:gsLst>
                <a:path path="circle">
                  <a:fillToRect t="100000" r="100000"/>
                </a:path>
                <a:tileRect l="-100000" b="-100000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3DCA776-EDB7-5075-5FF6-D64306D930A1}"/>
                </a:ext>
              </a:extLst>
            </p:cNvPr>
            <p:cNvSpPr txBox="1"/>
            <p:nvPr/>
          </p:nvSpPr>
          <p:spPr>
            <a:xfrm>
              <a:off x="7260472" y="1154145"/>
              <a:ext cx="400110" cy="1478931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Magnetic Field [G]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DC4381EA-5AAD-F94A-64D3-CD434CF30960}"/>
                    </a:ext>
                  </a:extLst>
                </p:cNvPr>
                <p:cNvSpPr txBox="1"/>
                <p:nvPr/>
              </p:nvSpPr>
              <p:spPr>
                <a:xfrm>
                  <a:off x="8841678" y="1394824"/>
                  <a:ext cx="337080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fr-FR" sz="1400" i="1" smtClean="0">
                                <a:solidFill>
                                  <a:srgbClr val="0A5D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40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r-FR" sz="1400" dirty="0">
                    <a:solidFill>
                      <a:srgbClr val="0A5DA6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DC4381EA-5AAD-F94A-64D3-CD434CF30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1678" y="1394824"/>
                  <a:ext cx="337080" cy="215444"/>
                </a:xfrm>
                <a:prstGeom prst="rect">
                  <a:avLst/>
                </a:prstGeom>
                <a:blipFill>
                  <a:blip r:embed="rId4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E0A47F71-5230-8322-A0C6-C903119CF51A}"/>
                    </a:ext>
                  </a:extLst>
                </p:cNvPr>
                <p:cNvSpPr txBox="1"/>
                <p:nvPr/>
              </p:nvSpPr>
              <p:spPr>
                <a:xfrm>
                  <a:off x="8967547" y="950316"/>
                  <a:ext cx="16350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rgbClr val="06B846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fr-FR" sz="1400" dirty="0">
                    <a:solidFill>
                      <a:srgbClr val="06B846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E0A47F71-5230-8322-A0C6-C903119CF5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7547" y="950316"/>
                  <a:ext cx="163506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28571" r="-14286" b="-55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DECDCA8D-C5EB-6D73-5F73-014D7E36F04B}"/>
                    </a:ext>
                  </a:extLst>
                </p:cNvPr>
                <p:cNvSpPr txBox="1"/>
                <p:nvPr/>
              </p:nvSpPr>
              <p:spPr>
                <a:xfrm>
                  <a:off x="8863006" y="2287211"/>
                  <a:ext cx="21948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fr-FR" sz="1400" dirty="0">
                    <a:solidFill>
                      <a:srgbClr val="FC9812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DECDCA8D-C5EB-6D73-5F73-014D7E36F0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3006" y="2287211"/>
                  <a:ext cx="219484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15789"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8B466773-A236-D25C-BCAF-C682A18CCBD6}"/>
              </a:ext>
            </a:extLst>
          </p:cNvPr>
          <p:cNvSpPr txBox="1"/>
          <p:nvPr/>
        </p:nvSpPr>
        <p:spPr>
          <a:xfrm>
            <a:off x="10250424" y="1505218"/>
            <a:ext cx="484632" cy="570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5E4A03E-D2B0-02C3-5DCC-3505158DDBBF}"/>
                  </a:ext>
                </a:extLst>
              </p:cNvPr>
              <p:cNvSpPr txBox="1"/>
              <p:nvPr/>
            </p:nvSpPr>
            <p:spPr>
              <a:xfrm>
                <a:off x="9164304" y="2843286"/>
                <a:ext cx="378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[°]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5E4A03E-D2B0-02C3-5DCC-3505158DD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4304" y="2843286"/>
                <a:ext cx="378758" cy="215444"/>
              </a:xfrm>
              <a:prstGeom prst="rect">
                <a:avLst/>
              </a:prstGeom>
              <a:blipFill>
                <a:blip r:embed="rId7"/>
                <a:stretch>
                  <a:fillRect l="-9677" t="-5556" r="-16129" b="-3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76DFAE7-7082-0AFD-8123-4E5A39AFD2FF}"/>
              </a:ext>
            </a:extLst>
          </p:cNvPr>
          <p:cNvSpPr/>
          <p:nvPr/>
        </p:nvSpPr>
        <p:spPr>
          <a:xfrm>
            <a:off x="689113" y="896617"/>
            <a:ext cx="6175513" cy="1946157"/>
          </a:xfrm>
          <a:prstGeom prst="roundRect">
            <a:avLst/>
          </a:prstGeom>
          <a:solidFill>
            <a:srgbClr val="FF5B48">
              <a:alpha val="5490"/>
            </a:srgbClr>
          </a:solidFill>
          <a:ln w="38100">
            <a:solidFill>
              <a:srgbClr val="FF5B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574153C8-C6DE-4E0B-A28D-8FDB46DA9203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10/12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9D07C5-1E04-4E5C-80F4-E953EE676165}"/>
              </a:ext>
            </a:extLst>
          </p:cNvPr>
          <p:cNvSpPr txBox="1"/>
          <p:nvPr/>
        </p:nvSpPr>
        <p:spPr>
          <a:xfrm>
            <a:off x="8480433" y="6115187"/>
            <a:ext cx="2483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FC9812"/>
                </a:solidFill>
              </a:rPr>
              <a:t>Touresse et al. (in </a:t>
            </a:r>
            <a:r>
              <a:rPr lang="fr-FR" sz="1200" b="1" dirty="0" err="1">
                <a:solidFill>
                  <a:srgbClr val="FC9812"/>
                </a:solidFill>
              </a:rPr>
              <a:t>prep</a:t>
            </a:r>
            <a:r>
              <a:rPr lang="fr-FR" sz="1200" b="1" dirty="0">
                <a:solidFill>
                  <a:srgbClr val="FC9812"/>
                </a:solidFill>
              </a:rPr>
              <a:t>.)</a:t>
            </a:r>
            <a:endParaRPr lang="en-US" sz="1200" dirty="0">
              <a:solidFill>
                <a:srgbClr val="FC9812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692C665-8836-A0B4-759C-700F8E408F87}"/>
              </a:ext>
            </a:extLst>
          </p:cNvPr>
          <p:cNvSpPr txBox="1"/>
          <p:nvPr/>
        </p:nvSpPr>
        <p:spPr>
          <a:xfrm>
            <a:off x="7921901" y="3392720"/>
            <a:ext cx="2646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Synthetic</a:t>
            </a:r>
            <a:r>
              <a:rPr lang="fr-F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Velocity </a:t>
            </a:r>
            <a:r>
              <a:rPr lang="fr-F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Measurement</a:t>
            </a:r>
            <a:endParaRPr lang="fr-FR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5" name="Image 44" descr="Une image contenant Tracé, texte, ligne, diagramme&#10;&#10;Description générée automatiquement">
            <a:extLst>
              <a:ext uri="{FF2B5EF4-FFF2-40B4-BE49-F238E27FC236}">
                <a16:creationId xmlns:a16="http://schemas.microsoft.com/office/drawing/2014/main" id="{DFB53960-0757-994A-E597-612E499B8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69" y="3675207"/>
            <a:ext cx="3301821" cy="21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02E9F78D-443F-787F-0C48-9D77BCD5C49F}"/>
                  </a:ext>
                </a:extLst>
              </p:cNvPr>
              <p:cNvSpPr txBox="1"/>
              <p:nvPr/>
            </p:nvSpPr>
            <p:spPr>
              <a:xfrm>
                <a:off x="8966938" y="4413457"/>
                <a:ext cx="190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rgbClr val="0A5DA6"/>
                  </a:solidFill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02E9F78D-443F-787F-0C48-9D77BCD5C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938" y="4413457"/>
                <a:ext cx="190758" cy="215444"/>
              </a:xfrm>
              <a:prstGeom prst="rect">
                <a:avLst/>
              </a:prstGeom>
              <a:blipFill>
                <a:blip r:embed="rId9"/>
                <a:stretch>
                  <a:fillRect l="-26667" r="-6667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C1A50A2-A6C6-F4D4-A939-EFD3631B8004}"/>
                  </a:ext>
                </a:extLst>
              </p:cNvPr>
              <p:cNvSpPr txBox="1"/>
              <p:nvPr/>
            </p:nvSpPr>
            <p:spPr>
              <a:xfrm>
                <a:off x="9001075" y="3772764"/>
                <a:ext cx="1579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06B846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fr-FR" sz="1400" dirty="0">
                  <a:solidFill>
                    <a:srgbClr val="06B846"/>
                  </a:solidFill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C1A50A2-A6C6-F4D4-A939-EFD3631B8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075" y="3772764"/>
                <a:ext cx="157992" cy="215444"/>
              </a:xfrm>
              <a:prstGeom prst="rect">
                <a:avLst/>
              </a:prstGeom>
              <a:blipFill>
                <a:blip r:embed="rId10"/>
                <a:stretch>
                  <a:fillRect l="-23077" r="-23077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A90716-F6F0-87DE-1D61-1DE5293A4CE8}"/>
                  </a:ext>
                </a:extLst>
              </p:cNvPr>
              <p:cNvSpPr txBox="1"/>
              <p:nvPr/>
            </p:nvSpPr>
            <p:spPr>
              <a:xfrm>
                <a:off x="8950747" y="5117188"/>
                <a:ext cx="197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rgbClr val="FC9812"/>
                  </a:solidFill>
                </a:endParaRPr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A90716-F6F0-87DE-1D61-1DE5293A4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0747" y="5117188"/>
                <a:ext cx="197105" cy="215444"/>
              </a:xfrm>
              <a:prstGeom prst="rect">
                <a:avLst/>
              </a:prstGeom>
              <a:blipFill>
                <a:blip r:embed="rId11"/>
                <a:stretch>
                  <a:fillRect l="-17647"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:a16="http://schemas.microsoft.com/office/drawing/2014/main" id="{2A2436CF-C996-6469-8086-00C3468B7B19}"/>
              </a:ext>
            </a:extLst>
          </p:cNvPr>
          <p:cNvSpPr/>
          <p:nvPr/>
        </p:nvSpPr>
        <p:spPr>
          <a:xfrm>
            <a:off x="10323576" y="3755518"/>
            <a:ext cx="411480" cy="353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Straight Arrow Connector 39">
            <a:extLst>
              <a:ext uri="{FF2B5EF4-FFF2-40B4-BE49-F238E27FC236}">
                <a16:creationId xmlns:a16="http://schemas.microsoft.com/office/drawing/2014/main" id="{8BEE7004-FAAB-BA29-5009-421C8DAF76F4}"/>
              </a:ext>
            </a:extLst>
          </p:cNvPr>
          <p:cNvCxnSpPr>
            <a:cxnSpLocks/>
          </p:cNvCxnSpPr>
          <p:nvPr/>
        </p:nvCxnSpPr>
        <p:spPr>
          <a:xfrm flipV="1">
            <a:off x="7759763" y="5897917"/>
            <a:ext cx="3030651" cy="19533"/>
          </a:xfrm>
          <a:prstGeom prst="straightConnector1">
            <a:avLst/>
          </a:prstGeom>
          <a:ln w="38100">
            <a:gradFill flip="none" rotWithShape="1">
              <a:gsLst>
                <a:gs pos="68000">
                  <a:srgbClr val="0099B3"/>
                </a:gs>
                <a:gs pos="100000">
                  <a:srgbClr val="09FC8A"/>
                </a:gs>
                <a:gs pos="32000">
                  <a:srgbClr val="007AC6"/>
                </a:gs>
                <a:gs pos="0">
                  <a:srgbClr val="045ECA"/>
                </a:gs>
              </a:gsLst>
              <a:path path="circle">
                <a:fillToRect t="100000" r="100000"/>
              </a:path>
              <a:tileRect l="-100000" b="-10000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F2BAFABE-F3D8-55CE-7609-891A1D4D29D7}"/>
                  </a:ext>
                </a:extLst>
              </p:cNvPr>
              <p:cNvSpPr txBox="1"/>
              <p:nvPr/>
            </p:nvSpPr>
            <p:spPr>
              <a:xfrm>
                <a:off x="9192979" y="5648682"/>
                <a:ext cx="378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[°]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F2BAFABE-F3D8-55CE-7609-891A1D4D2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979" y="5648682"/>
                <a:ext cx="378758" cy="215444"/>
              </a:xfrm>
              <a:prstGeom prst="rect">
                <a:avLst/>
              </a:prstGeom>
              <a:blipFill>
                <a:blip r:embed="rId12"/>
                <a:stretch>
                  <a:fillRect l="-9677" t="-5556" r="-16129" b="-3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e 75">
            <a:extLst>
              <a:ext uri="{FF2B5EF4-FFF2-40B4-BE49-F238E27FC236}">
                <a16:creationId xmlns:a16="http://schemas.microsoft.com/office/drawing/2014/main" id="{53E5A5ED-0B59-D9F9-E65C-099F3160BB38}"/>
              </a:ext>
            </a:extLst>
          </p:cNvPr>
          <p:cNvGrpSpPr/>
          <p:nvPr/>
        </p:nvGrpSpPr>
        <p:grpSpPr>
          <a:xfrm>
            <a:off x="4638954" y="4132184"/>
            <a:ext cx="2638418" cy="2415181"/>
            <a:chOff x="4730578" y="4211871"/>
            <a:chExt cx="2638418" cy="2415181"/>
          </a:xfrm>
        </p:grpSpPr>
        <p:pic>
          <p:nvPicPr>
            <p:cNvPr id="43" name="Image 42" descr="Une image contenant texte, ligne, capture d’écran, diagramme&#10;&#10;Description générée automatiquement">
              <a:extLst>
                <a:ext uri="{FF2B5EF4-FFF2-40B4-BE49-F238E27FC236}">
                  <a16:creationId xmlns:a16="http://schemas.microsoft.com/office/drawing/2014/main" id="{AB118923-16C1-A440-8C19-E9134096C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962" y="4211871"/>
              <a:ext cx="2401034" cy="227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11">
                  <a:extLst>
                    <a:ext uri="{FF2B5EF4-FFF2-40B4-BE49-F238E27FC236}">
                      <a16:creationId xmlns:a16="http://schemas.microsoft.com/office/drawing/2014/main" id="{9E216E7A-D00B-C6FE-A726-48B24131E7D5}"/>
                    </a:ext>
                  </a:extLst>
                </p:cNvPr>
                <p:cNvSpPr txBox="1"/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11">
                  <a:extLst>
                    <a:ext uri="{FF2B5EF4-FFF2-40B4-BE49-F238E27FC236}">
                      <a16:creationId xmlns:a16="http://schemas.microsoft.com/office/drawing/2014/main" id="{9E216E7A-D00B-C6FE-A726-48B24131E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blipFill>
                  <a:blip r:embed="rId14"/>
                  <a:stretch>
                    <a:fillRect b="-1481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47">
                  <a:extLst>
                    <a:ext uri="{FF2B5EF4-FFF2-40B4-BE49-F238E27FC236}">
                      <a16:creationId xmlns:a16="http://schemas.microsoft.com/office/drawing/2014/main" id="{082ADDCB-32AC-6EC5-8B32-EC3FD24F0F90}"/>
                    </a:ext>
                  </a:extLst>
                </p:cNvPr>
                <p:cNvSpPr txBox="1"/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47">
                  <a:extLst>
                    <a:ext uri="{FF2B5EF4-FFF2-40B4-BE49-F238E27FC236}">
                      <a16:creationId xmlns:a16="http://schemas.microsoft.com/office/drawing/2014/main" id="{082ADDCB-32AC-6EC5-8B32-EC3FD24F0F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blipFill>
                  <a:blip r:embed="rId15"/>
                  <a:stretch>
                    <a:fillRect t="-185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2EA786C7-2A06-879A-924C-69C2021C9FA1}"/>
                </a:ext>
              </a:extLst>
            </p:cNvPr>
            <p:cNvSpPr txBox="1"/>
            <p:nvPr/>
          </p:nvSpPr>
          <p:spPr>
            <a:xfrm>
              <a:off x="5488953" y="5544896"/>
              <a:ext cx="674104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300" dirty="0">
                  <a:solidFill>
                    <a:srgbClr val="7F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65, 89°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81C0761-7B1C-19A3-D01D-AB57DEA1567A}"/>
                  </a:ext>
                </a:extLst>
              </p:cNvPr>
              <p:cNvSpPr txBox="1"/>
              <p:nvPr/>
            </p:nvSpPr>
            <p:spPr>
              <a:xfrm>
                <a:off x="7314920" y="3909832"/>
                <a:ext cx="400110" cy="14438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none" rtlCol="0">
                <a:spAutoFit/>
              </a:bodyPr>
              <a:lstStyle/>
              <a:p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 [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</p:txBody>
          </p:sp>
        </mc:Choice>
        <mc:Fallback xmlns="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81C0761-7B1C-19A3-D01D-AB57DEA15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920" y="3909832"/>
                <a:ext cx="400110" cy="1443857"/>
              </a:xfrm>
              <a:prstGeom prst="rect">
                <a:avLst/>
              </a:prstGeom>
              <a:blipFill>
                <a:blip r:embed="rId16"/>
                <a:stretch>
                  <a:fillRect t="-3478" r="-6250"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26">
                <a:extLst>
                  <a:ext uri="{FF2B5EF4-FFF2-40B4-BE49-F238E27FC236}">
                    <a16:creationId xmlns:a16="http://schemas.microsoft.com/office/drawing/2014/main" id="{8E1F9E22-DDE1-85A1-C7C0-6913EADCEE5A}"/>
                  </a:ext>
                </a:extLst>
              </p:cNvPr>
              <p:cNvSpPr txBox="1"/>
              <p:nvPr/>
            </p:nvSpPr>
            <p:spPr>
              <a:xfrm>
                <a:off x="819741" y="1051847"/>
                <a:ext cx="5172078" cy="2385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effectLst/>
                    <a:latin typeface="Segoe UI Variable Small Semilig" pitchFamily="2" charset="0"/>
                  </a:rPr>
                  <a:t>Definition: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Switchbacks are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ubiquitous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intermittent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 err="1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Alfvénic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magnetic deflections </a:t>
                </a:r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Segoe UI Variable Small Semilig" pitchFamily="2" charset="0"/>
                  </a:rPr>
                  <a:t>[1,2,3].</a:t>
                </a:r>
              </a:p>
              <a:p>
                <a:r>
                  <a:rPr lang="en-US" sz="1600" b="1" dirty="0">
                    <a:latin typeface="Segoe UI Variable Small Semilig" pitchFamily="2" charset="0"/>
                  </a:rPr>
                  <a:t>Properties:</a:t>
                </a:r>
                <a:endParaRPr lang="en-US" sz="1600" b="1" dirty="0">
                  <a:effectLst/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600" dirty="0">
                    <a:latin typeface="Segoe UI Variable Small Semilig" pitchFamily="2" charset="0"/>
                  </a:rPr>
                  <a:t>An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b="1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increase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dirty="0">
                    <a:latin typeface="Segoe UI Variable Small Semilig" pitchFamily="2" charset="0"/>
                  </a:rPr>
                  <a:t>in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, e.g. </a:t>
                </a:r>
                <a:r>
                  <a:rPr lang="fr-FR" sz="1600" dirty="0" err="1">
                    <a:latin typeface="Segoe UI Variable Small Semilig" pitchFamily="2" charset="0"/>
                  </a:rPr>
                  <a:t>microstream</a:t>
                </a:r>
                <a:endParaRPr lang="fr-FR" sz="1600" dirty="0"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latin typeface="Segoe UI Variable Small Semilig" pitchFamily="2" charset="0"/>
                  </a:rPr>
                  <a:t>A </a:t>
                </a:r>
                <a:r>
                  <a:rPr lang="en-US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deflection</a:t>
                </a:r>
                <a:r>
                  <a:rPr lang="en-US" sz="1600" dirty="0">
                    <a:latin typeface="Segoe UI Variable Small Semilig" pitchFamily="2" charset="0"/>
                  </a:rPr>
                  <a:t> in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roughly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constant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(max 15 %)</a:t>
                </a: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en-US" sz="1600" dirty="0">
                  <a:effectLst/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7" name="ZoneTexte 26">
                <a:extLst>
                  <a:ext uri="{FF2B5EF4-FFF2-40B4-BE49-F238E27FC236}">
                    <a16:creationId xmlns:a16="http://schemas.microsoft.com/office/drawing/2014/main" id="{8E1F9E22-DDE1-85A1-C7C0-6913EADCE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41" y="1051847"/>
                <a:ext cx="5172078" cy="2385268"/>
              </a:xfrm>
              <a:prstGeom prst="rect">
                <a:avLst/>
              </a:prstGeom>
              <a:blipFill>
                <a:blip r:embed="rId17"/>
                <a:stretch>
                  <a:fillRect l="-980" t="-10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950496A3-DCCF-908A-7D2B-909142EB784C}"/>
                  </a:ext>
                </a:extLst>
              </p:cNvPr>
              <p:cNvSpPr txBox="1"/>
              <p:nvPr/>
            </p:nvSpPr>
            <p:spPr>
              <a:xfrm>
                <a:off x="4283276" y="2092439"/>
                <a:ext cx="2463834" cy="614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fr-FR" sz="16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 moves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on</a:t>
                </a:r>
                <a:r>
                  <a:rPr lang="fr-FR" sz="1600" dirty="0">
                    <a:latin typeface="Segoe UI Variable Small Semilig" pitchFamily="2" charset="0"/>
                  </a:rPr>
                  <a:t> the </a:t>
                </a:r>
                <a:r>
                  <a:rPr lang="fr-FR" sz="1600" dirty="0" err="1">
                    <a:latin typeface="Segoe UI Variable Small Semilig" pitchFamily="2" charset="0"/>
                  </a:rPr>
                  <a:t>sphere</a:t>
                </a:r>
                <a:r>
                  <a:rPr lang="fr-FR" sz="1600" dirty="0">
                    <a:latin typeface="Segoe UI Variable Small Semilig" pitchFamily="2" charset="0"/>
                  </a:rPr>
                  <a:t> of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constant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</a:t>
                </a:r>
              </a:p>
            </p:txBody>
          </p:sp>
        </mc:Choice>
        <mc:Fallback xmlns=""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950496A3-DCCF-908A-7D2B-909142EB7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276" y="2092439"/>
                <a:ext cx="2463834" cy="614720"/>
              </a:xfrm>
              <a:prstGeom prst="rect">
                <a:avLst/>
              </a:prstGeom>
              <a:blipFill>
                <a:blip r:embed="rId18"/>
                <a:stretch>
                  <a:fillRect l="-1538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Brace 2">
            <a:extLst>
              <a:ext uri="{FF2B5EF4-FFF2-40B4-BE49-F238E27FC236}">
                <a16:creationId xmlns:a16="http://schemas.microsoft.com/office/drawing/2014/main" id="{128173DA-1D7A-1C8E-BD16-2283F65CAADD}"/>
              </a:ext>
            </a:extLst>
          </p:cNvPr>
          <p:cNvSpPr/>
          <p:nvPr/>
        </p:nvSpPr>
        <p:spPr>
          <a:xfrm>
            <a:off x="4162447" y="2221000"/>
            <a:ext cx="99033" cy="454570"/>
          </a:xfrm>
          <a:prstGeom prst="rightBrace">
            <a:avLst>
              <a:gd name="adj1" fmla="val 378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eck mark, Segoe UI Symbol font, character code 2714 hex.">
            <a:extLst>
              <a:ext uri="{FF2B5EF4-FFF2-40B4-BE49-F238E27FC236}">
                <a16:creationId xmlns:a16="http://schemas.microsoft.com/office/drawing/2014/main" id="{ADAD9244-5A8C-CA3A-7578-B70DCCFA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09" y="1880410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555CF5-9ABC-A6BF-D08A-F7686E12C514}"/>
              </a:ext>
            </a:extLst>
          </p:cNvPr>
          <p:cNvCxnSpPr>
            <a:cxnSpLocks/>
          </p:cNvCxnSpPr>
          <p:nvPr/>
        </p:nvCxnSpPr>
        <p:spPr>
          <a:xfrm flipH="1">
            <a:off x="9676041" y="4107439"/>
            <a:ext cx="1624950" cy="0"/>
          </a:xfrm>
          <a:prstGeom prst="straightConnector1">
            <a:avLst/>
          </a:prstGeom>
          <a:ln w="38100">
            <a:solidFill>
              <a:srgbClr val="FF5B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447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Magnetic </a:t>
            </a:r>
            <a:r>
              <a:rPr lang="fr-FR" sz="3200" dirty="0" err="1">
                <a:latin typeface="Segoe UI Variable Text Semiligh" pitchFamily="2" charset="0"/>
              </a:rPr>
              <a:t>deflections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43ED4B35-3945-7043-7045-DC6F6AD5AE65}"/>
              </a:ext>
            </a:extLst>
          </p:cNvPr>
          <p:cNvGrpSpPr/>
          <p:nvPr/>
        </p:nvGrpSpPr>
        <p:grpSpPr>
          <a:xfrm>
            <a:off x="7260472" y="649094"/>
            <a:ext cx="3707782" cy="2447534"/>
            <a:chOff x="7260472" y="649094"/>
            <a:chExt cx="3707782" cy="2447534"/>
          </a:xfrm>
        </p:grpSpPr>
        <p:pic>
          <p:nvPicPr>
            <p:cNvPr id="41" name="Image 40" descr="Une image contenant ligne, texte, Tracé, diagramme&#10;&#10;Description générée automatiquement">
              <a:extLst>
                <a:ext uri="{FF2B5EF4-FFF2-40B4-BE49-F238E27FC236}">
                  <a16:creationId xmlns:a16="http://schemas.microsoft.com/office/drawing/2014/main" id="{319BE218-BDD2-B69F-FE03-A0517006D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718" y="896616"/>
              <a:ext cx="3359172" cy="213840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278F617-8891-CA6C-9D6F-D20ADEC02959}"/>
                </a:ext>
              </a:extLst>
            </p:cNvPr>
            <p:cNvSpPr txBox="1"/>
            <p:nvPr/>
          </p:nvSpPr>
          <p:spPr>
            <a:xfrm>
              <a:off x="7705886" y="649094"/>
              <a:ext cx="3262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Synthetic</a:t>
              </a:r>
              <a:r>
                <a:rPr lang="fr-FR" sz="14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Magnetic Field </a:t>
              </a:r>
              <a:r>
                <a:rPr lang="fr-FR" sz="14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Measurement</a:t>
              </a:r>
              <a:endParaRPr lang="fr-FR" sz="14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D38A4A3-87C8-4EFE-9BFB-9DDB05F814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1747" y="3077095"/>
              <a:ext cx="3030651" cy="19533"/>
            </a:xfrm>
            <a:prstGeom prst="straightConnector1">
              <a:avLst/>
            </a:prstGeom>
            <a:ln w="38100">
              <a:gradFill flip="none" rotWithShape="1">
                <a:gsLst>
                  <a:gs pos="68000">
                    <a:srgbClr val="0099B3"/>
                  </a:gs>
                  <a:gs pos="100000">
                    <a:srgbClr val="09FC8A"/>
                  </a:gs>
                  <a:gs pos="32000">
                    <a:srgbClr val="007AC6"/>
                  </a:gs>
                  <a:gs pos="0">
                    <a:srgbClr val="045ECA"/>
                  </a:gs>
                </a:gsLst>
                <a:path path="circle">
                  <a:fillToRect t="100000" r="100000"/>
                </a:path>
                <a:tileRect l="-100000" b="-100000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3DCA776-EDB7-5075-5FF6-D64306D930A1}"/>
                </a:ext>
              </a:extLst>
            </p:cNvPr>
            <p:cNvSpPr txBox="1"/>
            <p:nvPr/>
          </p:nvSpPr>
          <p:spPr>
            <a:xfrm>
              <a:off x="7260472" y="1154145"/>
              <a:ext cx="400110" cy="1478931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Magnetic Field [G]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DC4381EA-5AAD-F94A-64D3-CD434CF30960}"/>
                    </a:ext>
                  </a:extLst>
                </p:cNvPr>
                <p:cNvSpPr txBox="1"/>
                <p:nvPr/>
              </p:nvSpPr>
              <p:spPr>
                <a:xfrm>
                  <a:off x="8841678" y="1394824"/>
                  <a:ext cx="337080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fr-FR" sz="1400" i="1" smtClean="0">
                                <a:solidFill>
                                  <a:srgbClr val="0A5D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40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r-FR" sz="1400" dirty="0">
                    <a:solidFill>
                      <a:srgbClr val="0A5DA6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DC4381EA-5AAD-F94A-64D3-CD434CF30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1678" y="1394824"/>
                  <a:ext cx="337080" cy="215444"/>
                </a:xfrm>
                <a:prstGeom prst="rect">
                  <a:avLst/>
                </a:prstGeom>
                <a:blipFill>
                  <a:blip r:embed="rId4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E0A47F71-5230-8322-A0C6-C903119CF51A}"/>
                    </a:ext>
                  </a:extLst>
                </p:cNvPr>
                <p:cNvSpPr txBox="1"/>
                <p:nvPr/>
              </p:nvSpPr>
              <p:spPr>
                <a:xfrm>
                  <a:off x="8967547" y="950316"/>
                  <a:ext cx="16350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rgbClr val="06B846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fr-FR" sz="1400" dirty="0">
                    <a:solidFill>
                      <a:srgbClr val="06B846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E0A47F71-5230-8322-A0C6-C903119CF5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7547" y="950316"/>
                  <a:ext cx="163506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28571" r="-14286" b="-55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DECDCA8D-C5EB-6D73-5F73-014D7E36F04B}"/>
                    </a:ext>
                  </a:extLst>
                </p:cNvPr>
                <p:cNvSpPr txBox="1"/>
                <p:nvPr/>
              </p:nvSpPr>
              <p:spPr>
                <a:xfrm>
                  <a:off x="8863006" y="2287211"/>
                  <a:ext cx="21948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fr-FR" sz="1400" dirty="0">
                    <a:solidFill>
                      <a:srgbClr val="FC9812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DECDCA8D-C5EB-6D73-5F73-014D7E36F0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3006" y="2287211"/>
                  <a:ext cx="219484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15789"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8B466773-A236-D25C-BCAF-C682A18CCBD6}"/>
              </a:ext>
            </a:extLst>
          </p:cNvPr>
          <p:cNvSpPr txBox="1"/>
          <p:nvPr/>
        </p:nvSpPr>
        <p:spPr>
          <a:xfrm>
            <a:off x="10250424" y="1505218"/>
            <a:ext cx="484632" cy="570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5E4A03E-D2B0-02C3-5DCC-3505158DDBBF}"/>
                  </a:ext>
                </a:extLst>
              </p:cNvPr>
              <p:cNvSpPr txBox="1"/>
              <p:nvPr/>
            </p:nvSpPr>
            <p:spPr>
              <a:xfrm>
                <a:off x="9164304" y="2843286"/>
                <a:ext cx="378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[°]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5E4A03E-D2B0-02C3-5DCC-3505158DD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4304" y="2843286"/>
                <a:ext cx="378758" cy="215444"/>
              </a:xfrm>
              <a:prstGeom prst="rect">
                <a:avLst/>
              </a:prstGeom>
              <a:blipFill>
                <a:blip r:embed="rId7"/>
                <a:stretch>
                  <a:fillRect l="-9677" t="-5556" r="-16129" b="-3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76DFAE7-7082-0AFD-8123-4E5A39AFD2FF}"/>
              </a:ext>
            </a:extLst>
          </p:cNvPr>
          <p:cNvSpPr/>
          <p:nvPr/>
        </p:nvSpPr>
        <p:spPr>
          <a:xfrm>
            <a:off x="689113" y="896617"/>
            <a:ext cx="6175513" cy="1946157"/>
          </a:xfrm>
          <a:prstGeom prst="roundRect">
            <a:avLst/>
          </a:prstGeom>
          <a:solidFill>
            <a:srgbClr val="FF5B48">
              <a:alpha val="5490"/>
            </a:srgbClr>
          </a:solidFill>
          <a:ln w="38100">
            <a:solidFill>
              <a:srgbClr val="FF5B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574153C8-C6DE-4E0B-A28D-8FDB46DA9203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10/12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9D07C5-1E04-4E5C-80F4-E953EE676165}"/>
              </a:ext>
            </a:extLst>
          </p:cNvPr>
          <p:cNvSpPr txBox="1"/>
          <p:nvPr/>
        </p:nvSpPr>
        <p:spPr>
          <a:xfrm>
            <a:off x="8480433" y="6115187"/>
            <a:ext cx="2483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FC9812"/>
                </a:solidFill>
              </a:rPr>
              <a:t>Touresse et al. (in </a:t>
            </a:r>
            <a:r>
              <a:rPr lang="fr-FR" sz="1200" b="1" dirty="0" err="1">
                <a:solidFill>
                  <a:srgbClr val="FC9812"/>
                </a:solidFill>
              </a:rPr>
              <a:t>prep</a:t>
            </a:r>
            <a:r>
              <a:rPr lang="fr-FR" sz="1200" b="1" dirty="0">
                <a:solidFill>
                  <a:srgbClr val="FC9812"/>
                </a:solidFill>
              </a:rPr>
              <a:t>.)</a:t>
            </a:r>
            <a:endParaRPr lang="en-US" sz="1200" dirty="0">
              <a:solidFill>
                <a:srgbClr val="FC9812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692C665-8836-A0B4-759C-700F8E408F87}"/>
              </a:ext>
            </a:extLst>
          </p:cNvPr>
          <p:cNvSpPr txBox="1"/>
          <p:nvPr/>
        </p:nvSpPr>
        <p:spPr>
          <a:xfrm>
            <a:off x="7921901" y="3392720"/>
            <a:ext cx="2646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Synthetic</a:t>
            </a:r>
            <a:r>
              <a:rPr lang="fr-F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Velocity </a:t>
            </a:r>
            <a:r>
              <a:rPr lang="fr-F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Measurement</a:t>
            </a:r>
            <a:endParaRPr lang="fr-FR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5" name="Image 44" descr="Une image contenant Tracé, texte, ligne, diagramme&#10;&#10;Description générée automatiquement">
            <a:extLst>
              <a:ext uri="{FF2B5EF4-FFF2-40B4-BE49-F238E27FC236}">
                <a16:creationId xmlns:a16="http://schemas.microsoft.com/office/drawing/2014/main" id="{DFB53960-0757-994A-E597-612E499B8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69" y="3675207"/>
            <a:ext cx="3301821" cy="21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02E9F78D-443F-787F-0C48-9D77BCD5C49F}"/>
                  </a:ext>
                </a:extLst>
              </p:cNvPr>
              <p:cNvSpPr txBox="1"/>
              <p:nvPr/>
            </p:nvSpPr>
            <p:spPr>
              <a:xfrm>
                <a:off x="8966938" y="4413457"/>
                <a:ext cx="190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rgbClr val="0A5DA6"/>
                  </a:solidFill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02E9F78D-443F-787F-0C48-9D77BCD5C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938" y="4413457"/>
                <a:ext cx="190758" cy="215444"/>
              </a:xfrm>
              <a:prstGeom prst="rect">
                <a:avLst/>
              </a:prstGeom>
              <a:blipFill>
                <a:blip r:embed="rId9"/>
                <a:stretch>
                  <a:fillRect l="-26667" r="-6667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C1A50A2-A6C6-F4D4-A939-EFD3631B8004}"/>
                  </a:ext>
                </a:extLst>
              </p:cNvPr>
              <p:cNvSpPr txBox="1"/>
              <p:nvPr/>
            </p:nvSpPr>
            <p:spPr>
              <a:xfrm>
                <a:off x="9001075" y="3772764"/>
                <a:ext cx="1579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06B846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fr-FR" sz="1400" dirty="0">
                  <a:solidFill>
                    <a:srgbClr val="06B846"/>
                  </a:solidFill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C1A50A2-A6C6-F4D4-A939-EFD3631B8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075" y="3772764"/>
                <a:ext cx="157992" cy="215444"/>
              </a:xfrm>
              <a:prstGeom prst="rect">
                <a:avLst/>
              </a:prstGeom>
              <a:blipFill>
                <a:blip r:embed="rId10"/>
                <a:stretch>
                  <a:fillRect l="-23077" r="-23077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A90716-F6F0-87DE-1D61-1DE5293A4CE8}"/>
                  </a:ext>
                </a:extLst>
              </p:cNvPr>
              <p:cNvSpPr txBox="1"/>
              <p:nvPr/>
            </p:nvSpPr>
            <p:spPr>
              <a:xfrm>
                <a:off x="8950747" y="5117188"/>
                <a:ext cx="197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rgbClr val="FC9812"/>
                  </a:solidFill>
                </a:endParaRPr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A90716-F6F0-87DE-1D61-1DE5293A4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0747" y="5117188"/>
                <a:ext cx="197105" cy="215444"/>
              </a:xfrm>
              <a:prstGeom prst="rect">
                <a:avLst/>
              </a:prstGeom>
              <a:blipFill>
                <a:blip r:embed="rId11"/>
                <a:stretch>
                  <a:fillRect l="-17647"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:a16="http://schemas.microsoft.com/office/drawing/2014/main" id="{2A2436CF-C996-6469-8086-00C3468B7B19}"/>
              </a:ext>
            </a:extLst>
          </p:cNvPr>
          <p:cNvSpPr/>
          <p:nvPr/>
        </p:nvSpPr>
        <p:spPr>
          <a:xfrm>
            <a:off x="10323576" y="3755518"/>
            <a:ext cx="411480" cy="353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Straight Arrow Connector 39">
            <a:extLst>
              <a:ext uri="{FF2B5EF4-FFF2-40B4-BE49-F238E27FC236}">
                <a16:creationId xmlns:a16="http://schemas.microsoft.com/office/drawing/2014/main" id="{8BEE7004-FAAB-BA29-5009-421C8DAF76F4}"/>
              </a:ext>
            </a:extLst>
          </p:cNvPr>
          <p:cNvCxnSpPr>
            <a:cxnSpLocks/>
          </p:cNvCxnSpPr>
          <p:nvPr/>
        </p:nvCxnSpPr>
        <p:spPr>
          <a:xfrm flipV="1">
            <a:off x="7759763" y="5897917"/>
            <a:ext cx="3030651" cy="19533"/>
          </a:xfrm>
          <a:prstGeom prst="straightConnector1">
            <a:avLst/>
          </a:prstGeom>
          <a:ln w="38100">
            <a:gradFill flip="none" rotWithShape="1">
              <a:gsLst>
                <a:gs pos="68000">
                  <a:srgbClr val="0099B3"/>
                </a:gs>
                <a:gs pos="100000">
                  <a:srgbClr val="09FC8A"/>
                </a:gs>
                <a:gs pos="32000">
                  <a:srgbClr val="007AC6"/>
                </a:gs>
                <a:gs pos="0">
                  <a:srgbClr val="045ECA"/>
                </a:gs>
              </a:gsLst>
              <a:path path="circle">
                <a:fillToRect t="100000" r="100000"/>
              </a:path>
              <a:tileRect l="-100000" b="-10000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F2BAFABE-F3D8-55CE-7609-891A1D4D29D7}"/>
                  </a:ext>
                </a:extLst>
              </p:cNvPr>
              <p:cNvSpPr txBox="1"/>
              <p:nvPr/>
            </p:nvSpPr>
            <p:spPr>
              <a:xfrm>
                <a:off x="9192979" y="5648682"/>
                <a:ext cx="378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[°]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F2BAFABE-F3D8-55CE-7609-891A1D4D2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979" y="5648682"/>
                <a:ext cx="378758" cy="215444"/>
              </a:xfrm>
              <a:prstGeom prst="rect">
                <a:avLst/>
              </a:prstGeom>
              <a:blipFill>
                <a:blip r:embed="rId12"/>
                <a:stretch>
                  <a:fillRect l="-9677" t="-5556" r="-16129" b="-3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e 75">
            <a:extLst>
              <a:ext uri="{FF2B5EF4-FFF2-40B4-BE49-F238E27FC236}">
                <a16:creationId xmlns:a16="http://schemas.microsoft.com/office/drawing/2014/main" id="{53E5A5ED-0B59-D9F9-E65C-099F3160BB38}"/>
              </a:ext>
            </a:extLst>
          </p:cNvPr>
          <p:cNvGrpSpPr/>
          <p:nvPr/>
        </p:nvGrpSpPr>
        <p:grpSpPr>
          <a:xfrm>
            <a:off x="4638954" y="4132184"/>
            <a:ext cx="2638418" cy="2415181"/>
            <a:chOff x="4730578" y="4211871"/>
            <a:chExt cx="2638418" cy="2415181"/>
          </a:xfrm>
        </p:grpSpPr>
        <p:pic>
          <p:nvPicPr>
            <p:cNvPr id="43" name="Image 42" descr="Une image contenant texte, ligne, capture d’écran, diagramme&#10;&#10;Description générée automatiquement">
              <a:extLst>
                <a:ext uri="{FF2B5EF4-FFF2-40B4-BE49-F238E27FC236}">
                  <a16:creationId xmlns:a16="http://schemas.microsoft.com/office/drawing/2014/main" id="{AB118923-16C1-A440-8C19-E9134096C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962" y="4211871"/>
              <a:ext cx="2401034" cy="227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11">
                  <a:extLst>
                    <a:ext uri="{FF2B5EF4-FFF2-40B4-BE49-F238E27FC236}">
                      <a16:creationId xmlns:a16="http://schemas.microsoft.com/office/drawing/2014/main" id="{9E216E7A-D00B-C6FE-A726-48B24131E7D5}"/>
                    </a:ext>
                  </a:extLst>
                </p:cNvPr>
                <p:cNvSpPr txBox="1"/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11">
                  <a:extLst>
                    <a:ext uri="{FF2B5EF4-FFF2-40B4-BE49-F238E27FC236}">
                      <a16:creationId xmlns:a16="http://schemas.microsoft.com/office/drawing/2014/main" id="{9E216E7A-D00B-C6FE-A726-48B24131E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blipFill>
                  <a:blip r:embed="rId14"/>
                  <a:stretch>
                    <a:fillRect b="-1481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47">
                  <a:extLst>
                    <a:ext uri="{FF2B5EF4-FFF2-40B4-BE49-F238E27FC236}">
                      <a16:creationId xmlns:a16="http://schemas.microsoft.com/office/drawing/2014/main" id="{082ADDCB-32AC-6EC5-8B32-EC3FD24F0F90}"/>
                    </a:ext>
                  </a:extLst>
                </p:cNvPr>
                <p:cNvSpPr txBox="1"/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47">
                  <a:extLst>
                    <a:ext uri="{FF2B5EF4-FFF2-40B4-BE49-F238E27FC236}">
                      <a16:creationId xmlns:a16="http://schemas.microsoft.com/office/drawing/2014/main" id="{082ADDCB-32AC-6EC5-8B32-EC3FD24F0F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blipFill>
                  <a:blip r:embed="rId15"/>
                  <a:stretch>
                    <a:fillRect t="-185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2EA786C7-2A06-879A-924C-69C2021C9FA1}"/>
                </a:ext>
              </a:extLst>
            </p:cNvPr>
            <p:cNvSpPr txBox="1"/>
            <p:nvPr/>
          </p:nvSpPr>
          <p:spPr>
            <a:xfrm>
              <a:off x="5488953" y="5544896"/>
              <a:ext cx="674104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300" dirty="0">
                  <a:solidFill>
                    <a:srgbClr val="7F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65, 89°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81C0761-7B1C-19A3-D01D-AB57DEA1567A}"/>
                  </a:ext>
                </a:extLst>
              </p:cNvPr>
              <p:cNvSpPr txBox="1"/>
              <p:nvPr/>
            </p:nvSpPr>
            <p:spPr>
              <a:xfrm>
                <a:off x="7314920" y="3909832"/>
                <a:ext cx="400110" cy="14438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none" rtlCol="0">
                <a:spAutoFit/>
              </a:bodyPr>
              <a:lstStyle/>
              <a:p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 [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</p:txBody>
          </p:sp>
        </mc:Choice>
        <mc:Fallback xmlns="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81C0761-7B1C-19A3-D01D-AB57DEA15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920" y="3909832"/>
                <a:ext cx="400110" cy="1443857"/>
              </a:xfrm>
              <a:prstGeom prst="rect">
                <a:avLst/>
              </a:prstGeom>
              <a:blipFill>
                <a:blip r:embed="rId16"/>
                <a:stretch>
                  <a:fillRect t="-3478" r="-6250"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26">
                <a:extLst>
                  <a:ext uri="{FF2B5EF4-FFF2-40B4-BE49-F238E27FC236}">
                    <a16:creationId xmlns:a16="http://schemas.microsoft.com/office/drawing/2014/main" id="{8E1F9E22-DDE1-85A1-C7C0-6913EADCEE5A}"/>
                  </a:ext>
                </a:extLst>
              </p:cNvPr>
              <p:cNvSpPr txBox="1"/>
              <p:nvPr/>
            </p:nvSpPr>
            <p:spPr>
              <a:xfrm>
                <a:off x="819741" y="1051847"/>
                <a:ext cx="5172078" cy="2385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effectLst/>
                    <a:latin typeface="Segoe UI Variable Small Semilig" pitchFamily="2" charset="0"/>
                  </a:rPr>
                  <a:t>Definition: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Switchbacks are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ubiquitous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intermittent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 err="1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Alfvénic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magnetic deflections </a:t>
                </a:r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Segoe UI Variable Small Semilig" pitchFamily="2" charset="0"/>
                  </a:rPr>
                  <a:t>[1,2,3].</a:t>
                </a:r>
              </a:p>
              <a:p>
                <a:r>
                  <a:rPr lang="en-US" sz="1600" b="1" dirty="0">
                    <a:latin typeface="Segoe UI Variable Small Semilig" pitchFamily="2" charset="0"/>
                  </a:rPr>
                  <a:t>Properties:</a:t>
                </a:r>
                <a:endParaRPr lang="en-US" sz="1600" b="1" dirty="0">
                  <a:effectLst/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600" dirty="0">
                    <a:latin typeface="Segoe UI Variable Small Semilig" pitchFamily="2" charset="0"/>
                  </a:rPr>
                  <a:t>An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b="1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increase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dirty="0">
                    <a:latin typeface="Segoe UI Variable Small Semilig" pitchFamily="2" charset="0"/>
                  </a:rPr>
                  <a:t>in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, e.g. </a:t>
                </a:r>
                <a:r>
                  <a:rPr lang="fr-FR" sz="1600" dirty="0" err="1">
                    <a:latin typeface="Segoe UI Variable Small Semilig" pitchFamily="2" charset="0"/>
                  </a:rPr>
                  <a:t>microstream</a:t>
                </a:r>
                <a:endParaRPr lang="fr-FR" sz="1600" dirty="0"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latin typeface="Segoe UI Variable Small Semilig" pitchFamily="2" charset="0"/>
                  </a:rPr>
                  <a:t>A </a:t>
                </a:r>
                <a:r>
                  <a:rPr lang="en-US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deflection</a:t>
                </a:r>
                <a:r>
                  <a:rPr lang="en-US" sz="1600" dirty="0">
                    <a:latin typeface="Segoe UI Variable Small Semilig" pitchFamily="2" charset="0"/>
                  </a:rPr>
                  <a:t> in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roughly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constant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(max 15 %)</a:t>
                </a: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en-US" sz="1600" dirty="0">
                  <a:effectLst/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7" name="ZoneTexte 26">
                <a:extLst>
                  <a:ext uri="{FF2B5EF4-FFF2-40B4-BE49-F238E27FC236}">
                    <a16:creationId xmlns:a16="http://schemas.microsoft.com/office/drawing/2014/main" id="{8E1F9E22-DDE1-85A1-C7C0-6913EADCE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41" y="1051847"/>
                <a:ext cx="5172078" cy="2385268"/>
              </a:xfrm>
              <a:prstGeom prst="rect">
                <a:avLst/>
              </a:prstGeom>
              <a:blipFill>
                <a:blip r:embed="rId17"/>
                <a:stretch>
                  <a:fillRect l="-980" t="-10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950496A3-DCCF-908A-7D2B-909142EB784C}"/>
                  </a:ext>
                </a:extLst>
              </p:cNvPr>
              <p:cNvSpPr txBox="1"/>
              <p:nvPr/>
            </p:nvSpPr>
            <p:spPr>
              <a:xfrm>
                <a:off x="4283276" y="2092439"/>
                <a:ext cx="2463834" cy="614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fr-FR" sz="16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 moves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on</a:t>
                </a:r>
                <a:r>
                  <a:rPr lang="fr-FR" sz="1600" dirty="0">
                    <a:latin typeface="Segoe UI Variable Small Semilig" pitchFamily="2" charset="0"/>
                  </a:rPr>
                  <a:t> the </a:t>
                </a:r>
                <a:r>
                  <a:rPr lang="fr-FR" sz="1600" dirty="0" err="1">
                    <a:latin typeface="Segoe UI Variable Small Semilig" pitchFamily="2" charset="0"/>
                  </a:rPr>
                  <a:t>sphere</a:t>
                </a:r>
                <a:r>
                  <a:rPr lang="fr-FR" sz="1600" dirty="0">
                    <a:latin typeface="Segoe UI Variable Small Semilig" pitchFamily="2" charset="0"/>
                  </a:rPr>
                  <a:t> of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constant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</a:t>
                </a:r>
              </a:p>
            </p:txBody>
          </p:sp>
        </mc:Choice>
        <mc:Fallback xmlns=""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950496A3-DCCF-908A-7D2B-909142EB7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276" y="2092439"/>
                <a:ext cx="2463834" cy="614720"/>
              </a:xfrm>
              <a:prstGeom prst="rect">
                <a:avLst/>
              </a:prstGeom>
              <a:blipFill>
                <a:blip r:embed="rId18"/>
                <a:stretch>
                  <a:fillRect l="-1538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Brace 2">
            <a:extLst>
              <a:ext uri="{FF2B5EF4-FFF2-40B4-BE49-F238E27FC236}">
                <a16:creationId xmlns:a16="http://schemas.microsoft.com/office/drawing/2014/main" id="{128173DA-1D7A-1C8E-BD16-2283F65CAADD}"/>
              </a:ext>
            </a:extLst>
          </p:cNvPr>
          <p:cNvSpPr/>
          <p:nvPr/>
        </p:nvSpPr>
        <p:spPr>
          <a:xfrm>
            <a:off x="4162447" y="2221000"/>
            <a:ext cx="99033" cy="454570"/>
          </a:xfrm>
          <a:prstGeom prst="rightBrace">
            <a:avLst>
              <a:gd name="adj1" fmla="val 378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eck mark, Segoe UI Symbol font, character code 2714 hex.">
            <a:extLst>
              <a:ext uri="{FF2B5EF4-FFF2-40B4-BE49-F238E27FC236}">
                <a16:creationId xmlns:a16="http://schemas.microsoft.com/office/drawing/2014/main" id="{ADAD9244-5A8C-CA3A-7578-B70DCCFA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09" y="1880410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555CF5-9ABC-A6BF-D08A-F7686E12C514}"/>
              </a:ext>
            </a:extLst>
          </p:cNvPr>
          <p:cNvCxnSpPr>
            <a:cxnSpLocks/>
          </p:cNvCxnSpPr>
          <p:nvPr/>
        </p:nvCxnSpPr>
        <p:spPr>
          <a:xfrm flipH="1">
            <a:off x="9680265" y="1500322"/>
            <a:ext cx="1624950" cy="0"/>
          </a:xfrm>
          <a:prstGeom prst="straightConnector1">
            <a:avLst/>
          </a:prstGeom>
          <a:ln w="38100">
            <a:solidFill>
              <a:srgbClr val="FF5B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heck mark, Segoe UI Symbol font, character code 2714 hex.">
            <a:extLst>
              <a:ext uri="{FF2B5EF4-FFF2-40B4-BE49-F238E27FC236}">
                <a16:creationId xmlns:a16="http://schemas.microsoft.com/office/drawing/2014/main" id="{1CB94DD4-0F8C-C08F-E292-CD7A5AB8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680" y="2163386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686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Magnetic </a:t>
            </a:r>
            <a:r>
              <a:rPr lang="fr-FR" sz="3200" dirty="0" err="1">
                <a:latin typeface="Segoe UI Variable Text Semiligh" pitchFamily="2" charset="0"/>
              </a:rPr>
              <a:t>deflections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43ED4B35-3945-7043-7045-DC6F6AD5AE65}"/>
              </a:ext>
            </a:extLst>
          </p:cNvPr>
          <p:cNvGrpSpPr/>
          <p:nvPr/>
        </p:nvGrpSpPr>
        <p:grpSpPr>
          <a:xfrm>
            <a:off x="7260472" y="649094"/>
            <a:ext cx="3707782" cy="2447534"/>
            <a:chOff x="7260472" y="649094"/>
            <a:chExt cx="3707782" cy="2447534"/>
          </a:xfrm>
        </p:grpSpPr>
        <p:pic>
          <p:nvPicPr>
            <p:cNvPr id="41" name="Image 40" descr="Une image contenant ligne, texte, Tracé, diagramme&#10;&#10;Description générée automatiquement">
              <a:extLst>
                <a:ext uri="{FF2B5EF4-FFF2-40B4-BE49-F238E27FC236}">
                  <a16:creationId xmlns:a16="http://schemas.microsoft.com/office/drawing/2014/main" id="{319BE218-BDD2-B69F-FE03-A0517006D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718" y="896616"/>
              <a:ext cx="3359172" cy="213840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278F617-8891-CA6C-9D6F-D20ADEC02959}"/>
                </a:ext>
              </a:extLst>
            </p:cNvPr>
            <p:cNvSpPr txBox="1"/>
            <p:nvPr/>
          </p:nvSpPr>
          <p:spPr>
            <a:xfrm>
              <a:off x="7705886" y="649094"/>
              <a:ext cx="3262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Synthetic</a:t>
              </a:r>
              <a:r>
                <a:rPr lang="fr-FR" sz="14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Magnetic Field </a:t>
              </a:r>
              <a:r>
                <a:rPr lang="fr-FR" sz="14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Measurement</a:t>
              </a:r>
              <a:endParaRPr lang="fr-FR" sz="14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D38A4A3-87C8-4EFE-9BFB-9DDB05F814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1747" y="3077095"/>
              <a:ext cx="3030651" cy="19533"/>
            </a:xfrm>
            <a:prstGeom prst="straightConnector1">
              <a:avLst/>
            </a:prstGeom>
            <a:ln w="38100">
              <a:gradFill flip="none" rotWithShape="1">
                <a:gsLst>
                  <a:gs pos="68000">
                    <a:srgbClr val="0099B3"/>
                  </a:gs>
                  <a:gs pos="100000">
                    <a:srgbClr val="09FC8A"/>
                  </a:gs>
                  <a:gs pos="32000">
                    <a:srgbClr val="007AC6"/>
                  </a:gs>
                  <a:gs pos="0">
                    <a:srgbClr val="045ECA"/>
                  </a:gs>
                </a:gsLst>
                <a:path path="circle">
                  <a:fillToRect t="100000" r="100000"/>
                </a:path>
                <a:tileRect l="-100000" b="-100000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3DCA776-EDB7-5075-5FF6-D64306D930A1}"/>
                </a:ext>
              </a:extLst>
            </p:cNvPr>
            <p:cNvSpPr txBox="1"/>
            <p:nvPr/>
          </p:nvSpPr>
          <p:spPr>
            <a:xfrm>
              <a:off x="7260472" y="1154145"/>
              <a:ext cx="400110" cy="1478931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Magnetic Field [G]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DC4381EA-5AAD-F94A-64D3-CD434CF30960}"/>
                    </a:ext>
                  </a:extLst>
                </p:cNvPr>
                <p:cNvSpPr txBox="1"/>
                <p:nvPr/>
              </p:nvSpPr>
              <p:spPr>
                <a:xfrm>
                  <a:off x="8841678" y="1394824"/>
                  <a:ext cx="337080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fr-FR" sz="1400" i="1" smtClean="0">
                                <a:solidFill>
                                  <a:srgbClr val="0A5D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40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r-FR" sz="1400" dirty="0">
                    <a:solidFill>
                      <a:srgbClr val="0A5DA6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DC4381EA-5AAD-F94A-64D3-CD434CF30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1678" y="1394824"/>
                  <a:ext cx="337080" cy="215444"/>
                </a:xfrm>
                <a:prstGeom prst="rect">
                  <a:avLst/>
                </a:prstGeom>
                <a:blipFill>
                  <a:blip r:embed="rId4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E0A47F71-5230-8322-A0C6-C903119CF51A}"/>
                    </a:ext>
                  </a:extLst>
                </p:cNvPr>
                <p:cNvSpPr txBox="1"/>
                <p:nvPr/>
              </p:nvSpPr>
              <p:spPr>
                <a:xfrm>
                  <a:off x="8967547" y="950316"/>
                  <a:ext cx="16350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rgbClr val="06B846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fr-FR" sz="1400" dirty="0">
                    <a:solidFill>
                      <a:srgbClr val="06B846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E0A47F71-5230-8322-A0C6-C903119CF5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7547" y="950316"/>
                  <a:ext cx="163506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28571" r="-14286" b="-55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DECDCA8D-C5EB-6D73-5F73-014D7E36F04B}"/>
                    </a:ext>
                  </a:extLst>
                </p:cNvPr>
                <p:cNvSpPr txBox="1"/>
                <p:nvPr/>
              </p:nvSpPr>
              <p:spPr>
                <a:xfrm>
                  <a:off x="8863006" y="2287211"/>
                  <a:ext cx="21948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fr-FR" sz="1400" dirty="0">
                    <a:solidFill>
                      <a:srgbClr val="FC9812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DECDCA8D-C5EB-6D73-5F73-014D7E36F0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3006" y="2287211"/>
                  <a:ext cx="219484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15789"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8B466773-A236-D25C-BCAF-C682A18CCBD6}"/>
              </a:ext>
            </a:extLst>
          </p:cNvPr>
          <p:cNvSpPr txBox="1"/>
          <p:nvPr/>
        </p:nvSpPr>
        <p:spPr>
          <a:xfrm>
            <a:off x="10250424" y="1505218"/>
            <a:ext cx="484632" cy="570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5E4A03E-D2B0-02C3-5DCC-3505158DDBBF}"/>
                  </a:ext>
                </a:extLst>
              </p:cNvPr>
              <p:cNvSpPr txBox="1"/>
              <p:nvPr/>
            </p:nvSpPr>
            <p:spPr>
              <a:xfrm>
                <a:off x="9164304" y="2843286"/>
                <a:ext cx="378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[°]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5E4A03E-D2B0-02C3-5DCC-3505158DD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4304" y="2843286"/>
                <a:ext cx="378758" cy="215444"/>
              </a:xfrm>
              <a:prstGeom prst="rect">
                <a:avLst/>
              </a:prstGeom>
              <a:blipFill>
                <a:blip r:embed="rId7"/>
                <a:stretch>
                  <a:fillRect l="-9677" t="-5556" r="-16129" b="-3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76DFAE7-7082-0AFD-8123-4E5A39AFD2FF}"/>
              </a:ext>
            </a:extLst>
          </p:cNvPr>
          <p:cNvSpPr/>
          <p:nvPr/>
        </p:nvSpPr>
        <p:spPr>
          <a:xfrm>
            <a:off x="689113" y="896617"/>
            <a:ext cx="6175513" cy="1946157"/>
          </a:xfrm>
          <a:prstGeom prst="roundRect">
            <a:avLst/>
          </a:prstGeom>
          <a:solidFill>
            <a:srgbClr val="FF5B48">
              <a:alpha val="5490"/>
            </a:srgbClr>
          </a:solidFill>
          <a:ln w="38100">
            <a:solidFill>
              <a:srgbClr val="FF5B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574153C8-C6DE-4E0B-A28D-8FDB46DA9203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10/12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9D07C5-1E04-4E5C-80F4-E953EE676165}"/>
              </a:ext>
            </a:extLst>
          </p:cNvPr>
          <p:cNvSpPr txBox="1"/>
          <p:nvPr/>
        </p:nvSpPr>
        <p:spPr>
          <a:xfrm>
            <a:off x="8480433" y="6115187"/>
            <a:ext cx="2483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FC9812"/>
                </a:solidFill>
              </a:rPr>
              <a:t>Touresse et al. (in </a:t>
            </a:r>
            <a:r>
              <a:rPr lang="fr-FR" sz="1200" b="1" dirty="0" err="1">
                <a:solidFill>
                  <a:srgbClr val="FC9812"/>
                </a:solidFill>
              </a:rPr>
              <a:t>prep</a:t>
            </a:r>
            <a:r>
              <a:rPr lang="fr-FR" sz="1200" b="1" dirty="0">
                <a:solidFill>
                  <a:srgbClr val="FC9812"/>
                </a:solidFill>
              </a:rPr>
              <a:t>.)</a:t>
            </a:r>
            <a:endParaRPr lang="en-US" sz="1200" dirty="0">
              <a:solidFill>
                <a:srgbClr val="FC9812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692C665-8836-A0B4-759C-700F8E408F87}"/>
              </a:ext>
            </a:extLst>
          </p:cNvPr>
          <p:cNvSpPr txBox="1"/>
          <p:nvPr/>
        </p:nvSpPr>
        <p:spPr>
          <a:xfrm>
            <a:off x="7921901" y="3392720"/>
            <a:ext cx="2646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Synthetic</a:t>
            </a:r>
            <a:r>
              <a:rPr lang="fr-F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Velocity </a:t>
            </a:r>
            <a:r>
              <a:rPr lang="fr-F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Measurement</a:t>
            </a:r>
            <a:endParaRPr lang="fr-FR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5" name="Image 44" descr="Une image contenant Tracé, texte, ligne, diagramme&#10;&#10;Description générée automatiquement">
            <a:extLst>
              <a:ext uri="{FF2B5EF4-FFF2-40B4-BE49-F238E27FC236}">
                <a16:creationId xmlns:a16="http://schemas.microsoft.com/office/drawing/2014/main" id="{DFB53960-0757-994A-E597-612E499B8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69" y="3675207"/>
            <a:ext cx="3301821" cy="21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02E9F78D-443F-787F-0C48-9D77BCD5C49F}"/>
                  </a:ext>
                </a:extLst>
              </p:cNvPr>
              <p:cNvSpPr txBox="1"/>
              <p:nvPr/>
            </p:nvSpPr>
            <p:spPr>
              <a:xfrm>
                <a:off x="8966938" y="4413457"/>
                <a:ext cx="190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rgbClr val="0A5DA6"/>
                  </a:solidFill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02E9F78D-443F-787F-0C48-9D77BCD5C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938" y="4413457"/>
                <a:ext cx="190758" cy="215444"/>
              </a:xfrm>
              <a:prstGeom prst="rect">
                <a:avLst/>
              </a:prstGeom>
              <a:blipFill>
                <a:blip r:embed="rId9"/>
                <a:stretch>
                  <a:fillRect l="-26667" r="-6667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C1A50A2-A6C6-F4D4-A939-EFD3631B8004}"/>
                  </a:ext>
                </a:extLst>
              </p:cNvPr>
              <p:cNvSpPr txBox="1"/>
              <p:nvPr/>
            </p:nvSpPr>
            <p:spPr>
              <a:xfrm>
                <a:off x="9001075" y="3772764"/>
                <a:ext cx="1579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06B846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fr-FR" sz="1400" dirty="0">
                  <a:solidFill>
                    <a:srgbClr val="06B846"/>
                  </a:solidFill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C1A50A2-A6C6-F4D4-A939-EFD3631B8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075" y="3772764"/>
                <a:ext cx="157992" cy="215444"/>
              </a:xfrm>
              <a:prstGeom prst="rect">
                <a:avLst/>
              </a:prstGeom>
              <a:blipFill>
                <a:blip r:embed="rId10"/>
                <a:stretch>
                  <a:fillRect l="-23077" r="-23077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A90716-F6F0-87DE-1D61-1DE5293A4CE8}"/>
                  </a:ext>
                </a:extLst>
              </p:cNvPr>
              <p:cNvSpPr txBox="1"/>
              <p:nvPr/>
            </p:nvSpPr>
            <p:spPr>
              <a:xfrm>
                <a:off x="8950747" y="5117188"/>
                <a:ext cx="197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rgbClr val="FC9812"/>
                  </a:solidFill>
                </a:endParaRPr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A90716-F6F0-87DE-1D61-1DE5293A4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0747" y="5117188"/>
                <a:ext cx="197105" cy="215444"/>
              </a:xfrm>
              <a:prstGeom prst="rect">
                <a:avLst/>
              </a:prstGeom>
              <a:blipFill>
                <a:blip r:embed="rId11"/>
                <a:stretch>
                  <a:fillRect l="-17647"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:a16="http://schemas.microsoft.com/office/drawing/2014/main" id="{2A2436CF-C996-6469-8086-00C3468B7B19}"/>
              </a:ext>
            </a:extLst>
          </p:cNvPr>
          <p:cNvSpPr/>
          <p:nvPr/>
        </p:nvSpPr>
        <p:spPr>
          <a:xfrm>
            <a:off x="10323576" y="3755518"/>
            <a:ext cx="411480" cy="353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Straight Arrow Connector 39">
            <a:extLst>
              <a:ext uri="{FF2B5EF4-FFF2-40B4-BE49-F238E27FC236}">
                <a16:creationId xmlns:a16="http://schemas.microsoft.com/office/drawing/2014/main" id="{8BEE7004-FAAB-BA29-5009-421C8DAF76F4}"/>
              </a:ext>
            </a:extLst>
          </p:cNvPr>
          <p:cNvCxnSpPr>
            <a:cxnSpLocks/>
          </p:cNvCxnSpPr>
          <p:nvPr/>
        </p:nvCxnSpPr>
        <p:spPr>
          <a:xfrm flipV="1">
            <a:off x="7759763" y="5897917"/>
            <a:ext cx="3030651" cy="19533"/>
          </a:xfrm>
          <a:prstGeom prst="straightConnector1">
            <a:avLst/>
          </a:prstGeom>
          <a:ln w="38100">
            <a:gradFill flip="none" rotWithShape="1">
              <a:gsLst>
                <a:gs pos="68000">
                  <a:srgbClr val="0099B3"/>
                </a:gs>
                <a:gs pos="100000">
                  <a:srgbClr val="09FC8A"/>
                </a:gs>
                <a:gs pos="32000">
                  <a:srgbClr val="007AC6"/>
                </a:gs>
                <a:gs pos="0">
                  <a:srgbClr val="045ECA"/>
                </a:gs>
              </a:gsLst>
              <a:path path="circle">
                <a:fillToRect t="100000" r="100000"/>
              </a:path>
              <a:tileRect l="-100000" b="-10000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F2BAFABE-F3D8-55CE-7609-891A1D4D29D7}"/>
                  </a:ext>
                </a:extLst>
              </p:cNvPr>
              <p:cNvSpPr txBox="1"/>
              <p:nvPr/>
            </p:nvSpPr>
            <p:spPr>
              <a:xfrm>
                <a:off x="9192979" y="5648682"/>
                <a:ext cx="378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[°]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F2BAFABE-F3D8-55CE-7609-891A1D4D2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979" y="5648682"/>
                <a:ext cx="378758" cy="215444"/>
              </a:xfrm>
              <a:prstGeom prst="rect">
                <a:avLst/>
              </a:prstGeom>
              <a:blipFill>
                <a:blip r:embed="rId12"/>
                <a:stretch>
                  <a:fillRect l="-9677" t="-5556" r="-16129" b="-3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e 75">
            <a:extLst>
              <a:ext uri="{FF2B5EF4-FFF2-40B4-BE49-F238E27FC236}">
                <a16:creationId xmlns:a16="http://schemas.microsoft.com/office/drawing/2014/main" id="{53E5A5ED-0B59-D9F9-E65C-099F3160BB38}"/>
              </a:ext>
            </a:extLst>
          </p:cNvPr>
          <p:cNvGrpSpPr/>
          <p:nvPr/>
        </p:nvGrpSpPr>
        <p:grpSpPr>
          <a:xfrm>
            <a:off x="4638954" y="4132184"/>
            <a:ext cx="2638418" cy="2415181"/>
            <a:chOff x="4730578" y="4211871"/>
            <a:chExt cx="2638418" cy="2415181"/>
          </a:xfrm>
        </p:grpSpPr>
        <p:pic>
          <p:nvPicPr>
            <p:cNvPr id="43" name="Image 42" descr="Une image contenant texte, ligne, capture d’écran, diagramme&#10;&#10;Description générée automatiquement">
              <a:extLst>
                <a:ext uri="{FF2B5EF4-FFF2-40B4-BE49-F238E27FC236}">
                  <a16:creationId xmlns:a16="http://schemas.microsoft.com/office/drawing/2014/main" id="{AB118923-16C1-A440-8C19-E9134096C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962" y="4211871"/>
              <a:ext cx="2401034" cy="227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11">
                  <a:extLst>
                    <a:ext uri="{FF2B5EF4-FFF2-40B4-BE49-F238E27FC236}">
                      <a16:creationId xmlns:a16="http://schemas.microsoft.com/office/drawing/2014/main" id="{9E216E7A-D00B-C6FE-A726-48B24131E7D5}"/>
                    </a:ext>
                  </a:extLst>
                </p:cNvPr>
                <p:cNvSpPr txBox="1"/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11">
                  <a:extLst>
                    <a:ext uri="{FF2B5EF4-FFF2-40B4-BE49-F238E27FC236}">
                      <a16:creationId xmlns:a16="http://schemas.microsoft.com/office/drawing/2014/main" id="{9E216E7A-D00B-C6FE-A726-48B24131E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blipFill>
                  <a:blip r:embed="rId14"/>
                  <a:stretch>
                    <a:fillRect b="-1481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47">
                  <a:extLst>
                    <a:ext uri="{FF2B5EF4-FFF2-40B4-BE49-F238E27FC236}">
                      <a16:creationId xmlns:a16="http://schemas.microsoft.com/office/drawing/2014/main" id="{082ADDCB-32AC-6EC5-8B32-EC3FD24F0F90}"/>
                    </a:ext>
                  </a:extLst>
                </p:cNvPr>
                <p:cNvSpPr txBox="1"/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47">
                  <a:extLst>
                    <a:ext uri="{FF2B5EF4-FFF2-40B4-BE49-F238E27FC236}">
                      <a16:creationId xmlns:a16="http://schemas.microsoft.com/office/drawing/2014/main" id="{082ADDCB-32AC-6EC5-8B32-EC3FD24F0F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blipFill>
                  <a:blip r:embed="rId15"/>
                  <a:stretch>
                    <a:fillRect t="-185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2EA786C7-2A06-879A-924C-69C2021C9FA1}"/>
                </a:ext>
              </a:extLst>
            </p:cNvPr>
            <p:cNvSpPr txBox="1"/>
            <p:nvPr/>
          </p:nvSpPr>
          <p:spPr>
            <a:xfrm>
              <a:off x="5488953" y="5544896"/>
              <a:ext cx="674104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300" dirty="0">
                  <a:solidFill>
                    <a:srgbClr val="7F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65, 89°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81C0761-7B1C-19A3-D01D-AB57DEA1567A}"/>
                  </a:ext>
                </a:extLst>
              </p:cNvPr>
              <p:cNvSpPr txBox="1"/>
              <p:nvPr/>
            </p:nvSpPr>
            <p:spPr>
              <a:xfrm>
                <a:off x="7314920" y="3909832"/>
                <a:ext cx="400110" cy="14438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none" rtlCol="0">
                <a:spAutoFit/>
              </a:bodyPr>
              <a:lstStyle/>
              <a:p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 [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</p:txBody>
          </p:sp>
        </mc:Choice>
        <mc:Fallback xmlns="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81C0761-7B1C-19A3-D01D-AB57DEA15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920" y="3909832"/>
                <a:ext cx="400110" cy="1443857"/>
              </a:xfrm>
              <a:prstGeom prst="rect">
                <a:avLst/>
              </a:prstGeom>
              <a:blipFill>
                <a:blip r:embed="rId16"/>
                <a:stretch>
                  <a:fillRect t="-3478" r="-6250"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26">
                <a:extLst>
                  <a:ext uri="{FF2B5EF4-FFF2-40B4-BE49-F238E27FC236}">
                    <a16:creationId xmlns:a16="http://schemas.microsoft.com/office/drawing/2014/main" id="{8E1F9E22-DDE1-85A1-C7C0-6913EADCEE5A}"/>
                  </a:ext>
                </a:extLst>
              </p:cNvPr>
              <p:cNvSpPr txBox="1"/>
              <p:nvPr/>
            </p:nvSpPr>
            <p:spPr>
              <a:xfrm>
                <a:off x="819741" y="1051847"/>
                <a:ext cx="5172078" cy="2385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effectLst/>
                    <a:latin typeface="Segoe UI Variable Small Semilig" pitchFamily="2" charset="0"/>
                  </a:rPr>
                  <a:t>Definition: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Switchbacks are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ubiquitous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intermittent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 err="1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Alfvénic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magnetic deflections </a:t>
                </a:r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Segoe UI Variable Small Semilig" pitchFamily="2" charset="0"/>
                  </a:rPr>
                  <a:t>[1,2,3].</a:t>
                </a:r>
              </a:p>
              <a:p>
                <a:r>
                  <a:rPr lang="en-US" sz="1600" b="1" dirty="0">
                    <a:latin typeface="Segoe UI Variable Small Semilig" pitchFamily="2" charset="0"/>
                  </a:rPr>
                  <a:t>Properties:</a:t>
                </a:r>
                <a:endParaRPr lang="en-US" sz="1600" b="1" dirty="0">
                  <a:effectLst/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600" dirty="0">
                    <a:latin typeface="Segoe UI Variable Small Semilig" pitchFamily="2" charset="0"/>
                  </a:rPr>
                  <a:t>An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b="1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increase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dirty="0">
                    <a:latin typeface="Segoe UI Variable Small Semilig" pitchFamily="2" charset="0"/>
                  </a:rPr>
                  <a:t>in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, e.g. </a:t>
                </a:r>
                <a:r>
                  <a:rPr lang="fr-FR" sz="1600" dirty="0" err="1">
                    <a:latin typeface="Segoe UI Variable Small Semilig" pitchFamily="2" charset="0"/>
                  </a:rPr>
                  <a:t>microstream</a:t>
                </a:r>
                <a:endParaRPr lang="fr-FR" sz="1600" dirty="0"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latin typeface="Segoe UI Variable Small Semilig" pitchFamily="2" charset="0"/>
                  </a:rPr>
                  <a:t>A </a:t>
                </a:r>
                <a:r>
                  <a:rPr lang="en-US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deflection</a:t>
                </a:r>
                <a:r>
                  <a:rPr lang="en-US" sz="1600" dirty="0">
                    <a:latin typeface="Segoe UI Variable Small Semilig" pitchFamily="2" charset="0"/>
                  </a:rPr>
                  <a:t> in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roughly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constant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(max 15 %)</a:t>
                </a: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en-US" sz="1600" dirty="0">
                  <a:effectLst/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7" name="ZoneTexte 26">
                <a:extLst>
                  <a:ext uri="{FF2B5EF4-FFF2-40B4-BE49-F238E27FC236}">
                    <a16:creationId xmlns:a16="http://schemas.microsoft.com/office/drawing/2014/main" id="{8E1F9E22-DDE1-85A1-C7C0-6913EADCE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41" y="1051847"/>
                <a:ext cx="5172078" cy="2385268"/>
              </a:xfrm>
              <a:prstGeom prst="rect">
                <a:avLst/>
              </a:prstGeom>
              <a:blipFill>
                <a:blip r:embed="rId17"/>
                <a:stretch>
                  <a:fillRect l="-980" t="-10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950496A3-DCCF-908A-7D2B-909142EB784C}"/>
                  </a:ext>
                </a:extLst>
              </p:cNvPr>
              <p:cNvSpPr txBox="1"/>
              <p:nvPr/>
            </p:nvSpPr>
            <p:spPr>
              <a:xfrm>
                <a:off x="4283276" y="2092439"/>
                <a:ext cx="2463834" cy="614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fr-FR" sz="16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 moves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on</a:t>
                </a:r>
                <a:r>
                  <a:rPr lang="fr-FR" sz="1600" dirty="0">
                    <a:latin typeface="Segoe UI Variable Small Semilig" pitchFamily="2" charset="0"/>
                  </a:rPr>
                  <a:t> the </a:t>
                </a:r>
                <a:r>
                  <a:rPr lang="fr-FR" sz="1600" dirty="0" err="1">
                    <a:latin typeface="Segoe UI Variable Small Semilig" pitchFamily="2" charset="0"/>
                  </a:rPr>
                  <a:t>sphere</a:t>
                </a:r>
                <a:r>
                  <a:rPr lang="fr-FR" sz="1600" dirty="0">
                    <a:latin typeface="Segoe UI Variable Small Semilig" pitchFamily="2" charset="0"/>
                  </a:rPr>
                  <a:t> of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constant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</a:t>
                </a:r>
              </a:p>
            </p:txBody>
          </p:sp>
        </mc:Choice>
        <mc:Fallback xmlns=""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950496A3-DCCF-908A-7D2B-909142EB7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276" y="2092439"/>
                <a:ext cx="2463834" cy="614720"/>
              </a:xfrm>
              <a:prstGeom prst="rect">
                <a:avLst/>
              </a:prstGeom>
              <a:blipFill>
                <a:blip r:embed="rId18"/>
                <a:stretch>
                  <a:fillRect l="-1538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Brace 2">
            <a:extLst>
              <a:ext uri="{FF2B5EF4-FFF2-40B4-BE49-F238E27FC236}">
                <a16:creationId xmlns:a16="http://schemas.microsoft.com/office/drawing/2014/main" id="{128173DA-1D7A-1C8E-BD16-2283F65CAADD}"/>
              </a:ext>
            </a:extLst>
          </p:cNvPr>
          <p:cNvSpPr/>
          <p:nvPr/>
        </p:nvSpPr>
        <p:spPr>
          <a:xfrm>
            <a:off x="4162447" y="2221000"/>
            <a:ext cx="99033" cy="454570"/>
          </a:xfrm>
          <a:prstGeom prst="rightBrace">
            <a:avLst>
              <a:gd name="adj1" fmla="val 378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eck mark, Segoe UI Symbol font, character code 2714 hex.">
            <a:extLst>
              <a:ext uri="{FF2B5EF4-FFF2-40B4-BE49-F238E27FC236}">
                <a16:creationId xmlns:a16="http://schemas.microsoft.com/office/drawing/2014/main" id="{ADAD9244-5A8C-CA3A-7578-B70DCCFA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09" y="1880410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heck mark, Segoe UI Symbol font, character code 2714 hex.">
            <a:extLst>
              <a:ext uri="{FF2B5EF4-FFF2-40B4-BE49-F238E27FC236}">
                <a16:creationId xmlns:a16="http://schemas.microsoft.com/office/drawing/2014/main" id="{1CB94DD4-0F8C-C08F-E292-CD7A5AB8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680" y="2163386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eck mark, Segoe UI Symbol font, character code 2714 hex.">
            <a:extLst>
              <a:ext uri="{FF2B5EF4-FFF2-40B4-BE49-F238E27FC236}">
                <a16:creationId xmlns:a16="http://schemas.microsoft.com/office/drawing/2014/main" id="{6A4D82DB-DD7D-27C3-D7E5-4138A5336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71" y="2561784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2D3F97C-5344-8139-309D-FAB59064746C}"/>
              </a:ext>
            </a:extLst>
          </p:cNvPr>
          <p:cNvSpPr/>
          <p:nvPr/>
        </p:nvSpPr>
        <p:spPr>
          <a:xfrm>
            <a:off x="7896481" y="989888"/>
            <a:ext cx="2926080" cy="452292"/>
          </a:xfrm>
          <a:prstGeom prst="rect">
            <a:avLst/>
          </a:prstGeom>
          <a:solidFill>
            <a:schemeClr val="accent6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4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Magnetic </a:t>
            </a:r>
            <a:r>
              <a:rPr lang="fr-FR" sz="3200" dirty="0" err="1">
                <a:latin typeface="Segoe UI Variable Text Semiligh" pitchFamily="2" charset="0"/>
              </a:rPr>
              <a:t>deflections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43ED4B35-3945-7043-7045-DC6F6AD5AE65}"/>
              </a:ext>
            </a:extLst>
          </p:cNvPr>
          <p:cNvGrpSpPr/>
          <p:nvPr/>
        </p:nvGrpSpPr>
        <p:grpSpPr>
          <a:xfrm>
            <a:off x="7260472" y="649094"/>
            <a:ext cx="3707782" cy="2447534"/>
            <a:chOff x="7260472" y="649094"/>
            <a:chExt cx="3707782" cy="2447534"/>
          </a:xfrm>
        </p:grpSpPr>
        <p:pic>
          <p:nvPicPr>
            <p:cNvPr id="41" name="Image 40" descr="Une image contenant ligne, texte, Tracé, diagramme&#10;&#10;Description générée automatiquement">
              <a:extLst>
                <a:ext uri="{FF2B5EF4-FFF2-40B4-BE49-F238E27FC236}">
                  <a16:creationId xmlns:a16="http://schemas.microsoft.com/office/drawing/2014/main" id="{319BE218-BDD2-B69F-FE03-A0517006D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718" y="896616"/>
              <a:ext cx="3359172" cy="213840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278F617-8891-CA6C-9D6F-D20ADEC02959}"/>
                </a:ext>
              </a:extLst>
            </p:cNvPr>
            <p:cNvSpPr txBox="1"/>
            <p:nvPr/>
          </p:nvSpPr>
          <p:spPr>
            <a:xfrm>
              <a:off x="7705886" y="649094"/>
              <a:ext cx="3262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Synthetic</a:t>
              </a:r>
              <a:r>
                <a:rPr lang="fr-FR" sz="1400" dirty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Magnetic Field </a:t>
              </a:r>
              <a:r>
                <a:rPr lang="fr-FR" sz="1400" dirty="0" err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Measurement</a:t>
              </a:r>
              <a:endParaRPr lang="fr-FR" sz="14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D38A4A3-87C8-4EFE-9BFB-9DDB05F814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1747" y="3077095"/>
              <a:ext cx="3030651" cy="19533"/>
            </a:xfrm>
            <a:prstGeom prst="straightConnector1">
              <a:avLst/>
            </a:prstGeom>
            <a:ln w="38100">
              <a:gradFill flip="none" rotWithShape="1">
                <a:gsLst>
                  <a:gs pos="68000">
                    <a:srgbClr val="0099B3"/>
                  </a:gs>
                  <a:gs pos="100000">
                    <a:srgbClr val="09FC8A"/>
                  </a:gs>
                  <a:gs pos="32000">
                    <a:srgbClr val="007AC6"/>
                  </a:gs>
                  <a:gs pos="0">
                    <a:srgbClr val="045ECA"/>
                  </a:gs>
                </a:gsLst>
                <a:path path="circle">
                  <a:fillToRect t="100000" r="100000"/>
                </a:path>
                <a:tileRect l="-100000" b="-100000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3DCA776-EDB7-5075-5FF6-D64306D930A1}"/>
                </a:ext>
              </a:extLst>
            </p:cNvPr>
            <p:cNvSpPr txBox="1"/>
            <p:nvPr/>
          </p:nvSpPr>
          <p:spPr>
            <a:xfrm>
              <a:off x="7260472" y="1154145"/>
              <a:ext cx="400110" cy="1478931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Magnetic Field [G]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DC4381EA-5AAD-F94A-64D3-CD434CF30960}"/>
                    </a:ext>
                  </a:extLst>
                </p:cNvPr>
                <p:cNvSpPr txBox="1"/>
                <p:nvPr/>
              </p:nvSpPr>
              <p:spPr>
                <a:xfrm>
                  <a:off x="8841678" y="1394824"/>
                  <a:ext cx="337080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fr-FR" sz="1400" i="1" smtClean="0">
                                <a:solidFill>
                                  <a:srgbClr val="0A5D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40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solidFill>
                                      <a:srgbClr val="0A5DA6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r-FR" sz="1400" dirty="0">
                    <a:solidFill>
                      <a:srgbClr val="0A5DA6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DC4381EA-5AAD-F94A-64D3-CD434CF30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1678" y="1394824"/>
                  <a:ext cx="337080" cy="215444"/>
                </a:xfrm>
                <a:prstGeom prst="rect">
                  <a:avLst/>
                </a:prstGeom>
                <a:blipFill>
                  <a:blip r:embed="rId4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E0A47F71-5230-8322-A0C6-C903119CF51A}"/>
                    </a:ext>
                  </a:extLst>
                </p:cNvPr>
                <p:cNvSpPr txBox="1"/>
                <p:nvPr/>
              </p:nvSpPr>
              <p:spPr>
                <a:xfrm>
                  <a:off x="8967547" y="950316"/>
                  <a:ext cx="16350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rgbClr val="06B846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fr-FR" sz="1400" dirty="0">
                    <a:solidFill>
                      <a:srgbClr val="06B846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E0A47F71-5230-8322-A0C6-C903119CF5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7547" y="950316"/>
                  <a:ext cx="163506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28571" r="-14286" b="-55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DECDCA8D-C5EB-6D73-5F73-014D7E36F04B}"/>
                    </a:ext>
                  </a:extLst>
                </p:cNvPr>
                <p:cNvSpPr txBox="1"/>
                <p:nvPr/>
              </p:nvSpPr>
              <p:spPr>
                <a:xfrm>
                  <a:off x="8863006" y="2287211"/>
                  <a:ext cx="21948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FC981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fr-FR" sz="1400" dirty="0">
                    <a:solidFill>
                      <a:srgbClr val="FC9812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DECDCA8D-C5EB-6D73-5F73-014D7E36F0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3006" y="2287211"/>
                  <a:ext cx="219484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15789" b="-1111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8B466773-A236-D25C-BCAF-C682A18CCBD6}"/>
              </a:ext>
            </a:extLst>
          </p:cNvPr>
          <p:cNvSpPr txBox="1"/>
          <p:nvPr/>
        </p:nvSpPr>
        <p:spPr>
          <a:xfrm>
            <a:off x="10250424" y="1505218"/>
            <a:ext cx="484632" cy="570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5E4A03E-D2B0-02C3-5DCC-3505158DDBBF}"/>
                  </a:ext>
                </a:extLst>
              </p:cNvPr>
              <p:cNvSpPr txBox="1"/>
              <p:nvPr/>
            </p:nvSpPr>
            <p:spPr>
              <a:xfrm>
                <a:off x="9164304" y="2843286"/>
                <a:ext cx="378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[°]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55E4A03E-D2B0-02C3-5DCC-3505158DD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4304" y="2843286"/>
                <a:ext cx="378758" cy="215444"/>
              </a:xfrm>
              <a:prstGeom prst="rect">
                <a:avLst/>
              </a:prstGeom>
              <a:blipFill>
                <a:blip r:embed="rId7"/>
                <a:stretch>
                  <a:fillRect l="-9677" t="-5556" r="-16129" b="-3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76DFAE7-7082-0AFD-8123-4E5A39AFD2FF}"/>
              </a:ext>
            </a:extLst>
          </p:cNvPr>
          <p:cNvSpPr/>
          <p:nvPr/>
        </p:nvSpPr>
        <p:spPr>
          <a:xfrm>
            <a:off x="689113" y="896617"/>
            <a:ext cx="6175513" cy="1946157"/>
          </a:xfrm>
          <a:prstGeom prst="roundRect">
            <a:avLst/>
          </a:prstGeom>
          <a:solidFill>
            <a:srgbClr val="FF5B48">
              <a:alpha val="5490"/>
            </a:srgbClr>
          </a:solidFill>
          <a:ln w="38100">
            <a:solidFill>
              <a:srgbClr val="FF5B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574153C8-C6DE-4E0B-A28D-8FDB46DA9203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10/12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9D07C5-1E04-4E5C-80F4-E953EE676165}"/>
              </a:ext>
            </a:extLst>
          </p:cNvPr>
          <p:cNvSpPr txBox="1"/>
          <p:nvPr/>
        </p:nvSpPr>
        <p:spPr>
          <a:xfrm>
            <a:off x="8480433" y="6115187"/>
            <a:ext cx="2483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FC9812"/>
                </a:solidFill>
              </a:rPr>
              <a:t>Touresse et al. (in </a:t>
            </a:r>
            <a:r>
              <a:rPr lang="fr-FR" sz="1200" b="1" dirty="0" err="1">
                <a:solidFill>
                  <a:srgbClr val="FC9812"/>
                </a:solidFill>
              </a:rPr>
              <a:t>prep</a:t>
            </a:r>
            <a:r>
              <a:rPr lang="fr-FR" sz="1200" b="1" dirty="0">
                <a:solidFill>
                  <a:srgbClr val="FC9812"/>
                </a:solidFill>
              </a:rPr>
              <a:t>.)</a:t>
            </a:r>
            <a:endParaRPr lang="en-US" sz="1200" dirty="0">
              <a:solidFill>
                <a:srgbClr val="FC9812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692C665-8836-A0B4-759C-700F8E408F87}"/>
              </a:ext>
            </a:extLst>
          </p:cNvPr>
          <p:cNvSpPr txBox="1"/>
          <p:nvPr/>
        </p:nvSpPr>
        <p:spPr>
          <a:xfrm>
            <a:off x="7921901" y="3392720"/>
            <a:ext cx="2646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Synthetic</a:t>
            </a:r>
            <a:r>
              <a:rPr lang="fr-FR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Velocity </a:t>
            </a:r>
            <a:r>
              <a:rPr lang="fr-FR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Measurement</a:t>
            </a:r>
            <a:endParaRPr lang="fr-FR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5" name="Image 44" descr="Une image contenant Tracé, texte, ligne, diagramme&#10;&#10;Description générée automatiquement">
            <a:extLst>
              <a:ext uri="{FF2B5EF4-FFF2-40B4-BE49-F238E27FC236}">
                <a16:creationId xmlns:a16="http://schemas.microsoft.com/office/drawing/2014/main" id="{DFB53960-0757-994A-E597-612E499B8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69" y="3675207"/>
            <a:ext cx="3301821" cy="21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02E9F78D-443F-787F-0C48-9D77BCD5C49F}"/>
                  </a:ext>
                </a:extLst>
              </p:cNvPr>
              <p:cNvSpPr txBox="1"/>
              <p:nvPr/>
            </p:nvSpPr>
            <p:spPr>
              <a:xfrm>
                <a:off x="8966938" y="4413457"/>
                <a:ext cx="190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0A5DA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rgbClr val="0A5DA6"/>
                  </a:solidFill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02E9F78D-443F-787F-0C48-9D77BCD5C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938" y="4413457"/>
                <a:ext cx="190758" cy="215444"/>
              </a:xfrm>
              <a:prstGeom prst="rect">
                <a:avLst/>
              </a:prstGeom>
              <a:blipFill>
                <a:blip r:embed="rId9"/>
                <a:stretch>
                  <a:fillRect l="-26667" r="-6667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C1A50A2-A6C6-F4D4-A939-EFD3631B8004}"/>
                  </a:ext>
                </a:extLst>
              </p:cNvPr>
              <p:cNvSpPr txBox="1"/>
              <p:nvPr/>
            </p:nvSpPr>
            <p:spPr>
              <a:xfrm>
                <a:off x="9001075" y="3772764"/>
                <a:ext cx="1579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06B846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fr-FR" sz="1400" dirty="0">
                  <a:solidFill>
                    <a:srgbClr val="06B846"/>
                  </a:solidFill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C1A50A2-A6C6-F4D4-A939-EFD3631B8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075" y="3772764"/>
                <a:ext cx="157992" cy="215444"/>
              </a:xfrm>
              <a:prstGeom prst="rect">
                <a:avLst/>
              </a:prstGeom>
              <a:blipFill>
                <a:blip r:embed="rId10"/>
                <a:stretch>
                  <a:fillRect l="-23077" r="-23077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A90716-F6F0-87DE-1D61-1DE5293A4CE8}"/>
                  </a:ext>
                </a:extLst>
              </p:cNvPr>
              <p:cNvSpPr txBox="1"/>
              <p:nvPr/>
            </p:nvSpPr>
            <p:spPr>
              <a:xfrm>
                <a:off x="8950747" y="5117188"/>
                <a:ext cx="19710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FC981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rgbClr val="FC9812"/>
                  </a:solidFill>
                </a:endParaRPr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2A90716-F6F0-87DE-1D61-1DE5293A4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0747" y="5117188"/>
                <a:ext cx="197105" cy="215444"/>
              </a:xfrm>
              <a:prstGeom prst="rect">
                <a:avLst/>
              </a:prstGeom>
              <a:blipFill>
                <a:blip r:embed="rId11"/>
                <a:stretch>
                  <a:fillRect l="-17647"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:a16="http://schemas.microsoft.com/office/drawing/2014/main" id="{2A2436CF-C996-6469-8086-00C3468B7B19}"/>
              </a:ext>
            </a:extLst>
          </p:cNvPr>
          <p:cNvSpPr/>
          <p:nvPr/>
        </p:nvSpPr>
        <p:spPr>
          <a:xfrm>
            <a:off x="10323576" y="3755518"/>
            <a:ext cx="411480" cy="353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Straight Arrow Connector 39">
            <a:extLst>
              <a:ext uri="{FF2B5EF4-FFF2-40B4-BE49-F238E27FC236}">
                <a16:creationId xmlns:a16="http://schemas.microsoft.com/office/drawing/2014/main" id="{8BEE7004-FAAB-BA29-5009-421C8DAF76F4}"/>
              </a:ext>
            </a:extLst>
          </p:cNvPr>
          <p:cNvCxnSpPr>
            <a:cxnSpLocks/>
          </p:cNvCxnSpPr>
          <p:nvPr/>
        </p:nvCxnSpPr>
        <p:spPr>
          <a:xfrm flipV="1">
            <a:off x="7759763" y="5897917"/>
            <a:ext cx="3030651" cy="19533"/>
          </a:xfrm>
          <a:prstGeom prst="straightConnector1">
            <a:avLst/>
          </a:prstGeom>
          <a:ln w="38100">
            <a:gradFill flip="none" rotWithShape="1">
              <a:gsLst>
                <a:gs pos="68000">
                  <a:srgbClr val="0099B3"/>
                </a:gs>
                <a:gs pos="100000">
                  <a:srgbClr val="09FC8A"/>
                </a:gs>
                <a:gs pos="32000">
                  <a:srgbClr val="007AC6"/>
                </a:gs>
                <a:gs pos="0">
                  <a:srgbClr val="045ECA"/>
                </a:gs>
              </a:gsLst>
              <a:path path="circle">
                <a:fillToRect t="100000" r="100000"/>
              </a:path>
              <a:tileRect l="-100000" b="-10000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F2BAFABE-F3D8-55CE-7609-891A1D4D29D7}"/>
                  </a:ext>
                </a:extLst>
              </p:cNvPr>
              <p:cNvSpPr txBox="1"/>
              <p:nvPr/>
            </p:nvSpPr>
            <p:spPr>
              <a:xfrm>
                <a:off x="9192979" y="5648682"/>
                <a:ext cx="37875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[°]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F2BAFABE-F3D8-55CE-7609-891A1D4D2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979" y="5648682"/>
                <a:ext cx="378758" cy="215444"/>
              </a:xfrm>
              <a:prstGeom prst="rect">
                <a:avLst/>
              </a:prstGeom>
              <a:blipFill>
                <a:blip r:embed="rId12"/>
                <a:stretch>
                  <a:fillRect l="-9677" t="-5556" r="-16129" b="-3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e 75">
            <a:extLst>
              <a:ext uri="{FF2B5EF4-FFF2-40B4-BE49-F238E27FC236}">
                <a16:creationId xmlns:a16="http://schemas.microsoft.com/office/drawing/2014/main" id="{53E5A5ED-0B59-D9F9-E65C-099F3160BB38}"/>
              </a:ext>
            </a:extLst>
          </p:cNvPr>
          <p:cNvGrpSpPr/>
          <p:nvPr/>
        </p:nvGrpSpPr>
        <p:grpSpPr>
          <a:xfrm>
            <a:off x="4638954" y="4132184"/>
            <a:ext cx="2638418" cy="2415181"/>
            <a:chOff x="4730578" y="4211871"/>
            <a:chExt cx="2638418" cy="2415181"/>
          </a:xfrm>
        </p:grpSpPr>
        <p:pic>
          <p:nvPicPr>
            <p:cNvPr id="43" name="Image 42" descr="Une image contenant texte, ligne, capture d’écran, diagramme&#10;&#10;Description générée automatiquement">
              <a:extLst>
                <a:ext uri="{FF2B5EF4-FFF2-40B4-BE49-F238E27FC236}">
                  <a16:creationId xmlns:a16="http://schemas.microsoft.com/office/drawing/2014/main" id="{AB118923-16C1-A440-8C19-E9134096C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962" y="4211871"/>
              <a:ext cx="2401034" cy="227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11">
                  <a:extLst>
                    <a:ext uri="{FF2B5EF4-FFF2-40B4-BE49-F238E27FC236}">
                      <a16:creationId xmlns:a16="http://schemas.microsoft.com/office/drawing/2014/main" id="{9E216E7A-D00B-C6FE-A726-48B24131E7D5}"/>
                    </a:ext>
                  </a:extLst>
                </p:cNvPr>
                <p:cNvSpPr txBox="1"/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11">
                  <a:extLst>
                    <a:ext uri="{FF2B5EF4-FFF2-40B4-BE49-F238E27FC236}">
                      <a16:creationId xmlns:a16="http://schemas.microsoft.com/office/drawing/2014/main" id="{9E216E7A-D00B-C6FE-A726-48B24131E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blipFill>
                  <a:blip r:embed="rId14"/>
                  <a:stretch>
                    <a:fillRect b="-1481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47">
                  <a:extLst>
                    <a:ext uri="{FF2B5EF4-FFF2-40B4-BE49-F238E27FC236}">
                      <a16:creationId xmlns:a16="http://schemas.microsoft.com/office/drawing/2014/main" id="{082ADDCB-32AC-6EC5-8B32-EC3FD24F0F90}"/>
                    </a:ext>
                  </a:extLst>
                </p:cNvPr>
                <p:cNvSpPr txBox="1"/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47">
                  <a:extLst>
                    <a:ext uri="{FF2B5EF4-FFF2-40B4-BE49-F238E27FC236}">
                      <a16:creationId xmlns:a16="http://schemas.microsoft.com/office/drawing/2014/main" id="{082ADDCB-32AC-6EC5-8B32-EC3FD24F0F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blipFill>
                  <a:blip r:embed="rId15"/>
                  <a:stretch>
                    <a:fillRect t="-185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2EA786C7-2A06-879A-924C-69C2021C9FA1}"/>
                </a:ext>
              </a:extLst>
            </p:cNvPr>
            <p:cNvSpPr txBox="1"/>
            <p:nvPr/>
          </p:nvSpPr>
          <p:spPr>
            <a:xfrm>
              <a:off x="5488953" y="5544896"/>
              <a:ext cx="674104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300" dirty="0">
                  <a:solidFill>
                    <a:srgbClr val="7F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65, 89°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81C0761-7B1C-19A3-D01D-AB57DEA1567A}"/>
                  </a:ext>
                </a:extLst>
              </p:cNvPr>
              <p:cNvSpPr txBox="1"/>
              <p:nvPr/>
            </p:nvSpPr>
            <p:spPr>
              <a:xfrm>
                <a:off x="7314920" y="3909832"/>
                <a:ext cx="400110" cy="14438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none" rtlCol="0">
                <a:spAutoFit/>
              </a:bodyPr>
              <a:lstStyle/>
              <a:p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 [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</p:txBody>
          </p:sp>
        </mc:Choice>
        <mc:Fallback xmlns="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81C0761-7B1C-19A3-D01D-AB57DEA15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920" y="3909832"/>
                <a:ext cx="400110" cy="1443857"/>
              </a:xfrm>
              <a:prstGeom prst="rect">
                <a:avLst/>
              </a:prstGeom>
              <a:blipFill>
                <a:blip r:embed="rId16"/>
                <a:stretch>
                  <a:fillRect t="-3478" r="-6250"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26">
                <a:extLst>
                  <a:ext uri="{FF2B5EF4-FFF2-40B4-BE49-F238E27FC236}">
                    <a16:creationId xmlns:a16="http://schemas.microsoft.com/office/drawing/2014/main" id="{8E1F9E22-DDE1-85A1-C7C0-6913EADCEE5A}"/>
                  </a:ext>
                </a:extLst>
              </p:cNvPr>
              <p:cNvSpPr txBox="1"/>
              <p:nvPr/>
            </p:nvSpPr>
            <p:spPr>
              <a:xfrm>
                <a:off x="819741" y="1051847"/>
                <a:ext cx="5172078" cy="2385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effectLst/>
                    <a:latin typeface="Segoe UI Variable Small Semilig" pitchFamily="2" charset="0"/>
                  </a:rPr>
                  <a:t>Definition: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Switchbacks are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ubiquitous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intermittent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 err="1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Alfvénic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magnetic deflections </a:t>
                </a:r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Segoe UI Variable Small Semilig" pitchFamily="2" charset="0"/>
                  </a:rPr>
                  <a:t>[1,2,3].</a:t>
                </a:r>
              </a:p>
              <a:p>
                <a:r>
                  <a:rPr lang="en-US" sz="1600" b="1" dirty="0">
                    <a:latin typeface="Segoe UI Variable Small Semilig" pitchFamily="2" charset="0"/>
                  </a:rPr>
                  <a:t>Properties:</a:t>
                </a:r>
                <a:endParaRPr lang="en-US" sz="1600" b="1" dirty="0">
                  <a:effectLst/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600" dirty="0">
                    <a:latin typeface="Segoe UI Variable Small Semilig" pitchFamily="2" charset="0"/>
                  </a:rPr>
                  <a:t>An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b="1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increase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dirty="0">
                    <a:latin typeface="Segoe UI Variable Small Semilig" pitchFamily="2" charset="0"/>
                  </a:rPr>
                  <a:t>in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, e.g. </a:t>
                </a:r>
                <a:r>
                  <a:rPr lang="fr-FR" sz="1600" dirty="0" err="1">
                    <a:latin typeface="Segoe UI Variable Small Semilig" pitchFamily="2" charset="0"/>
                  </a:rPr>
                  <a:t>microstream</a:t>
                </a:r>
                <a:endParaRPr lang="fr-FR" sz="1600" dirty="0"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latin typeface="Segoe UI Variable Small Semilig" pitchFamily="2" charset="0"/>
                  </a:rPr>
                  <a:t>A </a:t>
                </a:r>
                <a:r>
                  <a:rPr lang="en-US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deflection</a:t>
                </a:r>
                <a:r>
                  <a:rPr lang="en-US" sz="1600" dirty="0">
                    <a:latin typeface="Segoe UI Variable Small Semilig" pitchFamily="2" charset="0"/>
                  </a:rPr>
                  <a:t> in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roughly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constant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(max 15 %)</a:t>
                </a: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en-US" sz="1600" dirty="0">
                  <a:effectLst/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7" name="ZoneTexte 26">
                <a:extLst>
                  <a:ext uri="{FF2B5EF4-FFF2-40B4-BE49-F238E27FC236}">
                    <a16:creationId xmlns:a16="http://schemas.microsoft.com/office/drawing/2014/main" id="{8E1F9E22-DDE1-85A1-C7C0-6913EADCE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41" y="1051847"/>
                <a:ext cx="5172078" cy="2385268"/>
              </a:xfrm>
              <a:prstGeom prst="rect">
                <a:avLst/>
              </a:prstGeom>
              <a:blipFill>
                <a:blip r:embed="rId17"/>
                <a:stretch>
                  <a:fillRect l="-980" t="-10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950496A3-DCCF-908A-7D2B-909142EB784C}"/>
                  </a:ext>
                </a:extLst>
              </p:cNvPr>
              <p:cNvSpPr txBox="1"/>
              <p:nvPr/>
            </p:nvSpPr>
            <p:spPr>
              <a:xfrm>
                <a:off x="4283276" y="2092439"/>
                <a:ext cx="2463834" cy="614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fr-FR" sz="16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 moves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on</a:t>
                </a:r>
                <a:r>
                  <a:rPr lang="fr-FR" sz="1600" dirty="0">
                    <a:latin typeface="Segoe UI Variable Small Semilig" pitchFamily="2" charset="0"/>
                  </a:rPr>
                  <a:t> the </a:t>
                </a:r>
                <a:r>
                  <a:rPr lang="fr-FR" sz="1600" dirty="0" err="1">
                    <a:latin typeface="Segoe UI Variable Small Semilig" pitchFamily="2" charset="0"/>
                  </a:rPr>
                  <a:t>sphere</a:t>
                </a:r>
                <a:r>
                  <a:rPr lang="fr-FR" sz="1600" dirty="0">
                    <a:latin typeface="Segoe UI Variable Small Semilig" pitchFamily="2" charset="0"/>
                  </a:rPr>
                  <a:t> of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constant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</a:t>
                </a:r>
              </a:p>
            </p:txBody>
          </p:sp>
        </mc:Choice>
        <mc:Fallback xmlns=""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950496A3-DCCF-908A-7D2B-909142EB7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276" y="2092439"/>
                <a:ext cx="2463834" cy="614720"/>
              </a:xfrm>
              <a:prstGeom prst="rect">
                <a:avLst/>
              </a:prstGeom>
              <a:blipFill>
                <a:blip r:embed="rId18"/>
                <a:stretch>
                  <a:fillRect l="-1538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Brace 2">
            <a:extLst>
              <a:ext uri="{FF2B5EF4-FFF2-40B4-BE49-F238E27FC236}">
                <a16:creationId xmlns:a16="http://schemas.microsoft.com/office/drawing/2014/main" id="{128173DA-1D7A-1C8E-BD16-2283F65CAADD}"/>
              </a:ext>
            </a:extLst>
          </p:cNvPr>
          <p:cNvSpPr/>
          <p:nvPr/>
        </p:nvSpPr>
        <p:spPr>
          <a:xfrm>
            <a:off x="4162447" y="2221000"/>
            <a:ext cx="99033" cy="454570"/>
          </a:xfrm>
          <a:prstGeom prst="rightBrace">
            <a:avLst>
              <a:gd name="adj1" fmla="val 378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eck mark, Segoe UI Symbol font, character code 2714 hex.">
            <a:extLst>
              <a:ext uri="{FF2B5EF4-FFF2-40B4-BE49-F238E27FC236}">
                <a16:creationId xmlns:a16="http://schemas.microsoft.com/office/drawing/2014/main" id="{ADAD9244-5A8C-CA3A-7578-B70DCCFA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09" y="1880410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heck mark, Segoe UI Symbol font, character code 2714 hex.">
            <a:extLst>
              <a:ext uri="{FF2B5EF4-FFF2-40B4-BE49-F238E27FC236}">
                <a16:creationId xmlns:a16="http://schemas.microsoft.com/office/drawing/2014/main" id="{1CB94DD4-0F8C-C08F-E292-CD7A5AB8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680" y="2163386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eck mark, Segoe UI Symbol font, character code 2714 hex.">
            <a:extLst>
              <a:ext uri="{FF2B5EF4-FFF2-40B4-BE49-F238E27FC236}">
                <a16:creationId xmlns:a16="http://schemas.microsoft.com/office/drawing/2014/main" id="{6A4D82DB-DD7D-27C3-D7E5-4138A5336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71" y="2561784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heck mark, Segoe UI Symbol font, character code 2714 hex.">
            <a:extLst>
              <a:ext uri="{FF2B5EF4-FFF2-40B4-BE49-F238E27FC236}">
                <a16:creationId xmlns:a16="http://schemas.microsoft.com/office/drawing/2014/main" id="{C8E4D33E-AF0B-C859-211E-0267018DC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643" y="2442519"/>
            <a:ext cx="1905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287BC0F-B451-A808-46A6-6EB20E5DCDF1}"/>
                  </a:ext>
                </a:extLst>
              </p:cNvPr>
              <p:cNvSpPr txBox="1"/>
              <p:nvPr/>
            </p:nvSpPr>
            <p:spPr>
              <a:xfrm>
                <a:off x="1596321" y="6171726"/>
                <a:ext cx="3239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No full reversal </a:t>
                </a:r>
                <a:r>
                  <a:rPr lang="fr-FR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switchbacks</a:t>
                </a:r>
                <a:endParaRPr lang="fr-FR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287BC0F-B451-A808-46A6-6EB20E5DC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321" y="6171726"/>
                <a:ext cx="3239990" cy="369332"/>
              </a:xfrm>
              <a:prstGeom prst="rect">
                <a:avLst/>
              </a:prstGeom>
              <a:blipFill>
                <a:blip r:embed="rId21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0">
            <a:extLst>
              <a:ext uri="{FF2B5EF4-FFF2-40B4-BE49-F238E27FC236}">
                <a16:creationId xmlns:a16="http://schemas.microsoft.com/office/drawing/2014/main" id="{787C9BB7-2C89-D1C5-8CF8-253F833680E7}"/>
              </a:ext>
            </a:extLst>
          </p:cNvPr>
          <p:cNvGrpSpPr/>
          <p:nvPr/>
        </p:nvGrpSpPr>
        <p:grpSpPr>
          <a:xfrm>
            <a:off x="1770009" y="4153817"/>
            <a:ext cx="2771895" cy="1953868"/>
            <a:chOff x="3383133" y="4418270"/>
            <a:chExt cx="2771895" cy="1953868"/>
          </a:xfrm>
        </p:grpSpPr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D2E109EC-4FEC-847C-F417-5BDA2431F566}"/>
                </a:ext>
              </a:extLst>
            </p:cNvPr>
            <p:cNvGrpSpPr/>
            <p:nvPr/>
          </p:nvGrpSpPr>
          <p:grpSpPr>
            <a:xfrm>
              <a:off x="3396884" y="4418270"/>
              <a:ext cx="2758144" cy="1787490"/>
              <a:chOff x="3396884" y="4418270"/>
              <a:chExt cx="2758144" cy="1787490"/>
            </a:xfrm>
          </p:grpSpPr>
          <p:pic>
            <p:nvPicPr>
              <p:cNvPr id="21" name="Picture 19">
                <a:extLst>
                  <a:ext uri="{FF2B5EF4-FFF2-40B4-BE49-F238E27FC236}">
                    <a16:creationId xmlns:a16="http://schemas.microsoft.com/office/drawing/2014/main" id="{93953719-9D59-B7BB-667D-37D4459B41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97" t="52733"/>
              <a:stretch/>
            </p:blipFill>
            <p:spPr>
              <a:xfrm>
                <a:off x="3396884" y="4418270"/>
                <a:ext cx="2758144" cy="1696676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8CDC821-6557-0633-5326-604B46829E94}"/>
                  </a:ext>
                </a:extLst>
              </p:cNvPr>
              <p:cNvSpPr/>
              <p:nvPr/>
            </p:nvSpPr>
            <p:spPr>
              <a:xfrm>
                <a:off x="4396351" y="6095139"/>
                <a:ext cx="158124" cy="110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6A24438-E8B8-0E26-317B-91BE7F87CB82}"/>
                  </a:ext>
                </a:extLst>
              </p:cNvPr>
              <p:cNvSpPr/>
              <p:nvPr/>
            </p:nvSpPr>
            <p:spPr>
              <a:xfrm>
                <a:off x="4652386" y="6055731"/>
                <a:ext cx="237666" cy="110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1">
                  <a:extLst>
                    <a:ext uri="{FF2B5EF4-FFF2-40B4-BE49-F238E27FC236}">
                      <a16:creationId xmlns:a16="http://schemas.microsoft.com/office/drawing/2014/main" id="{BC0A7018-EAD5-6590-7E63-AA603418EFE9}"/>
                    </a:ext>
                  </a:extLst>
                </p:cNvPr>
                <p:cNvSpPr txBox="1"/>
                <p:nvPr/>
              </p:nvSpPr>
              <p:spPr>
                <a:xfrm>
                  <a:off x="4437730" y="6095139"/>
                  <a:ext cx="79701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𝐧𝐓</m:t>
                        </m:r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2FB9BDF-42B4-470E-927A-05FDA13C7E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7730" y="6095139"/>
                  <a:ext cx="797013" cy="276999"/>
                </a:xfrm>
                <a:prstGeom prst="rect">
                  <a:avLst/>
                </a:prstGeom>
                <a:blipFill>
                  <a:blip r:embed="rId23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47">
                  <a:extLst>
                    <a:ext uri="{FF2B5EF4-FFF2-40B4-BE49-F238E27FC236}">
                      <a16:creationId xmlns:a16="http://schemas.microsoft.com/office/drawing/2014/main" id="{74607280-6DC9-D8B8-4748-34D7DA6E0009}"/>
                    </a:ext>
                  </a:extLst>
                </p:cNvPr>
                <p:cNvSpPr txBox="1"/>
                <p:nvPr/>
              </p:nvSpPr>
              <p:spPr>
                <a:xfrm>
                  <a:off x="3383133" y="4821628"/>
                  <a:ext cx="369332" cy="696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𝐧𝐓</m:t>
                        </m:r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A37780E-AB1B-458E-9FEA-EC70542AA4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133" y="4821628"/>
                  <a:ext cx="369332" cy="696666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5F4FD78-B308-9C01-7933-0A17CEDB13F0}"/>
              </a:ext>
            </a:extLst>
          </p:cNvPr>
          <p:cNvSpPr/>
          <p:nvPr/>
        </p:nvSpPr>
        <p:spPr>
          <a:xfrm>
            <a:off x="3496920" y="5791278"/>
            <a:ext cx="1259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Drake et al. 2021</a:t>
            </a: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2058A805-99E8-EEEA-0FA8-4B162021231C}"/>
              </a:ext>
            </a:extLst>
          </p:cNvPr>
          <p:cNvSpPr txBox="1"/>
          <p:nvPr/>
        </p:nvSpPr>
        <p:spPr>
          <a:xfrm>
            <a:off x="2099089" y="3749351"/>
            <a:ext cx="1931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Segoe UI Variable Small Semilig" pitchFamily="2" charset="0"/>
              </a:rPr>
              <a:t>Observational</a:t>
            </a:r>
            <a:r>
              <a:rPr lang="fr-FR" sz="1600" dirty="0">
                <a:latin typeface="Segoe UI Variable Small Semilig" pitchFamily="2" charset="0"/>
              </a:rPr>
              <a:t> data</a:t>
            </a:r>
            <a:endParaRPr lang="en-US" sz="1600" dirty="0">
              <a:latin typeface="Segoe UI Variable Small Semilig" pitchFamily="2" charset="0"/>
            </a:endParaRPr>
          </a:p>
        </p:txBody>
      </p:sp>
      <p:sp>
        <p:nvSpPr>
          <p:cNvPr id="26" name="TextBox 43">
            <a:extLst>
              <a:ext uri="{FF2B5EF4-FFF2-40B4-BE49-F238E27FC236}">
                <a16:creationId xmlns:a16="http://schemas.microsoft.com/office/drawing/2014/main" id="{386BC772-7AEA-1B8F-7FF5-9EB7038E585E}"/>
              </a:ext>
            </a:extLst>
          </p:cNvPr>
          <p:cNvSpPr txBox="1"/>
          <p:nvPr/>
        </p:nvSpPr>
        <p:spPr>
          <a:xfrm>
            <a:off x="5573094" y="3759269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Segoe UI Variable Small Semilig" pitchFamily="2" charset="0"/>
              </a:rPr>
              <a:t>Synthetic</a:t>
            </a:r>
            <a:r>
              <a:rPr lang="fr-FR" sz="1600" dirty="0">
                <a:latin typeface="Segoe UI Variable Small Semilig" pitchFamily="2" charset="0"/>
              </a:rPr>
              <a:t> data</a:t>
            </a:r>
            <a:endParaRPr lang="en-US" sz="1600" dirty="0">
              <a:latin typeface="Segoe UI Variable Small Semili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93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ligne&#10;&#10;Description générée automatiquement">
            <a:extLst>
              <a:ext uri="{FF2B5EF4-FFF2-40B4-BE49-F238E27FC236}">
                <a16:creationId xmlns:a16="http://schemas.microsoft.com/office/drawing/2014/main" id="{98AD4168-8D21-72EA-80EE-325C2B7E29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93" y="759035"/>
            <a:ext cx="5070781" cy="5679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Do </a:t>
            </a:r>
            <a:r>
              <a:rPr lang="fr-FR" sz="3200" dirty="0" err="1">
                <a:latin typeface="Segoe UI Variable Text Semiligh" pitchFamily="2" charset="0"/>
              </a:rPr>
              <a:t>switchback</a:t>
            </a:r>
            <a:r>
              <a:rPr lang="fr-FR" sz="3200" dirty="0">
                <a:latin typeface="Segoe UI Variable Text Semiligh" pitchFamily="2" charset="0"/>
              </a:rPr>
              <a:t> have a </a:t>
            </a:r>
            <a:r>
              <a:rPr lang="fr-FR" sz="3200" dirty="0" err="1">
                <a:latin typeface="Segoe UI Variable Text Semiligh" pitchFamily="2" charset="0"/>
              </a:rPr>
              <a:t>solar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origin</a:t>
            </a:r>
            <a:r>
              <a:rPr lang="fr-FR" sz="3200" dirty="0">
                <a:latin typeface="Segoe UI Variable Text Semiligh" pitchFamily="2" charset="0"/>
              </a:rPr>
              <a:t>?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D88E42-35C1-4EF5-AE7E-524DCFBEC47A}"/>
              </a:ext>
            </a:extLst>
          </p:cNvPr>
          <p:cNvCxnSpPr/>
          <p:nvPr/>
        </p:nvCxnSpPr>
        <p:spPr>
          <a:xfrm>
            <a:off x="3852333" y="863600"/>
            <a:ext cx="0" cy="53500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8573BE-4F7A-415C-8146-D3F8399C62CE}"/>
              </a:ext>
            </a:extLst>
          </p:cNvPr>
          <p:cNvSpPr txBox="1"/>
          <p:nvPr/>
        </p:nvSpPr>
        <p:spPr>
          <a:xfrm>
            <a:off x="593451" y="945772"/>
            <a:ext cx="250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Segoe UI Variable Small Semilig" pitchFamily="2" charset="0"/>
              </a:rPr>
              <a:t>Two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families</a:t>
            </a:r>
            <a:r>
              <a:rPr lang="fr-FR" sz="1600" dirty="0">
                <a:latin typeface="Segoe UI Variable Small Semilig" pitchFamily="2" charset="0"/>
              </a:rPr>
              <a:t> of scenario: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In situ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Low </a:t>
            </a:r>
            <a:r>
              <a:rPr lang="fr-FR" sz="1600" dirty="0" err="1">
                <a:latin typeface="Segoe UI Variable Small Semilig" pitchFamily="2" charset="0"/>
              </a:rPr>
              <a:t>solar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atmosphere</a:t>
            </a:r>
            <a:endParaRPr lang="en-US" sz="1600" dirty="0">
              <a:latin typeface="Segoe UI Variable Small Semilig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170533-DCC4-4BE2-9DD9-97959B574412}"/>
              </a:ext>
            </a:extLst>
          </p:cNvPr>
          <p:cNvSpPr/>
          <p:nvPr/>
        </p:nvSpPr>
        <p:spPr>
          <a:xfrm>
            <a:off x="931333" y="1464733"/>
            <a:ext cx="2167932" cy="312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43A7B-59EB-4426-937B-B378F89E9E77}"/>
              </a:ext>
            </a:extLst>
          </p:cNvPr>
          <p:cNvSpPr txBox="1"/>
          <p:nvPr/>
        </p:nvSpPr>
        <p:spPr>
          <a:xfrm>
            <a:off x="4095303" y="815142"/>
            <a:ext cx="7165363" cy="830997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If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it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case,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which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phenomenon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can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be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progenitor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of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0" name="ZoneTexte 15">
            <a:extLst>
              <a:ext uri="{FF2B5EF4-FFF2-40B4-BE49-F238E27FC236}">
                <a16:creationId xmlns:a16="http://schemas.microsoft.com/office/drawing/2014/main" id="{C5219CA1-9753-4EA8-A2CD-76644E9B662C}"/>
              </a:ext>
            </a:extLst>
          </p:cNvPr>
          <p:cNvSpPr txBox="1"/>
          <p:nvPr/>
        </p:nvSpPr>
        <p:spPr>
          <a:xfrm>
            <a:off x="4095303" y="2977904"/>
            <a:ext cx="7258497" cy="830997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How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are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generated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from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low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atmosphere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</a:t>
            </a:r>
            <a:endParaRPr lang="en-US" sz="2400" dirty="0">
              <a:latin typeface="Segoe UI Variable Small Semilig" pitchFamily="2" charset="0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:a16="http://schemas.microsoft.com/office/drawing/2014/main" id="{C3EEA03A-B5B0-48AC-8BC6-893C9A5A7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9"/>
          <a:stretch/>
        </p:blipFill>
        <p:spPr>
          <a:xfrm>
            <a:off x="430350" y="4222836"/>
            <a:ext cx="3390734" cy="1608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907916-007B-4A7A-BA28-1EB2CEA0C518}"/>
              </a:ext>
            </a:extLst>
          </p:cNvPr>
          <p:cNvSpPr/>
          <p:nvPr/>
        </p:nvSpPr>
        <p:spPr>
          <a:xfrm>
            <a:off x="1106396" y="5810206"/>
            <a:ext cx="1817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>
                    <a:lumMod val="50000"/>
                  </a:schemeClr>
                </a:solidFill>
              </a:rPr>
              <a:t>Fisk &amp; Kasper et al. 2020</a:t>
            </a:r>
          </a:p>
        </p:txBody>
      </p:sp>
      <p:grpSp>
        <p:nvGrpSpPr>
          <p:cNvPr id="15" name="Groupe 13">
            <a:extLst>
              <a:ext uri="{FF2B5EF4-FFF2-40B4-BE49-F238E27FC236}">
                <a16:creationId xmlns:a16="http://schemas.microsoft.com/office/drawing/2014/main" id="{D695AAC7-B037-4B1D-86FC-88806F14CDD1}"/>
              </a:ext>
            </a:extLst>
          </p:cNvPr>
          <p:cNvGrpSpPr/>
          <p:nvPr/>
        </p:nvGrpSpPr>
        <p:grpSpPr>
          <a:xfrm>
            <a:off x="430350" y="1989794"/>
            <a:ext cx="3087784" cy="2175190"/>
            <a:chOff x="679883" y="3515901"/>
            <a:chExt cx="5530467" cy="3367672"/>
          </a:xfrm>
        </p:grpSpPr>
        <p:pic>
          <p:nvPicPr>
            <p:cNvPr id="16" name="Image 14">
              <a:extLst>
                <a:ext uri="{FF2B5EF4-FFF2-40B4-BE49-F238E27FC236}">
                  <a16:creationId xmlns:a16="http://schemas.microsoft.com/office/drawing/2014/main" id="{35AF12D2-9979-4457-8B5F-3D0993222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883" y="3515901"/>
              <a:ext cx="5530467" cy="301862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2A4222-DAE2-4942-B838-98770ADB1188}"/>
                </a:ext>
              </a:extLst>
            </p:cNvPr>
            <p:cNvSpPr/>
            <p:nvPr/>
          </p:nvSpPr>
          <p:spPr>
            <a:xfrm>
              <a:off x="1916760" y="6454718"/>
              <a:ext cx="3355437" cy="428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 err="1">
                  <a:solidFill>
                    <a:schemeClr val="bg1">
                      <a:lumMod val="50000"/>
                    </a:schemeClr>
                  </a:solidFill>
                </a:rPr>
                <a:t>Akhavan-Tafti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 et al. 2022</a:t>
              </a: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934E0DCE-4B51-3740-B19E-767B7A4189E9}"/>
              </a:ext>
            </a:extLst>
          </p:cNvPr>
          <p:cNvSpPr/>
          <p:nvPr/>
        </p:nvSpPr>
        <p:spPr>
          <a:xfrm>
            <a:off x="4272845" y="1964011"/>
            <a:ext cx="592667" cy="279400"/>
          </a:xfrm>
          <a:prstGeom prst="rightArrow">
            <a:avLst/>
          </a:prstGeom>
          <a:solidFill>
            <a:srgbClr val="FF8621"/>
          </a:solidFill>
          <a:ln>
            <a:solidFill>
              <a:srgbClr val="FF862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862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274AC-36DB-E775-7553-12E394A9E607}"/>
              </a:ext>
            </a:extLst>
          </p:cNvPr>
          <p:cNvSpPr txBox="1"/>
          <p:nvPr/>
        </p:nvSpPr>
        <p:spPr>
          <a:xfrm>
            <a:off x="4941217" y="1859164"/>
            <a:ext cx="689612" cy="461665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8621"/>
                </a:solidFill>
                <a:latin typeface="Segoe UI Variable Small Semilig" pitchFamily="2" charset="0"/>
              </a:rPr>
              <a:t>Jets</a:t>
            </a:r>
            <a:endParaRPr lang="en-US" sz="24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C3D56-9B38-48A7-35EA-298F447A7DD7}"/>
              </a:ext>
            </a:extLst>
          </p:cNvPr>
          <p:cNvSpPr txBox="1"/>
          <p:nvPr/>
        </p:nvSpPr>
        <p:spPr>
          <a:xfrm>
            <a:off x="6126480" y="1699268"/>
            <a:ext cx="5324406" cy="1323439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Because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: - intermittent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ubiquitous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propagation of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magnetic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deflections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high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                 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heights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U-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loop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present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the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bottom</a:t>
            </a:r>
            <a:endParaRPr lang="en-US" sz="16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1C348DD-877D-4F61-95F3-056404A6756D}"/>
              </a:ext>
            </a:extLst>
          </p:cNvPr>
          <p:cNvSpPr txBox="1"/>
          <p:nvPr/>
        </p:nvSpPr>
        <p:spPr>
          <a:xfrm>
            <a:off x="4155283" y="3844309"/>
            <a:ext cx="7386702" cy="1200329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What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dirty="0">
                <a:latin typeface="Segoe UI Variable Small Semilig" pitchFamily="2" charset="0"/>
              </a:rPr>
              <a:t>are the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low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solar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mechanisms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dirty="0" err="1">
                <a:latin typeface="Segoe UI Variable Small Semilig" pitchFamily="2" charset="0"/>
              </a:rPr>
              <a:t>that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induce</a:t>
            </a:r>
            <a:endParaRPr lang="fr-FR" sz="2400" b="1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switchbacks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?</a:t>
            </a:r>
          </a:p>
          <a:p>
            <a:r>
              <a:rPr lang="fr-FR" sz="2400" dirty="0">
                <a:latin typeface="Segoe UI Variable Small Semilig" pitchFamily="2" charset="0"/>
              </a:rPr>
              <a:t>Is </a:t>
            </a:r>
            <a:r>
              <a:rPr lang="fr-FR" sz="2400" dirty="0" err="1">
                <a:latin typeface="Segoe UI Variable Small Semilig" pitchFamily="2" charset="0"/>
              </a:rPr>
              <a:t>it</a:t>
            </a:r>
            <a:r>
              <a:rPr lang="fr-FR" sz="2400" dirty="0">
                <a:latin typeface="Segoe UI Variable Small Semilig" pitchFamily="2" charset="0"/>
              </a:rPr>
              <a:t> 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like the cartoons ? </a:t>
            </a:r>
            <a:r>
              <a:rPr lang="fr-FR" sz="2400" dirty="0" err="1">
                <a:latin typeface="Segoe UI Variable Small Semilig" pitchFamily="2" charset="0"/>
              </a:rPr>
              <a:t>Does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the U-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loop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survive ?  </a:t>
            </a:r>
          </a:p>
        </p:txBody>
      </p:sp>
      <p:sp>
        <p:nvSpPr>
          <p:cNvPr id="22" name="Espace réservé du pied de page 20">
            <a:extLst>
              <a:ext uri="{FF2B5EF4-FFF2-40B4-BE49-F238E27FC236}">
                <a16:creationId xmlns:a16="http://schemas.microsoft.com/office/drawing/2014/main" id="{E13A44D9-E70D-9DA1-84A6-F9A98AF744F7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11/12</a:t>
            </a:r>
            <a:endParaRPr lang="en-US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BC4B1F6-A330-4EFD-9B48-19D50FE0F470}"/>
              </a:ext>
            </a:extLst>
          </p:cNvPr>
          <p:cNvSpPr txBox="1"/>
          <p:nvPr/>
        </p:nvSpPr>
        <p:spPr>
          <a:xfrm>
            <a:off x="8077199" y="6435591"/>
            <a:ext cx="1633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65000"/>
                  </a:schemeClr>
                </a:solidFill>
              </a:rPr>
              <a:t>Sterling &amp; Moore 2020</a:t>
            </a:r>
          </a:p>
        </p:txBody>
      </p:sp>
    </p:spTree>
    <p:extLst>
      <p:ext uri="{BB962C8B-B14F-4D97-AF65-F5344CB8AC3E}">
        <p14:creationId xmlns:p14="http://schemas.microsoft.com/office/powerpoint/2010/main" val="879357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ligne&#10;&#10;Description générée automatiquement">
            <a:extLst>
              <a:ext uri="{FF2B5EF4-FFF2-40B4-BE49-F238E27FC236}">
                <a16:creationId xmlns:a16="http://schemas.microsoft.com/office/drawing/2014/main" id="{6CAAE999-0DAE-5D69-9EFF-611B79EC90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93" y="759035"/>
            <a:ext cx="5070781" cy="5679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Do </a:t>
            </a:r>
            <a:r>
              <a:rPr lang="fr-FR" sz="3200" dirty="0" err="1">
                <a:latin typeface="Segoe UI Variable Text Semiligh" pitchFamily="2" charset="0"/>
              </a:rPr>
              <a:t>switchback</a:t>
            </a:r>
            <a:r>
              <a:rPr lang="fr-FR" sz="3200" dirty="0">
                <a:latin typeface="Segoe UI Variable Text Semiligh" pitchFamily="2" charset="0"/>
              </a:rPr>
              <a:t> have a </a:t>
            </a:r>
            <a:r>
              <a:rPr lang="fr-FR" sz="3200" dirty="0" err="1">
                <a:latin typeface="Segoe UI Variable Text Semiligh" pitchFamily="2" charset="0"/>
              </a:rPr>
              <a:t>solar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origin</a:t>
            </a:r>
            <a:r>
              <a:rPr lang="fr-FR" sz="3200" dirty="0">
                <a:latin typeface="Segoe UI Variable Text Semiligh" pitchFamily="2" charset="0"/>
              </a:rPr>
              <a:t>?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pied de page 20">
            <a:extLst>
              <a:ext uri="{FF2B5EF4-FFF2-40B4-BE49-F238E27FC236}">
                <a16:creationId xmlns:a16="http://schemas.microsoft.com/office/drawing/2014/main" id="{57C61CBB-3C50-4A3A-AAE0-AADF800DF492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11/12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D88E42-35C1-4EF5-AE7E-524DCFBEC47A}"/>
              </a:ext>
            </a:extLst>
          </p:cNvPr>
          <p:cNvCxnSpPr/>
          <p:nvPr/>
        </p:nvCxnSpPr>
        <p:spPr>
          <a:xfrm>
            <a:off x="3852333" y="863600"/>
            <a:ext cx="0" cy="53500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8573BE-4F7A-415C-8146-D3F8399C62CE}"/>
              </a:ext>
            </a:extLst>
          </p:cNvPr>
          <p:cNvSpPr txBox="1"/>
          <p:nvPr/>
        </p:nvSpPr>
        <p:spPr>
          <a:xfrm>
            <a:off x="593451" y="945772"/>
            <a:ext cx="250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Segoe UI Variable Small Semilig" pitchFamily="2" charset="0"/>
              </a:rPr>
              <a:t>Two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families</a:t>
            </a:r>
            <a:r>
              <a:rPr lang="fr-FR" sz="1600" dirty="0">
                <a:latin typeface="Segoe UI Variable Small Semilig" pitchFamily="2" charset="0"/>
              </a:rPr>
              <a:t> of scenario: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In situ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Low </a:t>
            </a:r>
            <a:r>
              <a:rPr lang="fr-FR" sz="1600" dirty="0" err="1">
                <a:latin typeface="Segoe UI Variable Small Semilig" pitchFamily="2" charset="0"/>
              </a:rPr>
              <a:t>solar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atmosphere</a:t>
            </a:r>
            <a:endParaRPr lang="en-US" sz="1600" dirty="0">
              <a:latin typeface="Segoe UI Variable Small Semilig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170533-DCC4-4BE2-9DD9-97959B574412}"/>
              </a:ext>
            </a:extLst>
          </p:cNvPr>
          <p:cNvSpPr/>
          <p:nvPr/>
        </p:nvSpPr>
        <p:spPr>
          <a:xfrm>
            <a:off x="931333" y="1464733"/>
            <a:ext cx="2167932" cy="312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43A7B-59EB-4426-937B-B378F89E9E77}"/>
              </a:ext>
            </a:extLst>
          </p:cNvPr>
          <p:cNvSpPr txBox="1"/>
          <p:nvPr/>
        </p:nvSpPr>
        <p:spPr>
          <a:xfrm>
            <a:off x="4095303" y="815142"/>
            <a:ext cx="7165363" cy="830997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If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it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case,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which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phenomenon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can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be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progenitor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of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0" name="ZoneTexte 15">
            <a:extLst>
              <a:ext uri="{FF2B5EF4-FFF2-40B4-BE49-F238E27FC236}">
                <a16:creationId xmlns:a16="http://schemas.microsoft.com/office/drawing/2014/main" id="{C5219CA1-9753-4EA8-A2CD-76644E9B662C}"/>
              </a:ext>
            </a:extLst>
          </p:cNvPr>
          <p:cNvSpPr txBox="1"/>
          <p:nvPr/>
        </p:nvSpPr>
        <p:spPr>
          <a:xfrm>
            <a:off x="4095303" y="2977904"/>
            <a:ext cx="7258497" cy="830997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How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are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generated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from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low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atmosphere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</a:t>
            </a:r>
            <a:endParaRPr lang="en-US" sz="2400" dirty="0">
              <a:latin typeface="Segoe UI Variable Small Semilig" pitchFamily="2" charset="0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:a16="http://schemas.microsoft.com/office/drawing/2014/main" id="{C3EEA03A-B5B0-48AC-8BC6-893C9A5A7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9"/>
          <a:stretch/>
        </p:blipFill>
        <p:spPr>
          <a:xfrm>
            <a:off x="430350" y="4222836"/>
            <a:ext cx="3390734" cy="1608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907916-007B-4A7A-BA28-1EB2CEA0C518}"/>
              </a:ext>
            </a:extLst>
          </p:cNvPr>
          <p:cNvSpPr/>
          <p:nvPr/>
        </p:nvSpPr>
        <p:spPr>
          <a:xfrm>
            <a:off x="1106396" y="5810206"/>
            <a:ext cx="1817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>
                    <a:lumMod val="50000"/>
                  </a:schemeClr>
                </a:solidFill>
              </a:rPr>
              <a:t>Fisk &amp; Kasper et al. 2020</a:t>
            </a:r>
          </a:p>
        </p:txBody>
      </p:sp>
      <p:grpSp>
        <p:nvGrpSpPr>
          <p:cNvPr id="15" name="Groupe 13">
            <a:extLst>
              <a:ext uri="{FF2B5EF4-FFF2-40B4-BE49-F238E27FC236}">
                <a16:creationId xmlns:a16="http://schemas.microsoft.com/office/drawing/2014/main" id="{D695AAC7-B037-4B1D-86FC-88806F14CDD1}"/>
              </a:ext>
            </a:extLst>
          </p:cNvPr>
          <p:cNvGrpSpPr/>
          <p:nvPr/>
        </p:nvGrpSpPr>
        <p:grpSpPr>
          <a:xfrm>
            <a:off x="430350" y="1989794"/>
            <a:ext cx="3087784" cy="2175190"/>
            <a:chOff x="679883" y="3515901"/>
            <a:chExt cx="5530467" cy="3367672"/>
          </a:xfrm>
        </p:grpSpPr>
        <p:pic>
          <p:nvPicPr>
            <p:cNvPr id="16" name="Image 14">
              <a:extLst>
                <a:ext uri="{FF2B5EF4-FFF2-40B4-BE49-F238E27FC236}">
                  <a16:creationId xmlns:a16="http://schemas.microsoft.com/office/drawing/2014/main" id="{35AF12D2-9979-4457-8B5F-3D0993222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883" y="3515901"/>
              <a:ext cx="5530467" cy="301862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2A4222-DAE2-4942-B838-98770ADB1188}"/>
                </a:ext>
              </a:extLst>
            </p:cNvPr>
            <p:cNvSpPr/>
            <p:nvPr/>
          </p:nvSpPr>
          <p:spPr>
            <a:xfrm>
              <a:off x="1916760" y="6454718"/>
              <a:ext cx="3355437" cy="428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 err="1">
                  <a:solidFill>
                    <a:schemeClr val="bg1">
                      <a:lumMod val="50000"/>
                    </a:schemeClr>
                  </a:solidFill>
                </a:rPr>
                <a:t>Akhavan-Tafti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 et al. 2022</a:t>
              </a: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934E0DCE-4B51-3740-B19E-767B7A4189E9}"/>
              </a:ext>
            </a:extLst>
          </p:cNvPr>
          <p:cNvSpPr/>
          <p:nvPr/>
        </p:nvSpPr>
        <p:spPr>
          <a:xfrm>
            <a:off x="4272845" y="1964011"/>
            <a:ext cx="592667" cy="279400"/>
          </a:xfrm>
          <a:prstGeom prst="rightArrow">
            <a:avLst/>
          </a:prstGeom>
          <a:solidFill>
            <a:srgbClr val="FF8621"/>
          </a:solidFill>
          <a:ln>
            <a:solidFill>
              <a:srgbClr val="FF862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862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274AC-36DB-E775-7553-12E394A9E607}"/>
              </a:ext>
            </a:extLst>
          </p:cNvPr>
          <p:cNvSpPr txBox="1"/>
          <p:nvPr/>
        </p:nvSpPr>
        <p:spPr>
          <a:xfrm>
            <a:off x="4941217" y="1859164"/>
            <a:ext cx="689612" cy="461665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8621"/>
                </a:solidFill>
                <a:latin typeface="Segoe UI Variable Small Semilig" pitchFamily="2" charset="0"/>
              </a:rPr>
              <a:t>Jets</a:t>
            </a:r>
            <a:endParaRPr lang="en-US" sz="24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C3D56-9B38-48A7-35EA-298F447A7DD7}"/>
              </a:ext>
            </a:extLst>
          </p:cNvPr>
          <p:cNvSpPr txBox="1"/>
          <p:nvPr/>
        </p:nvSpPr>
        <p:spPr>
          <a:xfrm>
            <a:off x="6126480" y="1699268"/>
            <a:ext cx="5324406" cy="1323439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Because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: - intermittent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ubiquitous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propagation of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magnetic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deflections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high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                 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heights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U-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loop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present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the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bottom</a:t>
            </a:r>
            <a:endParaRPr lang="en-US" sz="16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1C348DD-877D-4F61-95F3-056404A6756D}"/>
              </a:ext>
            </a:extLst>
          </p:cNvPr>
          <p:cNvSpPr txBox="1"/>
          <p:nvPr/>
        </p:nvSpPr>
        <p:spPr>
          <a:xfrm>
            <a:off x="4155283" y="3844309"/>
            <a:ext cx="7386702" cy="1200329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What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dirty="0">
                <a:latin typeface="Segoe UI Variable Small Semilig" pitchFamily="2" charset="0"/>
              </a:rPr>
              <a:t>are the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low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solar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mechanisms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dirty="0" err="1">
                <a:latin typeface="Segoe UI Variable Small Semilig" pitchFamily="2" charset="0"/>
              </a:rPr>
              <a:t>that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induce</a:t>
            </a:r>
            <a:endParaRPr lang="fr-FR" sz="2400" b="1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switchbacks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?</a:t>
            </a:r>
          </a:p>
          <a:p>
            <a:r>
              <a:rPr lang="fr-FR" sz="2400" dirty="0">
                <a:latin typeface="Segoe UI Variable Small Semilig" pitchFamily="2" charset="0"/>
              </a:rPr>
              <a:t>Is </a:t>
            </a:r>
            <a:r>
              <a:rPr lang="fr-FR" sz="2400" dirty="0" err="1">
                <a:latin typeface="Segoe UI Variable Small Semilig" pitchFamily="2" charset="0"/>
              </a:rPr>
              <a:t>it</a:t>
            </a:r>
            <a:r>
              <a:rPr lang="fr-FR" sz="2400" dirty="0">
                <a:latin typeface="Segoe UI Variable Small Semilig" pitchFamily="2" charset="0"/>
              </a:rPr>
              <a:t> 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like the cartoons ? </a:t>
            </a:r>
            <a:r>
              <a:rPr lang="fr-FR" sz="2400" dirty="0" err="1">
                <a:latin typeface="Segoe UI Variable Small Semilig" pitchFamily="2" charset="0"/>
              </a:rPr>
              <a:t>Does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the U-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loop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survive ?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B5B43C3-8908-E8DA-1BB9-6CDBBE6734E9}"/>
                  </a:ext>
                </a:extLst>
              </p:cNvPr>
              <p:cNvSpPr txBox="1"/>
              <p:nvPr/>
            </p:nvSpPr>
            <p:spPr>
              <a:xfrm>
                <a:off x="4267579" y="5044638"/>
                <a:ext cx="7086214" cy="754822"/>
              </a:xfrm>
              <a:prstGeom prst="rect">
                <a:avLst/>
              </a:prstGeom>
              <a:solidFill>
                <a:srgbClr val="FCFFFF">
                  <a:alpha val="40000"/>
                </a:srgb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fr-FR" sz="2400" dirty="0">
                    <a:solidFill>
                      <a:schemeClr val="accent6"/>
                    </a:solidFill>
                  </a:rPr>
                  <a:t> U-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loops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are </a:t>
                </a:r>
                <a:r>
                  <a:rPr lang="fr-FR" sz="2400" b="1" dirty="0">
                    <a:solidFill>
                      <a:schemeClr val="accent6"/>
                    </a:solidFill>
                  </a:rPr>
                  <a:t>not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present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accent6"/>
                    </a:solidFill>
                  </a:rPr>
                  <a:t>above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b="1" dirty="0">
                    <a:solidFill>
                      <a:schemeClr val="accent6"/>
                    </a:solidFill>
                  </a:rPr>
                  <a:t>0.1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fr-F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fr-FR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fr-FR" sz="2400" dirty="0" err="1">
                    <a:solidFill>
                      <a:schemeClr val="accent6"/>
                    </a:solidFill>
                  </a:rPr>
                  <a:t>here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is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b="1" dirty="0">
                    <a:solidFill>
                      <a:schemeClr val="accent6"/>
                    </a:solidFill>
                  </a:rPr>
                  <a:t>no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direct injection 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B5B43C3-8908-E8DA-1BB9-6CDBBE673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79" y="5044638"/>
                <a:ext cx="7086214" cy="754822"/>
              </a:xfrm>
              <a:prstGeom prst="rect">
                <a:avLst/>
              </a:prstGeom>
              <a:blipFill>
                <a:blip r:embed="rId6"/>
                <a:stretch>
                  <a:fillRect l="-2582" t="-12195" b="-23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365F551D-1702-453C-A785-BC6280FEE909}"/>
              </a:ext>
            </a:extLst>
          </p:cNvPr>
          <p:cNvSpPr txBox="1"/>
          <p:nvPr/>
        </p:nvSpPr>
        <p:spPr>
          <a:xfrm>
            <a:off x="8077199" y="6435591"/>
            <a:ext cx="1633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65000"/>
                  </a:schemeClr>
                </a:solidFill>
              </a:rPr>
              <a:t>Sterling &amp; Moore 2020</a:t>
            </a:r>
          </a:p>
        </p:txBody>
      </p:sp>
    </p:spTree>
    <p:extLst>
      <p:ext uri="{BB962C8B-B14F-4D97-AF65-F5344CB8AC3E}">
        <p14:creationId xmlns:p14="http://schemas.microsoft.com/office/powerpoint/2010/main" val="19093534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Une image contenant ligne&#10;&#10;Description générée automatiquement">
            <a:extLst>
              <a:ext uri="{FF2B5EF4-FFF2-40B4-BE49-F238E27FC236}">
                <a16:creationId xmlns:a16="http://schemas.microsoft.com/office/drawing/2014/main" id="{9485055E-E66B-F722-B17C-F8B2AF8718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93" y="759035"/>
            <a:ext cx="5070781" cy="5679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Do </a:t>
            </a:r>
            <a:r>
              <a:rPr lang="fr-FR" sz="3200" dirty="0" err="1">
                <a:latin typeface="Segoe UI Variable Text Semiligh" pitchFamily="2" charset="0"/>
              </a:rPr>
              <a:t>switchback</a:t>
            </a:r>
            <a:r>
              <a:rPr lang="fr-FR" sz="3200" dirty="0">
                <a:latin typeface="Segoe UI Variable Text Semiligh" pitchFamily="2" charset="0"/>
              </a:rPr>
              <a:t> have a </a:t>
            </a:r>
            <a:r>
              <a:rPr lang="fr-FR" sz="3200" dirty="0" err="1">
                <a:latin typeface="Segoe UI Variable Text Semiligh" pitchFamily="2" charset="0"/>
              </a:rPr>
              <a:t>solar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origin</a:t>
            </a:r>
            <a:r>
              <a:rPr lang="fr-FR" sz="3200" dirty="0">
                <a:latin typeface="Segoe UI Variable Text Semiligh" pitchFamily="2" charset="0"/>
              </a:rPr>
              <a:t>?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pied de page 20">
            <a:extLst>
              <a:ext uri="{FF2B5EF4-FFF2-40B4-BE49-F238E27FC236}">
                <a16:creationId xmlns:a16="http://schemas.microsoft.com/office/drawing/2014/main" id="{57C61CBB-3C50-4A3A-AAE0-AADF800DF492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11/12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D88E42-35C1-4EF5-AE7E-524DCFBEC47A}"/>
              </a:ext>
            </a:extLst>
          </p:cNvPr>
          <p:cNvCxnSpPr/>
          <p:nvPr/>
        </p:nvCxnSpPr>
        <p:spPr>
          <a:xfrm>
            <a:off x="3852333" y="863600"/>
            <a:ext cx="0" cy="53500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D043A7B-59EB-4426-937B-B378F89E9E77}"/>
              </a:ext>
            </a:extLst>
          </p:cNvPr>
          <p:cNvSpPr txBox="1"/>
          <p:nvPr/>
        </p:nvSpPr>
        <p:spPr>
          <a:xfrm>
            <a:off x="4095303" y="815142"/>
            <a:ext cx="7165363" cy="830997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If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it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case,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which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phenomenon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can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be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progenitor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of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0" name="ZoneTexte 15">
            <a:extLst>
              <a:ext uri="{FF2B5EF4-FFF2-40B4-BE49-F238E27FC236}">
                <a16:creationId xmlns:a16="http://schemas.microsoft.com/office/drawing/2014/main" id="{C5219CA1-9753-4EA8-A2CD-76644E9B662C}"/>
              </a:ext>
            </a:extLst>
          </p:cNvPr>
          <p:cNvSpPr txBox="1"/>
          <p:nvPr/>
        </p:nvSpPr>
        <p:spPr>
          <a:xfrm>
            <a:off x="4095303" y="2977904"/>
            <a:ext cx="7258497" cy="830997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How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are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generated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from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low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atmosphere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</a:t>
            </a:r>
            <a:endParaRPr lang="en-US" sz="2400" dirty="0">
              <a:latin typeface="Segoe UI Variable Small Semilig" pitchFamily="2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34E0DCE-4B51-3740-B19E-767B7A4189E9}"/>
              </a:ext>
            </a:extLst>
          </p:cNvPr>
          <p:cNvSpPr/>
          <p:nvPr/>
        </p:nvSpPr>
        <p:spPr>
          <a:xfrm>
            <a:off x="4272845" y="1964011"/>
            <a:ext cx="592667" cy="279400"/>
          </a:xfrm>
          <a:prstGeom prst="rightArrow">
            <a:avLst/>
          </a:prstGeom>
          <a:solidFill>
            <a:srgbClr val="FF8621"/>
          </a:solidFill>
          <a:ln>
            <a:solidFill>
              <a:srgbClr val="FF862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862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274AC-36DB-E775-7553-12E394A9E607}"/>
              </a:ext>
            </a:extLst>
          </p:cNvPr>
          <p:cNvSpPr txBox="1"/>
          <p:nvPr/>
        </p:nvSpPr>
        <p:spPr>
          <a:xfrm>
            <a:off x="4941217" y="1859164"/>
            <a:ext cx="689612" cy="461665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8621"/>
                </a:solidFill>
                <a:latin typeface="Segoe UI Variable Small Semilig" pitchFamily="2" charset="0"/>
              </a:rPr>
              <a:t>Jets</a:t>
            </a:r>
            <a:endParaRPr lang="en-US" sz="24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C3D56-9B38-48A7-35EA-298F447A7DD7}"/>
              </a:ext>
            </a:extLst>
          </p:cNvPr>
          <p:cNvSpPr txBox="1"/>
          <p:nvPr/>
        </p:nvSpPr>
        <p:spPr>
          <a:xfrm>
            <a:off x="6126480" y="1699268"/>
            <a:ext cx="5324406" cy="1323439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Because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: - intermittent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ubiquitous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propagation of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magnetic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deflections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high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                 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heights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U-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loop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present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the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bottom</a:t>
            </a:r>
            <a:endParaRPr lang="en-US" sz="16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1C348DD-877D-4F61-95F3-056404A6756D}"/>
              </a:ext>
            </a:extLst>
          </p:cNvPr>
          <p:cNvSpPr txBox="1"/>
          <p:nvPr/>
        </p:nvSpPr>
        <p:spPr>
          <a:xfrm>
            <a:off x="4155283" y="3844309"/>
            <a:ext cx="7386702" cy="1200329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What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dirty="0">
                <a:latin typeface="Segoe UI Variable Small Semilig" pitchFamily="2" charset="0"/>
              </a:rPr>
              <a:t>are the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low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solar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mechanisms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dirty="0" err="1">
                <a:latin typeface="Segoe UI Variable Small Semilig" pitchFamily="2" charset="0"/>
              </a:rPr>
              <a:t>that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induce</a:t>
            </a:r>
            <a:endParaRPr lang="fr-FR" sz="2400" b="1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switchbacks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?</a:t>
            </a:r>
          </a:p>
          <a:p>
            <a:r>
              <a:rPr lang="fr-FR" sz="2400" dirty="0">
                <a:latin typeface="Segoe UI Variable Small Semilig" pitchFamily="2" charset="0"/>
              </a:rPr>
              <a:t>Is </a:t>
            </a:r>
            <a:r>
              <a:rPr lang="fr-FR" sz="2400" dirty="0" err="1">
                <a:latin typeface="Segoe UI Variable Small Semilig" pitchFamily="2" charset="0"/>
              </a:rPr>
              <a:t>it</a:t>
            </a:r>
            <a:r>
              <a:rPr lang="fr-FR" sz="2400" dirty="0">
                <a:latin typeface="Segoe UI Variable Small Semilig" pitchFamily="2" charset="0"/>
              </a:rPr>
              <a:t> 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like the cartoons ? </a:t>
            </a:r>
            <a:r>
              <a:rPr lang="fr-FR" sz="2400" dirty="0" err="1">
                <a:latin typeface="Segoe UI Variable Small Semilig" pitchFamily="2" charset="0"/>
              </a:rPr>
              <a:t>Does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the U-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loop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survive ?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B5B43C3-8908-E8DA-1BB9-6CDBBE6734E9}"/>
                  </a:ext>
                </a:extLst>
              </p:cNvPr>
              <p:cNvSpPr txBox="1"/>
              <p:nvPr/>
            </p:nvSpPr>
            <p:spPr>
              <a:xfrm>
                <a:off x="4267579" y="5044638"/>
                <a:ext cx="7086214" cy="754822"/>
              </a:xfrm>
              <a:prstGeom prst="rect">
                <a:avLst/>
              </a:prstGeom>
              <a:solidFill>
                <a:srgbClr val="FCFFFF">
                  <a:alpha val="40000"/>
                </a:srgb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fr-FR" sz="2400" dirty="0">
                    <a:solidFill>
                      <a:schemeClr val="accent6"/>
                    </a:solidFill>
                  </a:rPr>
                  <a:t> U-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loops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are </a:t>
                </a:r>
                <a:r>
                  <a:rPr lang="fr-FR" sz="2400" b="1" dirty="0">
                    <a:solidFill>
                      <a:schemeClr val="accent6"/>
                    </a:solidFill>
                  </a:rPr>
                  <a:t>not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present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accent6"/>
                    </a:solidFill>
                  </a:rPr>
                  <a:t>above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b="1" dirty="0">
                    <a:solidFill>
                      <a:schemeClr val="accent6"/>
                    </a:solidFill>
                  </a:rPr>
                  <a:t>0.1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fr-F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fr-FR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fr-FR" sz="2400" dirty="0" err="1">
                    <a:solidFill>
                      <a:schemeClr val="accent6"/>
                    </a:solidFill>
                  </a:rPr>
                  <a:t>here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is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b="1" dirty="0">
                    <a:solidFill>
                      <a:schemeClr val="accent6"/>
                    </a:solidFill>
                  </a:rPr>
                  <a:t>no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direct injection 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B5B43C3-8908-E8DA-1BB9-6CDBBE673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79" y="5044638"/>
                <a:ext cx="7086214" cy="754822"/>
              </a:xfrm>
              <a:prstGeom prst="rect">
                <a:avLst/>
              </a:prstGeom>
              <a:blipFill>
                <a:blip r:embed="rId4"/>
                <a:stretch>
                  <a:fillRect l="-2582" t="-12195" b="-23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C101F58-FA5C-CE07-D17D-97821CB63DC8}"/>
              </a:ext>
            </a:extLst>
          </p:cNvPr>
          <p:cNvCxnSpPr/>
          <p:nvPr/>
        </p:nvCxnSpPr>
        <p:spPr>
          <a:xfrm>
            <a:off x="6008914" y="4626429"/>
            <a:ext cx="990600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C66B77B-6F70-044C-BE25-D0626ED44976}"/>
              </a:ext>
            </a:extLst>
          </p:cNvPr>
          <p:cNvCxnSpPr>
            <a:cxnSpLocks/>
          </p:cNvCxnSpPr>
          <p:nvPr/>
        </p:nvCxnSpPr>
        <p:spPr>
          <a:xfrm flipV="1">
            <a:off x="6096000" y="4626429"/>
            <a:ext cx="816429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8573BE-4F7A-415C-8146-D3F8399C62CE}"/>
              </a:ext>
            </a:extLst>
          </p:cNvPr>
          <p:cNvSpPr txBox="1"/>
          <p:nvPr/>
        </p:nvSpPr>
        <p:spPr>
          <a:xfrm>
            <a:off x="593451" y="945772"/>
            <a:ext cx="250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Segoe UI Variable Small Semilig" pitchFamily="2" charset="0"/>
              </a:rPr>
              <a:t>Two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families</a:t>
            </a:r>
            <a:r>
              <a:rPr lang="fr-FR" sz="1600" dirty="0">
                <a:latin typeface="Segoe UI Variable Small Semilig" pitchFamily="2" charset="0"/>
              </a:rPr>
              <a:t> of scenario: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In situ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Low </a:t>
            </a:r>
            <a:r>
              <a:rPr lang="fr-FR" sz="1600" dirty="0" err="1">
                <a:latin typeface="Segoe UI Variable Small Semilig" pitchFamily="2" charset="0"/>
              </a:rPr>
              <a:t>solar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atmosphere</a:t>
            </a:r>
            <a:endParaRPr lang="en-US" sz="1600" dirty="0">
              <a:latin typeface="Segoe UI Variable Small Semilig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170533-DCC4-4BE2-9DD9-97959B574412}"/>
              </a:ext>
            </a:extLst>
          </p:cNvPr>
          <p:cNvSpPr/>
          <p:nvPr/>
        </p:nvSpPr>
        <p:spPr>
          <a:xfrm>
            <a:off x="931333" y="1464733"/>
            <a:ext cx="2167932" cy="312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6">
            <a:extLst>
              <a:ext uri="{FF2B5EF4-FFF2-40B4-BE49-F238E27FC236}">
                <a16:creationId xmlns:a16="http://schemas.microsoft.com/office/drawing/2014/main" id="{C3EEA03A-B5B0-48AC-8BC6-893C9A5A7F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19"/>
          <a:stretch/>
        </p:blipFill>
        <p:spPr>
          <a:xfrm>
            <a:off x="430350" y="4222836"/>
            <a:ext cx="3390734" cy="1608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907916-007B-4A7A-BA28-1EB2CEA0C518}"/>
              </a:ext>
            </a:extLst>
          </p:cNvPr>
          <p:cNvSpPr/>
          <p:nvPr/>
        </p:nvSpPr>
        <p:spPr>
          <a:xfrm>
            <a:off x="1106396" y="5810206"/>
            <a:ext cx="1817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>
                    <a:lumMod val="50000"/>
                  </a:schemeClr>
                </a:solidFill>
              </a:rPr>
              <a:t>Fisk &amp; Kasper et al. 2020</a:t>
            </a:r>
          </a:p>
        </p:txBody>
      </p:sp>
      <p:grpSp>
        <p:nvGrpSpPr>
          <p:cNvPr id="15" name="Groupe 13">
            <a:extLst>
              <a:ext uri="{FF2B5EF4-FFF2-40B4-BE49-F238E27FC236}">
                <a16:creationId xmlns:a16="http://schemas.microsoft.com/office/drawing/2014/main" id="{D695AAC7-B037-4B1D-86FC-88806F14CDD1}"/>
              </a:ext>
            </a:extLst>
          </p:cNvPr>
          <p:cNvGrpSpPr/>
          <p:nvPr/>
        </p:nvGrpSpPr>
        <p:grpSpPr>
          <a:xfrm>
            <a:off x="430350" y="1989794"/>
            <a:ext cx="3087784" cy="2175190"/>
            <a:chOff x="679883" y="3515901"/>
            <a:chExt cx="5530467" cy="3367672"/>
          </a:xfrm>
        </p:grpSpPr>
        <p:pic>
          <p:nvPicPr>
            <p:cNvPr id="16" name="Image 14">
              <a:extLst>
                <a:ext uri="{FF2B5EF4-FFF2-40B4-BE49-F238E27FC236}">
                  <a16:creationId xmlns:a16="http://schemas.microsoft.com/office/drawing/2014/main" id="{35AF12D2-9979-4457-8B5F-3D0993222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883" y="3515901"/>
              <a:ext cx="5530467" cy="301862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2A4222-DAE2-4942-B838-98770ADB1188}"/>
                </a:ext>
              </a:extLst>
            </p:cNvPr>
            <p:cNvSpPr/>
            <p:nvPr/>
          </p:nvSpPr>
          <p:spPr>
            <a:xfrm>
              <a:off x="1916760" y="6454718"/>
              <a:ext cx="3355437" cy="428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 err="1">
                  <a:solidFill>
                    <a:schemeClr val="bg1">
                      <a:lumMod val="50000"/>
                    </a:schemeClr>
                  </a:solidFill>
                </a:rPr>
                <a:t>Akhavan-Tafti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 et al. 2022</a:t>
              </a:r>
            </a:p>
          </p:txBody>
        </p:sp>
      </p:grp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0FDF8B9-A485-12A0-0F8C-816C5828F547}"/>
              </a:ext>
            </a:extLst>
          </p:cNvPr>
          <p:cNvCxnSpPr/>
          <p:nvPr/>
        </p:nvCxnSpPr>
        <p:spPr>
          <a:xfrm>
            <a:off x="1593815" y="2715494"/>
            <a:ext cx="990600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4450C64-839A-6250-5AE6-A7960B1AFC62}"/>
              </a:ext>
            </a:extLst>
          </p:cNvPr>
          <p:cNvCxnSpPr>
            <a:cxnSpLocks/>
          </p:cNvCxnSpPr>
          <p:nvPr/>
        </p:nvCxnSpPr>
        <p:spPr>
          <a:xfrm flipV="1">
            <a:off x="1680901" y="2715494"/>
            <a:ext cx="816429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DE54A762-E86A-D1DC-47E0-FB91FC8728D8}"/>
              </a:ext>
            </a:extLst>
          </p:cNvPr>
          <p:cNvCxnSpPr/>
          <p:nvPr/>
        </p:nvCxnSpPr>
        <p:spPr>
          <a:xfrm>
            <a:off x="1570173" y="4868725"/>
            <a:ext cx="990600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1EFAC49-2541-CA5A-ECB1-B86491CBE183}"/>
              </a:ext>
            </a:extLst>
          </p:cNvPr>
          <p:cNvCxnSpPr>
            <a:cxnSpLocks/>
          </p:cNvCxnSpPr>
          <p:nvPr/>
        </p:nvCxnSpPr>
        <p:spPr>
          <a:xfrm flipV="1">
            <a:off x="1657259" y="4868725"/>
            <a:ext cx="816429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8D1149E-F636-FF4E-FEDE-0A7317AB4F7F}"/>
              </a:ext>
            </a:extLst>
          </p:cNvPr>
          <p:cNvCxnSpPr/>
          <p:nvPr/>
        </p:nvCxnSpPr>
        <p:spPr>
          <a:xfrm>
            <a:off x="8277877" y="5814678"/>
            <a:ext cx="990600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8627B17-DA55-29B2-9E4D-3EC72D782700}"/>
              </a:ext>
            </a:extLst>
          </p:cNvPr>
          <p:cNvCxnSpPr>
            <a:cxnSpLocks/>
          </p:cNvCxnSpPr>
          <p:nvPr/>
        </p:nvCxnSpPr>
        <p:spPr>
          <a:xfrm flipV="1">
            <a:off x="8364963" y="5814678"/>
            <a:ext cx="816429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81643B2C-8FEC-4FE4-8024-552177B0A261}"/>
              </a:ext>
            </a:extLst>
          </p:cNvPr>
          <p:cNvSpPr txBox="1"/>
          <p:nvPr/>
        </p:nvSpPr>
        <p:spPr>
          <a:xfrm>
            <a:off x="8077199" y="6435591"/>
            <a:ext cx="1633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65000"/>
                  </a:schemeClr>
                </a:solidFill>
              </a:rPr>
              <a:t>Sterling &amp; Moore 2020</a:t>
            </a:r>
          </a:p>
        </p:txBody>
      </p:sp>
    </p:spTree>
    <p:extLst>
      <p:ext uri="{BB962C8B-B14F-4D97-AF65-F5344CB8AC3E}">
        <p14:creationId xmlns:p14="http://schemas.microsoft.com/office/powerpoint/2010/main" val="14728547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ligne&#10;&#10;Description générée automatiquement">
            <a:extLst>
              <a:ext uri="{FF2B5EF4-FFF2-40B4-BE49-F238E27FC236}">
                <a16:creationId xmlns:a16="http://schemas.microsoft.com/office/drawing/2014/main" id="{0E14D469-2D19-02D5-094B-F547A85DB2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93" y="759035"/>
            <a:ext cx="5070781" cy="5679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Do </a:t>
            </a:r>
            <a:r>
              <a:rPr lang="fr-FR" sz="3200" dirty="0" err="1">
                <a:latin typeface="Segoe UI Variable Text Semiligh" pitchFamily="2" charset="0"/>
              </a:rPr>
              <a:t>switchback</a:t>
            </a:r>
            <a:r>
              <a:rPr lang="fr-FR" sz="3200" dirty="0">
                <a:latin typeface="Segoe UI Variable Text Semiligh" pitchFamily="2" charset="0"/>
              </a:rPr>
              <a:t> have a </a:t>
            </a:r>
            <a:r>
              <a:rPr lang="fr-FR" sz="3200" dirty="0" err="1">
                <a:latin typeface="Segoe UI Variable Text Semiligh" pitchFamily="2" charset="0"/>
              </a:rPr>
              <a:t>solar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origin</a:t>
            </a:r>
            <a:r>
              <a:rPr lang="fr-FR" sz="3200" dirty="0">
                <a:latin typeface="Segoe UI Variable Text Semiligh" pitchFamily="2" charset="0"/>
              </a:rPr>
              <a:t>?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pied de page 20">
            <a:extLst>
              <a:ext uri="{FF2B5EF4-FFF2-40B4-BE49-F238E27FC236}">
                <a16:creationId xmlns:a16="http://schemas.microsoft.com/office/drawing/2014/main" id="{57C61CBB-3C50-4A3A-AAE0-AADF800DF492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11/12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D88E42-35C1-4EF5-AE7E-524DCFBEC47A}"/>
              </a:ext>
            </a:extLst>
          </p:cNvPr>
          <p:cNvCxnSpPr/>
          <p:nvPr/>
        </p:nvCxnSpPr>
        <p:spPr>
          <a:xfrm>
            <a:off x="3852333" y="863600"/>
            <a:ext cx="0" cy="53500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8573BE-4F7A-415C-8146-D3F8399C62CE}"/>
              </a:ext>
            </a:extLst>
          </p:cNvPr>
          <p:cNvSpPr txBox="1"/>
          <p:nvPr/>
        </p:nvSpPr>
        <p:spPr>
          <a:xfrm>
            <a:off x="593451" y="945772"/>
            <a:ext cx="250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Segoe UI Variable Small Semilig" pitchFamily="2" charset="0"/>
              </a:rPr>
              <a:t>Two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families</a:t>
            </a:r>
            <a:r>
              <a:rPr lang="fr-FR" sz="1600" dirty="0">
                <a:latin typeface="Segoe UI Variable Small Semilig" pitchFamily="2" charset="0"/>
              </a:rPr>
              <a:t> of scenario: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In situ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Segoe UI Variable Small Semilig" pitchFamily="2" charset="0"/>
              </a:rPr>
              <a:t>Low </a:t>
            </a:r>
            <a:r>
              <a:rPr lang="fr-FR" sz="1600" dirty="0" err="1">
                <a:latin typeface="Segoe UI Variable Small Semilig" pitchFamily="2" charset="0"/>
              </a:rPr>
              <a:t>solar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atmosphere</a:t>
            </a:r>
            <a:endParaRPr lang="en-US" sz="1600" dirty="0">
              <a:latin typeface="Segoe UI Variable Small Semilig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170533-DCC4-4BE2-9DD9-97959B574412}"/>
              </a:ext>
            </a:extLst>
          </p:cNvPr>
          <p:cNvSpPr/>
          <p:nvPr/>
        </p:nvSpPr>
        <p:spPr>
          <a:xfrm>
            <a:off x="931333" y="1464733"/>
            <a:ext cx="2167932" cy="312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043A7B-59EB-4426-937B-B378F89E9E77}"/>
              </a:ext>
            </a:extLst>
          </p:cNvPr>
          <p:cNvSpPr txBox="1"/>
          <p:nvPr/>
        </p:nvSpPr>
        <p:spPr>
          <a:xfrm>
            <a:off x="4095303" y="815142"/>
            <a:ext cx="7165363" cy="830997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If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it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is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case,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which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phenomenon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can </a:t>
            </a:r>
            <a:r>
              <a:rPr lang="fr-FR" sz="2400" dirty="0" err="1">
                <a:latin typeface="Segoe UI Variable Small Semilig" pitchFamily="2" charset="0"/>
                <a:ea typeface="Cambria" panose="02040503050406030204" pitchFamily="18" charset="0"/>
              </a:rPr>
              <a:t>be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progenitor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of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0" name="ZoneTexte 15">
            <a:extLst>
              <a:ext uri="{FF2B5EF4-FFF2-40B4-BE49-F238E27FC236}">
                <a16:creationId xmlns:a16="http://schemas.microsoft.com/office/drawing/2014/main" id="{C5219CA1-9753-4EA8-A2CD-76644E9B662C}"/>
              </a:ext>
            </a:extLst>
          </p:cNvPr>
          <p:cNvSpPr txBox="1"/>
          <p:nvPr/>
        </p:nvSpPr>
        <p:spPr>
          <a:xfrm>
            <a:off x="4095303" y="2977904"/>
            <a:ext cx="7258497" cy="830997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How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are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switchbacks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generated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from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the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low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solar</a:t>
            </a:r>
            <a:r>
              <a:rPr lang="fr-FR" sz="2400" b="1" dirty="0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 </a:t>
            </a:r>
            <a:r>
              <a:rPr lang="fr-FR" sz="2400" b="1" dirty="0" err="1">
                <a:solidFill>
                  <a:srgbClr val="FF5B49"/>
                </a:solidFill>
                <a:latin typeface="Segoe UI Variable Small Semilig" pitchFamily="2" charset="0"/>
                <a:ea typeface="Cambria" panose="02040503050406030204" pitchFamily="18" charset="0"/>
              </a:rPr>
              <a:t>atmosphere</a:t>
            </a:r>
            <a:r>
              <a:rPr lang="fr-FR" sz="2400" dirty="0">
                <a:latin typeface="Segoe UI Variable Small Semilig" pitchFamily="2" charset="0"/>
                <a:ea typeface="Cambria" panose="02040503050406030204" pitchFamily="18" charset="0"/>
              </a:rPr>
              <a:t>?</a:t>
            </a:r>
            <a:endParaRPr lang="en-US" sz="2400" dirty="0">
              <a:latin typeface="Segoe UI Variable Small Semilig" pitchFamily="2" charset="0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:a16="http://schemas.microsoft.com/office/drawing/2014/main" id="{C3EEA03A-B5B0-48AC-8BC6-893C9A5A7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9"/>
          <a:stretch/>
        </p:blipFill>
        <p:spPr>
          <a:xfrm>
            <a:off x="430350" y="4222836"/>
            <a:ext cx="3390734" cy="1608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907916-007B-4A7A-BA28-1EB2CEA0C518}"/>
              </a:ext>
            </a:extLst>
          </p:cNvPr>
          <p:cNvSpPr/>
          <p:nvPr/>
        </p:nvSpPr>
        <p:spPr>
          <a:xfrm>
            <a:off x="1106396" y="5810206"/>
            <a:ext cx="1817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>
                    <a:lumMod val="50000"/>
                  </a:schemeClr>
                </a:solidFill>
              </a:rPr>
              <a:t>Fisk &amp; Kasper et al. 2020</a:t>
            </a:r>
          </a:p>
        </p:txBody>
      </p:sp>
      <p:grpSp>
        <p:nvGrpSpPr>
          <p:cNvPr id="15" name="Groupe 13">
            <a:extLst>
              <a:ext uri="{FF2B5EF4-FFF2-40B4-BE49-F238E27FC236}">
                <a16:creationId xmlns:a16="http://schemas.microsoft.com/office/drawing/2014/main" id="{D695AAC7-B037-4B1D-86FC-88806F14CDD1}"/>
              </a:ext>
            </a:extLst>
          </p:cNvPr>
          <p:cNvGrpSpPr/>
          <p:nvPr/>
        </p:nvGrpSpPr>
        <p:grpSpPr>
          <a:xfrm>
            <a:off x="430350" y="1989794"/>
            <a:ext cx="3087784" cy="2175190"/>
            <a:chOff x="679883" y="3515901"/>
            <a:chExt cx="5530467" cy="3367672"/>
          </a:xfrm>
        </p:grpSpPr>
        <p:pic>
          <p:nvPicPr>
            <p:cNvPr id="16" name="Image 14">
              <a:extLst>
                <a:ext uri="{FF2B5EF4-FFF2-40B4-BE49-F238E27FC236}">
                  <a16:creationId xmlns:a16="http://schemas.microsoft.com/office/drawing/2014/main" id="{35AF12D2-9979-4457-8B5F-3D0993222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883" y="3515901"/>
              <a:ext cx="5530467" cy="301862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2A4222-DAE2-4942-B838-98770ADB1188}"/>
                </a:ext>
              </a:extLst>
            </p:cNvPr>
            <p:cNvSpPr/>
            <p:nvPr/>
          </p:nvSpPr>
          <p:spPr>
            <a:xfrm>
              <a:off x="1916760" y="6454718"/>
              <a:ext cx="3355437" cy="4288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 err="1">
                  <a:solidFill>
                    <a:schemeClr val="bg1">
                      <a:lumMod val="50000"/>
                    </a:schemeClr>
                  </a:solidFill>
                </a:rPr>
                <a:t>Akhavan-Tafti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 et al. 2022</a:t>
              </a: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934E0DCE-4B51-3740-B19E-767B7A4189E9}"/>
              </a:ext>
            </a:extLst>
          </p:cNvPr>
          <p:cNvSpPr/>
          <p:nvPr/>
        </p:nvSpPr>
        <p:spPr>
          <a:xfrm>
            <a:off x="4272845" y="1964011"/>
            <a:ext cx="592667" cy="279400"/>
          </a:xfrm>
          <a:prstGeom prst="rightArrow">
            <a:avLst/>
          </a:prstGeom>
          <a:solidFill>
            <a:srgbClr val="FF8621"/>
          </a:solidFill>
          <a:ln>
            <a:solidFill>
              <a:srgbClr val="FF862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862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274AC-36DB-E775-7553-12E394A9E607}"/>
              </a:ext>
            </a:extLst>
          </p:cNvPr>
          <p:cNvSpPr txBox="1"/>
          <p:nvPr/>
        </p:nvSpPr>
        <p:spPr>
          <a:xfrm>
            <a:off x="4941217" y="1859164"/>
            <a:ext cx="689612" cy="461665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8621"/>
                </a:solidFill>
                <a:latin typeface="Segoe UI Variable Small Semilig" pitchFamily="2" charset="0"/>
              </a:rPr>
              <a:t>Jets</a:t>
            </a:r>
            <a:endParaRPr lang="en-US" sz="24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C3D56-9B38-48A7-35EA-298F447A7DD7}"/>
              </a:ext>
            </a:extLst>
          </p:cNvPr>
          <p:cNvSpPr txBox="1"/>
          <p:nvPr/>
        </p:nvSpPr>
        <p:spPr>
          <a:xfrm>
            <a:off x="6126480" y="1699268"/>
            <a:ext cx="5324406" cy="1323439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Because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: - intermittent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ubiquitous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propagation of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magnetic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deflections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high</a:t>
            </a: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                 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heights</a:t>
            </a:r>
            <a:endParaRPr lang="fr-FR" sz="1600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	  - U-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loop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present</a:t>
            </a:r>
            <a:r>
              <a:rPr lang="fr-FR" sz="1600" dirty="0">
                <a:solidFill>
                  <a:srgbClr val="FF8621"/>
                </a:solidFill>
                <a:latin typeface="Segoe UI Variable Small Semilig" pitchFamily="2" charset="0"/>
              </a:rPr>
              <a:t> at the </a:t>
            </a:r>
            <a:r>
              <a:rPr lang="fr-FR" sz="1600" dirty="0" err="1">
                <a:solidFill>
                  <a:srgbClr val="FF8621"/>
                </a:solidFill>
                <a:latin typeface="Segoe UI Variable Small Semilig" pitchFamily="2" charset="0"/>
              </a:rPr>
              <a:t>bottom</a:t>
            </a:r>
            <a:endParaRPr lang="en-US" sz="1600" dirty="0">
              <a:solidFill>
                <a:srgbClr val="FF8621"/>
              </a:solidFill>
              <a:latin typeface="Segoe UI Variable Small Semilig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1C348DD-877D-4F61-95F3-056404A6756D}"/>
              </a:ext>
            </a:extLst>
          </p:cNvPr>
          <p:cNvSpPr txBox="1"/>
          <p:nvPr/>
        </p:nvSpPr>
        <p:spPr>
          <a:xfrm>
            <a:off x="4155283" y="3844309"/>
            <a:ext cx="7386702" cy="1200329"/>
          </a:xfrm>
          <a:prstGeom prst="rect">
            <a:avLst/>
          </a:prstGeom>
          <a:solidFill>
            <a:srgbClr val="FC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What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dirty="0">
                <a:latin typeface="Segoe UI Variable Small Semilig" pitchFamily="2" charset="0"/>
              </a:rPr>
              <a:t>are the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low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solar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mechanisms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dirty="0" err="1">
                <a:latin typeface="Segoe UI Variable Small Semilig" pitchFamily="2" charset="0"/>
              </a:rPr>
              <a:t>that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induce</a:t>
            </a:r>
            <a:endParaRPr lang="fr-FR" sz="2400" b="1" dirty="0">
              <a:solidFill>
                <a:srgbClr val="FF8621"/>
              </a:solidFill>
              <a:latin typeface="Segoe UI Variable Small Semilig" pitchFamily="2" charset="0"/>
            </a:endParaRPr>
          </a:p>
          <a:p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switchbacks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?</a:t>
            </a:r>
          </a:p>
          <a:p>
            <a:r>
              <a:rPr lang="fr-FR" sz="2400" dirty="0">
                <a:latin typeface="Segoe UI Variable Small Semilig" pitchFamily="2" charset="0"/>
              </a:rPr>
              <a:t>Is </a:t>
            </a:r>
            <a:r>
              <a:rPr lang="fr-FR" sz="2400" dirty="0" err="1">
                <a:latin typeface="Segoe UI Variable Small Semilig" pitchFamily="2" charset="0"/>
              </a:rPr>
              <a:t>it</a:t>
            </a:r>
            <a:r>
              <a:rPr lang="fr-FR" sz="2400" dirty="0">
                <a:latin typeface="Segoe UI Variable Small Semilig" pitchFamily="2" charset="0"/>
              </a:rPr>
              <a:t> 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like the cartoons ? </a:t>
            </a:r>
            <a:r>
              <a:rPr lang="fr-FR" sz="2400" dirty="0" err="1">
                <a:latin typeface="Segoe UI Variable Small Semilig" pitchFamily="2" charset="0"/>
              </a:rPr>
              <a:t>Does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the U-</a:t>
            </a:r>
            <a:r>
              <a:rPr lang="fr-FR" sz="2400" b="1" dirty="0" err="1">
                <a:solidFill>
                  <a:srgbClr val="FF8621"/>
                </a:solidFill>
                <a:latin typeface="Segoe UI Variable Small Semilig" pitchFamily="2" charset="0"/>
              </a:rPr>
              <a:t>loop</a:t>
            </a:r>
            <a:r>
              <a:rPr lang="fr-FR" sz="2400" b="1" dirty="0">
                <a:solidFill>
                  <a:srgbClr val="FF8621"/>
                </a:solidFill>
                <a:latin typeface="Segoe UI Variable Small Semilig" pitchFamily="2" charset="0"/>
              </a:rPr>
              <a:t> survive ?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B5B43C3-8908-E8DA-1BB9-6CDBBE6734E9}"/>
                  </a:ext>
                </a:extLst>
              </p:cNvPr>
              <p:cNvSpPr txBox="1"/>
              <p:nvPr/>
            </p:nvSpPr>
            <p:spPr>
              <a:xfrm>
                <a:off x="4267579" y="5044638"/>
                <a:ext cx="7086214" cy="1493486"/>
              </a:xfrm>
              <a:prstGeom prst="rect">
                <a:avLst/>
              </a:prstGeom>
              <a:solidFill>
                <a:srgbClr val="FCFFFF">
                  <a:alpha val="40000"/>
                </a:srgb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fr-FR" sz="2400" dirty="0">
                    <a:solidFill>
                      <a:schemeClr val="accent6"/>
                    </a:solidFill>
                  </a:rPr>
                  <a:t> U-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loops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are </a:t>
                </a:r>
                <a:r>
                  <a:rPr lang="fr-FR" sz="2400" b="1" dirty="0">
                    <a:solidFill>
                      <a:schemeClr val="accent6"/>
                    </a:solidFill>
                  </a:rPr>
                  <a:t>not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present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accent6"/>
                    </a:solidFill>
                  </a:rPr>
                  <a:t>above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b="1" dirty="0">
                    <a:solidFill>
                      <a:schemeClr val="accent6"/>
                    </a:solidFill>
                  </a:rPr>
                  <a:t>0.1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fr-F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fr-FR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fr-FR" sz="2400" dirty="0" err="1">
                    <a:solidFill>
                      <a:schemeClr val="accent6"/>
                    </a:solidFill>
                  </a:rPr>
                  <a:t>here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is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b="1" dirty="0">
                    <a:solidFill>
                      <a:schemeClr val="accent6"/>
                    </a:solidFill>
                  </a:rPr>
                  <a:t>no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direct injection </a:t>
                </a:r>
              </a:p>
              <a:p>
                <a:r>
                  <a:rPr lang="fr-FR" sz="2400" dirty="0">
                    <a:solidFill>
                      <a:schemeClr val="accent6"/>
                    </a:solidFill>
                  </a:rPr>
                  <a:t>But 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we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still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see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a </a:t>
                </a:r>
                <a:r>
                  <a:rPr lang="fr-FR" sz="2400" b="1" dirty="0" err="1">
                    <a:solidFill>
                      <a:schemeClr val="accent6"/>
                    </a:solidFill>
                  </a:rPr>
                  <a:t>magnetic</a:t>
                </a:r>
                <a:r>
                  <a:rPr lang="fr-FR" sz="2400" b="1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accent6"/>
                    </a:solidFill>
                  </a:rPr>
                  <a:t>wave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that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propagates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and </a:t>
                </a:r>
                <a:r>
                  <a:rPr lang="fr-FR" sz="2400" b="1" dirty="0" err="1">
                    <a:solidFill>
                      <a:schemeClr val="accent6"/>
                    </a:solidFill>
                  </a:rPr>
                  <a:t>its</a:t>
                </a:r>
                <a:r>
                  <a:rPr lang="fr-FR" sz="2400" b="1" dirty="0">
                    <a:solidFill>
                      <a:schemeClr val="accent6"/>
                    </a:solidFill>
                  </a:rPr>
                  <a:t> in-situ signature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is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b="1" dirty="0">
                    <a:solidFill>
                      <a:schemeClr val="accent6"/>
                    </a:solidFill>
                  </a:rPr>
                  <a:t>consistent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</a:t>
                </a:r>
                <a:r>
                  <a:rPr lang="fr-FR" sz="2400" dirty="0" err="1">
                    <a:solidFill>
                      <a:schemeClr val="accent6"/>
                    </a:solidFill>
                  </a:rPr>
                  <a:t>with</a:t>
                </a:r>
                <a:r>
                  <a:rPr lang="fr-FR" sz="2400" dirty="0">
                    <a:solidFill>
                      <a:schemeClr val="accent6"/>
                    </a:solidFill>
                  </a:rPr>
                  <a:t> a </a:t>
                </a:r>
                <a:r>
                  <a:rPr lang="fr-FR" sz="2400" b="1" dirty="0" err="1">
                    <a:solidFill>
                      <a:schemeClr val="accent6"/>
                    </a:solidFill>
                  </a:rPr>
                  <a:t>switchback</a:t>
                </a:r>
                <a:r>
                  <a:rPr lang="fr-FR" sz="2400" b="1" dirty="0"/>
                  <a:t> 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B5B43C3-8908-E8DA-1BB9-6CDBBE673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79" y="5044638"/>
                <a:ext cx="7086214" cy="1493486"/>
              </a:xfrm>
              <a:prstGeom prst="rect">
                <a:avLst/>
              </a:prstGeom>
              <a:blipFill>
                <a:blip r:embed="rId6"/>
                <a:stretch>
                  <a:fillRect l="-2582" t="-6122" r="-861" b="-110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A51AEF1-916F-4395-79EB-5D390498BE07}"/>
              </a:ext>
            </a:extLst>
          </p:cNvPr>
          <p:cNvCxnSpPr/>
          <p:nvPr/>
        </p:nvCxnSpPr>
        <p:spPr>
          <a:xfrm>
            <a:off x="6008914" y="4626429"/>
            <a:ext cx="990600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CB6A88A-E4A2-042B-8BCE-E3ADEAF441DF}"/>
              </a:ext>
            </a:extLst>
          </p:cNvPr>
          <p:cNvCxnSpPr>
            <a:cxnSpLocks/>
          </p:cNvCxnSpPr>
          <p:nvPr/>
        </p:nvCxnSpPr>
        <p:spPr>
          <a:xfrm flipV="1">
            <a:off x="6096000" y="4626429"/>
            <a:ext cx="816429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05486FB-3D19-D2A7-3948-C0FF5C7896F9}"/>
              </a:ext>
            </a:extLst>
          </p:cNvPr>
          <p:cNvCxnSpPr/>
          <p:nvPr/>
        </p:nvCxnSpPr>
        <p:spPr>
          <a:xfrm>
            <a:off x="1593815" y="2715494"/>
            <a:ext cx="990600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B30AE5D-3C56-088E-F5AC-AAB7D319D123}"/>
              </a:ext>
            </a:extLst>
          </p:cNvPr>
          <p:cNvCxnSpPr>
            <a:cxnSpLocks/>
          </p:cNvCxnSpPr>
          <p:nvPr/>
        </p:nvCxnSpPr>
        <p:spPr>
          <a:xfrm flipV="1">
            <a:off x="1680901" y="2715494"/>
            <a:ext cx="816429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7562A62-22FB-4152-EF81-912094D576CD}"/>
              </a:ext>
            </a:extLst>
          </p:cNvPr>
          <p:cNvCxnSpPr/>
          <p:nvPr/>
        </p:nvCxnSpPr>
        <p:spPr>
          <a:xfrm>
            <a:off x="1570173" y="4868725"/>
            <a:ext cx="990600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B7AE7E5-4D78-8A26-5C6A-1A97868AC332}"/>
              </a:ext>
            </a:extLst>
          </p:cNvPr>
          <p:cNvCxnSpPr>
            <a:cxnSpLocks/>
          </p:cNvCxnSpPr>
          <p:nvPr/>
        </p:nvCxnSpPr>
        <p:spPr>
          <a:xfrm flipV="1">
            <a:off x="1657259" y="4868725"/>
            <a:ext cx="816429" cy="4182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59CE14DB-AE02-4D57-A9E4-B12DAC781C8B}"/>
              </a:ext>
            </a:extLst>
          </p:cNvPr>
          <p:cNvSpPr txBox="1"/>
          <p:nvPr/>
        </p:nvSpPr>
        <p:spPr>
          <a:xfrm>
            <a:off x="8077199" y="6435591"/>
            <a:ext cx="1633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65000"/>
                  </a:schemeClr>
                </a:solidFill>
              </a:rPr>
              <a:t>Sterling &amp; Moore 2020</a:t>
            </a:r>
          </a:p>
        </p:txBody>
      </p:sp>
    </p:spTree>
    <p:extLst>
      <p:ext uri="{BB962C8B-B14F-4D97-AF65-F5344CB8AC3E}">
        <p14:creationId xmlns:p14="http://schemas.microsoft.com/office/powerpoint/2010/main" val="3038773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1ADF6CE-DD08-43B8-81A4-67CE15C4080D}"/>
              </a:ext>
            </a:extLst>
          </p:cNvPr>
          <p:cNvSpPr/>
          <p:nvPr/>
        </p:nvSpPr>
        <p:spPr>
          <a:xfrm>
            <a:off x="7372715" y="5778732"/>
            <a:ext cx="357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Zoom on an individual switchback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Froment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et al. 2021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46A23D-CF51-45DC-9097-4B529E34F2A7}"/>
              </a:ext>
            </a:extLst>
          </p:cNvPr>
          <p:cNvGrpSpPr/>
          <p:nvPr/>
        </p:nvGrpSpPr>
        <p:grpSpPr>
          <a:xfrm>
            <a:off x="6468866" y="3786926"/>
            <a:ext cx="5989904" cy="1991806"/>
            <a:chOff x="6468866" y="3786926"/>
            <a:chExt cx="5989904" cy="199180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6FA35FE-7188-449C-A52C-29B93CA747E3}"/>
                </a:ext>
              </a:extLst>
            </p:cNvPr>
            <p:cNvGrpSpPr/>
            <p:nvPr/>
          </p:nvGrpSpPr>
          <p:grpSpPr>
            <a:xfrm>
              <a:off x="6468866" y="3786926"/>
              <a:ext cx="5467255" cy="1991806"/>
              <a:chOff x="6468866" y="3786926"/>
              <a:chExt cx="5467255" cy="199180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2F12BC3-03A1-461B-B8F5-A49278EA2366}"/>
                  </a:ext>
                </a:extLst>
              </p:cNvPr>
              <p:cNvGrpSpPr/>
              <p:nvPr/>
            </p:nvGrpSpPr>
            <p:grpSpPr>
              <a:xfrm>
                <a:off x="6468866" y="3786926"/>
                <a:ext cx="5467255" cy="1991806"/>
                <a:chOff x="6468866" y="3786926"/>
                <a:chExt cx="5467255" cy="1991806"/>
              </a:xfrm>
            </p:grpSpPr>
            <p:pic>
              <p:nvPicPr>
                <p:cNvPr id="39" name="Image 9">
                  <a:extLst>
                    <a:ext uri="{FF2B5EF4-FFF2-40B4-BE49-F238E27FC236}">
                      <a16:creationId xmlns:a16="http://schemas.microsoft.com/office/drawing/2014/main" id="{052CB487-BB54-4495-B563-0F885266C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61425"/>
                <a:stretch/>
              </p:blipFill>
              <p:spPr>
                <a:xfrm>
                  <a:off x="6623094" y="3786926"/>
                  <a:ext cx="5313027" cy="199180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F302F2C-73D6-4643-B827-20EF0B840D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none" rtlCol="0">
                      <a:spAutoFit/>
                    </a:bodyPr>
                    <a:lstStyle/>
                    <a:p>
                      <a:r>
                        <a:rPr lang="fr-FR" sz="1200" b="1" dirty="0"/>
                        <a:t>V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𝒌𝒎</m:t>
                          </m:r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F302F2C-73D6-4643-B827-20EF0B840DC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t="-5036" r="-1639" b="-57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729B7CF1-E819-41B7-B2C3-724B08BFE1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square" rtlCol="0">
                      <a:spAutoFit/>
                    </a:bodyPr>
                    <a:lstStyle/>
                    <a:p>
                      <a:pPr algn="ctr"/>
                      <a:r>
                        <a:rPr lang="fr-FR" sz="1200" b="1" dirty="0"/>
                        <a:t>B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𝒏𝑻</m:t>
                          </m:r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729B7CF1-E819-41B7-B2C3-724B08BFE17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56CB595-522B-42DF-AD03-131FB78EE8C1}"/>
                    </a:ext>
                  </a:extLst>
                </p:cNvPr>
                <p:cNvSpPr/>
                <p:nvPr/>
              </p:nvSpPr>
              <p:spPr>
                <a:xfrm>
                  <a:off x="11465780" y="4126727"/>
                  <a:ext cx="262394" cy="711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468AD196-5B9C-446C-8DCF-5DE52A5651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468AD196-5B9C-446C-8DCF-5DE52A56516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45D5F4AB-DAE6-4EC5-BBDF-52CFC239CC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45D5F4AB-DAE6-4EC5-BBDF-52CFC239CC5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9A28681-274C-4FE1-A07E-B1EDFD13A1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9A28681-274C-4FE1-A07E-B1EDFD13A16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FC912FC8-5FAF-41BC-8D34-FCDC2D6467C2}"/>
                    </a:ext>
                  </a:extLst>
                </p:cNvPr>
                <p:cNvSpPr/>
                <p:nvPr/>
              </p:nvSpPr>
              <p:spPr>
                <a:xfrm>
                  <a:off x="11465780" y="4993419"/>
                  <a:ext cx="470341" cy="6194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DD42137-8E1A-429F-89BF-E3991E66898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DD42137-8E1A-429F-89BF-E3991E668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84FD3C7-FE3F-453B-8D63-3CA6060FAAA3}"/>
                    </a:ext>
                  </a:extLst>
                </p:cNvPr>
                <p:cNvSpPr txBox="1"/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  <m:r>
                          <a:rPr lang="fr-FR" sz="1200" b="1" i="1" smtClean="0">
                            <a:solidFill>
                              <a:srgbClr val="3482BA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1200" b="1" i="1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84FD3C7-FE3F-453B-8D63-3CA6060FAA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E0676BB-0F06-42B1-BAB6-40430D142251}"/>
                    </a:ext>
                  </a:extLst>
                </p:cNvPr>
                <p:cNvSpPr txBox="1"/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E0676BB-0F06-42B1-BAB6-40430D1422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826A293-B9EC-44D0-9CCA-49BBB2C3D242}"/>
                    </a:ext>
                  </a:extLst>
                </p:cNvPr>
                <p:cNvSpPr txBox="1"/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826A293-B9EC-44D0-9CCA-49BBB2C3D2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</a:t>
            </a:r>
            <a:r>
              <a:rPr lang="fr-FR" sz="3200" dirty="0" err="1">
                <a:latin typeface="Segoe UI Variable Text Semiligh" pitchFamily="2" charset="0"/>
              </a:rPr>
              <a:t>ubiquitous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phenomena</a:t>
            </a:r>
            <a:r>
              <a:rPr lang="fr-FR" sz="3200" dirty="0">
                <a:latin typeface="Segoe UI Variable Text Semiligh" pitchFamily="2" charset="0"/>
              </a:rPr>
              <a:t> in </a:t>
            </a:r>
            <a:r>
              <a:rPr lang="fr-FR" sz="3200" dirty="0" err="1">
                <a:latin typeface="Segoe UI Variable Text Semiligh" pitchFamily="2" charset="0"/>
              </a:rPr>
              <a:t>inner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heliosphere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2ECD4E1A-F75E-4C2C-B44B-856A788134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17" y="825944"/>
            <a:ext cx="3887574" cy="21865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5">
            <a:extLst>
              <a:ext uri="{FF2B5EF4-FFF2-40B4-BE49-F238E27FC236}">
                <a16:creationId xmlns:a16="http://schemas.microsoft.com/office/drawing/2014/main" id="{F531A41E-F70D-485F-9ABF-4567F39A2C0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47481"/>
          <a:stretch/>
        </p:blipFill>
        <p:spPr>
          <a:xfrm>
            <a:off x="706012" y="1232043"/>
            <a:ext cx="5163834" cy="1683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FC761A-F493-48D3-8967-29AD4807D466}"/>
              </a:ext>
            </a:extLst>
          </p:cNvPr>
          <p:cNvSpPr txBox="1"/>
          <p:nvPr/>
        </p:nvSpPr>
        <p:spPr>
          <a:xfrm>
            <a:off x="697768" y="691648"/>
            <a:ext cx="53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FR" sz="1600" dirty="0">
                <a:latin typeface="Segoe UI Variable Small Semilig" pitchFamily="2" charset="0"/>
              </a:rPr>
              <a:t>Parker Solar Probe (PSP) </a:t>
            </a:r>
            <a:r>
              <a:rPr lang="fr-FR" sz="1600" dirty="0" err="1">
                <a:latin typeface="Segoe UI Variable Small Semilig" pitchFamily="2" charset="0"/>
              </a:rPr>
              <a:t>striking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discovery</a:t>
            </a:r>
            <a:r>
              <a:rPr lang="fr-FR" sz="1600" dirty="0">
                <a:latin typeface="Segoe UI Variable Small Semilig" pitchFamily="2" charset="0"/>
              </a:rPr>
              <a:t> : </a:t>
            </a:r>
            <a:r>
              <a:rPr lang="fr-FR" sz="1600" b="1" dirty="0">
                <a:solidFill>
                  <a:srgbClr val="FF5B49"/>
                </a:solidFill>
                <a:latin typeface="Segoe UI Variable Small Semilig" pitchFamily="2" charset="0"/>
              </a:rPr>
              <a:t>intermittent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magnetic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deflections</a:t>
            </a:r>
            <a:r>
              <a:rPr lang="fr-FR" sz="1600" dirty="0">
                <a:latin typeface="Segoe UI Variable Small Semilig" pitchFamily="2" charset="0"/>
              </a:rPr>
              <a:t> are </a:t>
            </a:r>
            <a:r>
              <a:rPr lang="fr-FR" sz="1600" b="1" dirty="0" err="1">
                <a:solidFill>
                  <a:srgbClr val="FF5B49"/>
                </a:solidFill>
                <a:latin typeface="Segoe UI Variable Small Semilig" pitchFamily="2" charset="0"/>
              </a:rPr>
              <a:t>ubiquitous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near</a:t>
            </a:r>
            <a:r>
              <a:rPr lang="fr-FR" sz="1600" dirty="0">
                <a:latin typeface="Segoe UI Variable Small Semilig" pitchFamily="2" charset="0"/>
              </a:rPr>
              <a:t> the Sun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D76167-1805-4C37-8F8C-6832B936F411}"/>
              </a:ext>
            </a:extLst>
          </p:cNvPr>
          <p:cNvSpPr/>
          <p:nvPr/>
        </p:nvSpPr>
        <p:spPr>
          <a:xfrm>
            <a:off x="2510776" y="2777539"/>
            <a:ext cx="1772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Dudok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 de Wit et al. 2020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174812-CF1D-44F4-BC93-2BC907682699}"/>
              </a:ext>
            </a:extLst>
          </p:cNvPr>
          <p:cNvGrpSpPr/>
          <p:nvPr/>
        </p:nvGrpSpPr>
        <p:grpSpPr>
          <a:xfrm>
            <a:off x="7520117" y="825944"/>
            <a:ext cx="3887574" cy="2471093"/>
            <a:chOff x="758265" y="2536385"/>
            <a:chExt cx="3887574" cy="2471093"/>
          </a:xfrm>
        </p:grpSpPr>
        <p:pic>
          <p:nvPicPr>
            <p:cNvPr id="29" name="Image 4">
              <a:extLst>
                <a:ext uri="{FF2B5EF4-FFF2-40B4-BE49-F238E27FC236}">
                  <a16:creationId xmlns:a16="http://schemas.microsoft.com/office/drawing/2014/main" id="{AE467C84-2445-45EA-9F87-14DD20606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65" y="2536385"/>
              <a:ext cx="3887574" cy="21865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CB0348-DA5A-433F-9B51-77D1261C43FE}"/>
                </a:ext>
              </a:extLst>
            </p:cNvPr>
            <p:cNvSpPr txBox="1"/>
            <p:nvPr/>
          </p:nvSpPr>
          <p:spPr>
            <a:xfrm>
              <a:off x="1888047" y="4730479"/>
              <a:ext cx="1431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Artist’s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view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(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NASA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26">
                <a:extLst>
                  <a:ext uri="{FF2B5EF4-FFF2-40B4-BE49-F238E27FC236}">
                    <a16:creationId xmlns:a16="http://schemas.microsoft.com/office/drawing/2014/main" id="{8ECEB57E-04CE-4BCD-B998-162A5B2D8BE5}"/>
                  </a:ext>
                </a:extLst>
              </p:cNvPr>
              <p:cNvSpPr txBox="1"/>
              <p:nvPr/>
            </p:nvSpPr>
            <p:spPr>
              <a:xfrm>
                <a:off x="697768" y="3073650"/>
                <a:ext cx="5172078" cy="2385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effectLst/>
                    <a:latin typeface="Segoe UI Variable Small Semilig" pitchFamily="2" charset="0"/>
                  </a:rPr>
                  <a:t>Definition: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Switchbacks are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ubiquitous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intermittent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 err="1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Alfvénic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magnetic deflections </a:t>
                </a:r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Segoe UI Variable Small Semilig" pitchFamily="2" charset="0"/>
                  </a:rPr>
                  <a:t>[1,2,3].</a:t>
                </a:r>
              </a:p>
              <a:p>
                <a:r>
                  <a:rPr lang="en-US" sz="1600" b="1" dirty="0">
                    <a:latin typeface="Segoe UI Variable Small Semilig" pitchFamily="2" charset="0"/>
                  </a:rPr>
                  <a:t>Properties:</a:t>
                </a:r>
                <a:endParaRPr lang="en-US" sz="1600" b="1" dirty="0">
                  <a:effectLst/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600" dirty="0">
                    <a:latin typeface="Segoe UI Variable Small Semilig" pitchFamily="2" charset="0"/>
                  </a:rPr>
                  <a:t>An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b="1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increase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dirty="0">
                    <a:latin typeface="Segoe UI Variable Small Semilig" pitchFamily="2" charset="0"/>
                  </a:rPr>
                  <a:t>in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, e.g. </a:t>
                </a:r>
                <a:r>
                  <a:rPr lang="fr-FR" sz="1600" dirty="0" err="1">
                    <a:latin typeface="Segoe UI Variable Small Semilig" pitchFamily="2" charset="0"/>
                  </a:rPr>
                  <a:t>microstream</a:t>
                </a:r>
                <a:endParaRPr lang="fr-FR" sz="1600" dirty="0"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latin typeface="Segoe UI Variable Small Semilig" pitchFamily="2" charset="0"/>
                  </a:rPr>
                  <a:t>A </a:t>
                </a:r>
                <a:r>
                  <a:rPr lang="en-US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deflection</a:t>
                </a:r>
                <a:r>
                  <a:rPr lang="en-US" sz="1600" dirty="0">
                    <a:latin typeface="Segoe UI Variable Small Semilig" pitchFamily="2" charset="0"/>
                  </a:rPr>
                  <a:t> in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roughly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constant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(max 15 %)</a:t>
                </a: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en-US" sz="1600" dirty="0">
                  <a:effectLst/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52" name="ZoneTexte 26">
                <a:extLst>
                  <a:ext uri="{FF2B5EF4-FFF2-40B4-BE49-F238E27FC236}">
                    <a16:creationId xmlns:a16="http://schemas.microsoft.com/office/drawing/2014/main" id="{8ECEB57E-04CE-4BCD-B998-162A5B2D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68" y="3073650"/>
                <a:ext cx="5172078" cy="2385268"/>
              </a:xfrm>
              <a:prstGeom prst="rect">
                <a:avLst/>
              </a:prstGeom>
              <a:blipFill>
                <a:blip r:embed="rId16"/>
                <a:stretch>
                  <a:fillRect l="-824" t="-1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0">
            <a:extLst>
              <a:ext uri="{FF2B5EF4-FFF2-40B4-BE49-F238E27FC236}">
                <a16:creationId xmlns:a16="http://schemas.microsoft.com/office/drawing/2014/main" id="{15084E3B-7C66-B779-3B40-E1D4352051E5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2/12</a:t>
            </a:r>
            <a:endParaRPr lang="en-US" dirty="0"/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1FAB7D46-C2E3-52C3-B490-14FFE2484352}"/>
              </a:ext>
            </a:extLst>
          </p:cNvPr>
          <p:cNvSpPr txBox="1"/>
          <p:nvPr/>
        </p:nvSpPr>
        <p:spPr>
          <a:xfrm>
            <a:off x="606478" y="58909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[1]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Farell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2020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[2]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Larosa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2021 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[3]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Bizien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2023	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445207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Segoe UI Variable Text Semiligh" pitchFamily="2" charset="0"/>
              </a:rPr>
              <a:t>Conclusion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144CE6C9-B88D-4BD1-911A-218C41F39F98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12/12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DC22C-F493-4A90-AA08-35F3634747B6}"/>
              </a:ext>
            </a:extLst>
          </p:cNvPr>
          <p:cNvSpPr txBox="1"/>
          <p:nvPr/>
        </p:nvSpPr>
        <p:spPr>
          <a:xfrm>
            <a:off x="780375" y="606617"/>
            <a:ext cx="805448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latin typeface="Century Gothic" panose="020B0502020202020204" pitchFamily="34" charset="0"/>
            </a:endParaRPr>
          </a:p>
          <a:p>
            <a:r>
              <a:rPr lang="fr-FR" sz="2000" dirty="0" err="1">
                <a:latin typeface="Century Gothic" panose="020B0502020202020204" pitchFamily="34" charset="0"/>
              </a:rPr>
              <a:t>Study</a:t>
            </a:r>
            <a:r>
              <a:rPr lang="fr-FR" sz="2000" dirty="0">
                <a:latin typeface="Century Gothic" panose="020B0502020202020204" pitchFamily="34" charset="0"/>
              </a:rPr>
              <a:t> of the propagation of </a:t>
            </a:r>
            <a:r>
              <a:rPr lang="fr-FR" sz="2000" dirty="0" err="1">
                <a:latin typeface="Century Gothic" panose="020B0502020202020204" pitchFamily="34" charset="0"/>
              </a:rPr>
              <a:t>solar</a:t>
            </a:r>
            <a:r>
              <a:rPr lang="fr-FR" sz="2000" dirty="0">
                <a:latin typeface="Century Gothic" panose="020B0502020202020204" pitchFamily="34" charset="0"/>
              </a:rPr>
              <a:t> jets </a:t>
            </a:r>
            <a:r>
              <a:rPr lang="fr-FR" sz="2000" dirty="0" err="1">
                <a:latin typeface="Century Gothic" panose="020B0502020202020204" pitchFamily="34" charset="0"/>
              </a:rPr>
              <a:t>towards</a:t>
            </a:r>
            <a:r>
              <a:rPr lang="fr-FR" sz="2000" dirty="0">
                <a:latin typeface="Century Gothic" panose="020B0502020202020204" pitchFamily="34" charset="0"/>
              </a:rPr>
              <a:t> the </a:t>
            </a:r>
            <a:r>
              <a:rPr lang="fr-FR" sz="2000" dirty="0" err="1">
                <a:latin typeface="Century Gothic" panose="020B0502020202020204" pitchFamily="34" charset="0"/>
              </a:rPr>
              <a:t>heliosphere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</a:p>
          <a:p>
            <a:endParaRPr lang="fr-FR" sz="2000" dirty="0">
              <a:latin typeface="Century Gothic" panose="020B050202020202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FF5B48"/>
                </a:solidFill>
                <a:latin typeface="Century Gothic" panose="020B0502020202020204" pitchFamily="34" charset="0"/>
              </a:rPr>
              <a:t>U-</a:t>
            </a:r>
            <a:r>
              <a:rPr lang="fr-FR" sz="2000" b="1" dirty="0" err="1">
                <a:solidFill>
                  <a:srgbClr val="FF5B48"/>
                </a:solidFill>
                <a:latin typeface="Century Gothic" panose="020B0502020202020204" pitchFamily="34" charset="0"/>
              </a:rPr>
              <a:t>loops</a:t>
            </a:r>
            <a:r>
              <a:rPr lang="fr-FR" sz="2000" dirty="0">
                <a:latin typeface="Century Gothic" panose="020B0502020202020204" pitchFamily="34" charset="0"/>
              </a:rPr>
              <a:t> do </a:t>
            </a:r>
            <a:r>
              <a:rPr lang="fr-FR" sz="2000" b="1" dirty="0">
                <a:solidFill>
                  <a:srgbClr val="FF5B48"/>
                </a:solidFill>
                <a:latin typeface="Century Gothic" panose="020B0502020202020204" pitchFamily="34" charset="0"/>
              </a:rPr>
              <a:t>not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b="1" dirty="0">
                <a:solidFill>
                  <a:srgbClr val="FF5B48"/>
                </a:solidFill>
                <a:latin typeface="Century Gothic" panose="020B0502020202020204" pitchFamily="34" charset="0"/>
              </a:rPr>
              <a:t>survive</a:t>
            </a:r>
            <a:r>
              <a:rPr lang="fr-FR" sz="2000" dirty="0">
                <a:latin typeface="Century Gothic" panose="020B0502020202020204" pitchFamily="34" charset="0"/>
              </a:rPr>
              <a:t> the </a:t>
            </a:r>
            <a:r>
              <a:rPr lang="fr-FR" sz="2000" dirty="0" err="1">
                <a:latin typeface="Century Gothic" panose="020B0502020202020204" pitchFamily="34" charset="0"/>
              </a:rPr>
              <a:t>low</a:t>
            </a:r>
            <a:r>
              <a:rPr lang="fr-FR" sz="2000" dirty="0">
                <a:latin typeface="Century Gothic" panose="020B0502020202020204" pitchFamily="34" charset="0"/>
              </a:rPr>
              <a:t> beta corona : 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fr-FR" sz="2000" b="1" strike="sngStrike" dirty="0">
                <a:solidFill>
                  <a:srgbClr val="FF5B48"/>
                </a:solidFill>
                <a:latin typeface="Century Gothic" panose="020B0502020202020204" pitchFamily="34" charset="0"/>
              </a:rPr>
              <a:t>direct injection </a:t>
            </a:r>
            <a:r>
              <a:rPr lang="fr-FR" sz="2000" b="1" strike="sngStrike" dirty="0" err="1">
                <a:solidFill>
                  <a:srgbClr val="FF5B48"/>
                </a:solidFill>
                <a:latin typeface="Century Gothic" panose="020B0502020202020204" pitchFamily="34" charset="0"/>
              </a:rPr>
              <a:t>mechanism</a:t>
            </a:r>
            <a:r>
              <a:rPr lang="fr-FR" sz="2000" b="1" strike="sngStrike" dirty="0">
                <a:solidFill>
                  <a:srgbClr val="FF5B48"/>
                </a:solidFill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Century Gothic" panose="020B0502020202020204" pitchFamily="34" charset="0"/>
              </a:rPr>
              <a:t>Magnetic </a:t>
            </a:r>
            <a:r>
              <a:rPr lang="fr-FR" sz="2000" dirty="0" err="1">
                <a:latin typeface="Century Gothic" panose="020B0502020202020204" pitchFamily="34" charset="0"/>
              </a:rPr>
              <a:t>untwisting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mechanism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naturally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b="1" dirty="0" err="1">
                <a:solidFill>
                  <a:srgbClr val="FF5B48"/>
                </a:solidFill>
                <a:latin typeface="Century Gothic" panose="020B0502020202020204" pitchFamily="34" charset="0"/>
              </a:rPr>
              <a:t>induces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b="1" dirty="0" err="1">
                <a:solidFill>
                  <a:srgbClr val="FF5B48"/>
                </a:solidFill>
                <a:latin typeface="Century Gothic" panose="020B0502020202020204" pitchFamily="34" charset="0"/>
              </a:rPr>
              <a:t>switchbacks</a:t>
            </a:r>
            <a:r>
              <a:rPr lang="fr-FR" sz="2000" b="1" dirty="0">
                <a:solidFill>
                  <a:srgbClr val="FF5B48"/>
                </a:solidFill>
                <a:latin typeface="Century Gothic" panose="020B0502020202020204" pitchFamily="34" charset="0"/>
              </a:rPr>
              <a:t> (SB) signature</a:t>
            </a: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AD942003-12E9-4FF4-BC7D-CD73FFE9CFC2}"/>
              </a:ext>
            </a:extLst>
          </p:cNvPr>
          <p:cNvSpPr txBox="1"/>
          <p:nvPr/>
        </p:nvSpPr>
        <p:spPr>
          <a:xfrm>
            <a:off x="780375" y="6248403"/>
            <a:ext cx="64181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FC9812"/>
                </a:solidFill>
              </a:rPr>
              <a:t>3D jet propagation in the high beta simulation </a:t>
            </a:r>
            <a:r>
              <a:rPr lang="fr-FR" sz="1400" b="1" dirty="0">
                <a:solidFill>
                  <a:srgbClr val="FC9812"/>
                </a:solidFill>
              </a:rPr>
              <a:t>Touresse et al. (in </a:t>
            </a:r>
            <a:r>
              <a:rPr lang="fr-FR" sz="1400" b="1" dirty="0" err="1">
                <a:solidFill>
                  <a:srgbClr val="FC9812"/>
                </a:solidFill>
              </a:rPr>
              <a:t>prep</a:t>
            </a:r>
            <a:r>
              <a:rPr lang="fr-FR" sz="1400" b="1" dirty="0">
                <a:solidFill>
                  <a:srgbClr val="FC9812"/>
                </a:solidFill>
              </a:rPr>
              <a:t>.)</a:t>
            </a:r>
            <a:endParaRPr lang="en-US" sz="1400" dirty="0">
              <a:solidFill>
                <a:srgbClr val="FC9812"/>
              </a:solidFill>
            </a:endParaRPr>
          </a:p>
        </p:txBody>
      </p:sp>
      <p:pic>
        <p:nvPicPr>
          <p:cNvPr id="9" name="PNST_Jet_Generation">
            <a:hlinkClick r:id="" action="ppaction://media"/>
            <a:extLst>
              <a:ext uri="{FF2B5EF4-FFF2-40B4-BE49-F238E27FC236}">
                <a16:creationId xmlns:a16="http://schemas.microsoft.com/office/drawing/2014/main" id="{B7BE91B3-A041-4E9C-BAAC-F0F2AE2601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091" t="21491" r="41111" b="30000"/>
          <a:stretch/>
        </p:blipFill>
        <p:spPr>
          <a:xfrm>
            <a:off x="780375" y="3429000"/>
            <a:ext cx="4633709" cy="282238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CC7001-16A2-4E1B-97E3-91EE740DD0B5}"/>
              </a:ext>
            </a:extLst>
          </p:cNvPr>
          <p:cNvSpPr txBox="1"/>
          <p:nvPr/>
        </p:nvSpPr>
        <p:spPr>
          <a:xfrm>
            <a:off x="5633989" y="3318659"/>
            <a:ext cx="582461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Century Gothic" panose="020B0502020202020204" pitchFamily="34" charset="0"/>
              </a:rPr>
              <a:t>However</a:t>
            </a:r>
            <a:r>
              <a:rPr lang="fr-FR" sz="2000" dirty="0">
                <a:latin typeface="Century Gothic" panose="020B0502020202020204" pitchFamily="34" charset="0"/>
              </a:rPr>
              <a:t>, </a:t>
            </a:r>
            <a:r>
              <a:rPr lang="fr-FR" sz="2000" b="1" dirty="0">
                <a:solidFill>
                  <a:srgbClr val="FF5B48"/>
                </a:solidFill>
                <a:latin typeface="Century Gothic" panose="020B0502020202020204" pitchFamily="34" charset="0"/>
              </a:rPr>
              <a:t>no full reversal </a:t>
            </a:r>
            <a:r>
              <a:rPr lang="fr-FR" sz="2000" b="1" dirty="0" err="1">
                <a:solidFill>
                  <a:srgbClr val="FF5B48"/>
                </a:solidFill>
                <a:latin typeface="Century Gothic" panose="020B0502020202020204" pitchFamily="34" charset="0"/>
              </a:rPr>
              <a:t>SBs</a:t>
            </a:r>
            <a:endParaRPr lang="fr-FR" sz="2000" b="1" dirty="0">
              <a:solidFill>
                <a:srgbClr val="FF5B48"/>
              </a:solidFill>
              <a:latin typeface="Century Gothic" panose="020B0502020202020204" pitchFamily="34" charset="0"/>
            </a:endParaRPr>
          </a:p>
          <a:p>
            <a:endParaRPr lang="fr-FR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entury Gothic" panose="020B0502020202020204" pitchFamily="34" charset="0"/>
              </a:rPr>
              <a:t>But </a:t>
            </a:r>
            <a:r>
              <a:rPr lang="fr-FR" sz="2000" dirty="0" err="1">
                <a:latin typeface="Century Gothic" panose="020B0502020202020204" pitchFamily="34" charset="0"/>
              </a:rPr>
              <a:t>it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could</a:t>
            </a:r>
            <a:r>
              <a:rPr lang="fr-FR" sz="2000" dirty="0">
                <a:latin typeface="Century Gothic" panose="020B0502020202020204" pitchFamily="34" charset="0"/>
              </a:rPr>
              <a:t> </a:t>
            </a:r>
            <a:r>
              <a:rPr lang="fr-FR" sz="2000" dirty="0" err="1">
                <a:latin typeface="Century Gothic" panose="020B0502020202020204" pitchFamily="34" charset="0"/>
              </a:rPr>
              <a:t>be</a:t>
            </a:r>
            <a:r>
              <a:rPr lang="fr-FR" sz="2000" dirty="0">
                <a:latin typeface="Century Gothic" panose="020B0502020202020204" pitchFamily="34" charset="0"/>
              </a:rPr>
              <a:t> the </a:t>
            </a:r>
            <a:r>
              <a:rPr lang="fr-FR" sz="2000" b="1" dirty="0" err="1">
                <a:solidFill>
                  <a:srgbClr val="FF5B48"/>
                </a:solidFill>
                <a:latin typeface="Century Gothic" panose="020B0502020202020204" pitchFamily="34" charset="0"/>
              </a:rPr>
              <a:t>seed</a:t>
            </a:r>
            <a:r>
              <a:rPr lang="fr-FR" sz="2000" dirty="0">
                <a:latin typeface="Century Gothic" panose="020B0502020202020204" pitchFamily="34" charset="0"/>
              </a:rPr>
              <a:t> for </a:t>
            </a:r>
            <a:r>
              <a:rPr lang="fr-FR" sz="2000" b="1" dirty="0" err="1">
                <a:solidFill>
                  <a:srgbClr val="FF5B48"/>
                </a:solidFill>
                <a:latin typeface="Century Gothic" panose="020B0502020202020204" pitchFamily="34" charset="0"/>
              </a:rPr>
              <a:t>secondary</a:t>
            </a:r>
            <a:r>
              <a:rPr lang="fr-FR" sz="2000" b="1" dirty="0">
                <a:solidFill>
                  <a:srgbClr val="FF5B48"/>
                </a:solidFill>
                <a:latin typeface="Century Gothic" panose="020B0502020202020204" pitchFamily="34" charset="0"/>
              </a:rPr>
              <a:t> in situ </a:t>
            </a:r>
            <a:r>
              <a:rPr lang="fr-FR" sz="2000" b="1" dirty="0" err="1">
                <a:solidFill>
                  <a:srgbClr val="FF5B48"/>
                </a:solidFill>
                <a:latin typeface="Century Gothic" panose="020B0502020202020204" pitchFamily="34" charset="0"/>
              </a:rPr>
              <a:t>processes</a:t>
            </a:r>
            <a:endParaRPr lang="fr-FR" sz="2000" b="1" dirty="0">
              <a:solidFill>
                <a:srgbClr val="FF5B48"/>
              </a:solidFill>
              <a:latin typeface="Century Gothic" panose="020B0502020202020204" pitchFamily="34" charset="0"/>
            </a:endParaRPr>
          </a:p>
          <a:p>
            <a:endParaRPr lang="fr-FR" sz="2000" dirty="0">
              <a:latin typeface="Century Gothic" panose="020B0502020202020204" pitchFamily="34" charset="0"/>
            </a:endParaRPr>
          </a:p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	Squire et al. 2022, Toth et al. 2023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17EFF2F-2027-1038-2967-14EEF8274AFE}"/>
              </a:ext>
            </a:extLst>
          </p:cNvPr>
          <p:cNvGrpSpPr/>
          <p:nvPr/>
        </p:nvGrpSpPr>
        <p:grpSpPr>
          <a:xfrm>
            <a:off x="8576359" y="885519"/>
            <a:ext cx="2638418" cy="2415181"/>
            <a:chOff x="4730578" y="4211871"/>
            <a:chExt cx="2638418" cy="2415181"/>
          </a:xfrm>
        </p:grpSpPr>
        <p:pic>
          <p:nvPicPr>
            <p:cNvPr id="10" name="Image 9" descr="Une image contenant texte, ligne, capture d’écran, diagramme&#10;&#10;Description générée automatiquement">
              <a:extLst>
                <a:ext uri="{FF2B5EF4-FFF2-40B4-BE49-F238E27FC236}">
                  <a16:creationId xmlns:a16="http://schemas.microsoft.com/office/drawing/2014/main" id="{4AEB0D64-EE7F-4169-CF9F-CB6AA19B4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962" y="4211871"/>
              <a:ext cx="2401034" cy="227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1">
                  <a:extLst>
                    <a:ext uri="{FF2B5EF4-FFF2-40B4-BE49-F238E27FC236}">
                      <a16:creationId xmlns:a16="http://schemas.microsoft.com/office/drawing/2014/main" id="{542FFD78-C267-2114-21F4-2A9E7FBAD1B7}"/>
                    </a:ext>
                  </a:extLst>
                </p:cNvPr>
                <p:cNvSpPr txBox="1"/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1">
                  <a:extLst>
                    <a:ext uri="{FF2B5EF4-FFF2-40B4-BE49-F238E27FC236}">
                      <a16:creationId xmlns:a16="http://schemas.microsoft.com/office/drawing/2014/main" id="{542FFD78-C267-2114-21F4-2A9E7FBAD1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4517" y="6288498"/>
                  <a:ext cx="743024" cy="338554"/>
                </a:xfrm>
                <a:prstGeom prst="rect">
                  <a:avLst/>
                </a:prstGeom>
                <a:blipFill>
                  <a:blip r:embed="rId7"/>
                  <a:stretch>
                    <a:fillRect b="-1481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47">
                  <a:extLst>
                    <a:ext uri="{FF2B5EF4-FFF2-40B4-BE49-F238E27FC236}">
                      <a16:creationId xmlns:a16="http://schemas.microsoft.com/office/drawing/2014/main" id="{D9EB8D1B-41BF-8E37-84C8-5124ECE8A27B}"/>
                    </a:ext>
                  </a:extLst>
                </p:cNvPr>
                <p:cNvSpPr txBox="1"/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600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47">
                  <a:extLst>
                    <a:ext uri="{FF2B5EF4-FFF2-40B4-BE49-F238E27FC236}">
                      <a16:creationId xmlns:a16="http://schemas.microsoft.com/office/drawing/2014/main" id="{D9EB8D1B-41BF-8E37-84C8-5124ECE8A2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578" y="4855220"/>
                  <a:ext cx="430887" cy="661912"/>
                </a:xfrm>
                <a:prstGeom prst="rect">
                  <a:avLst/>
                </a:prstGeom>
                <a:blipFill>
                  <a:blip r:embed="rId8"/>
                  <a:stretch>
                    <a:fillRect t="-377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11F126A-3573-33D0-FFA8-B03A2CF05712}"/>
                </a:ext>
              </a:extLst>
            </p:cNvPr>
            <p:cNvSpPr txBox="1"/>
            <p:nvPr/>
          </p:nvSpPr>
          <p:spPr>
            <a:xfrm>
              <a:off x="5488953" y="5544896"/>
              <a:ext cx="674104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300" dirty="0">
                  <a:solidFill>
                    <a:srgbClr val="7F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65, 89°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65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Additional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features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144CE6C9-B88D-4BD1-911A-218C41F39F98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     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44CEC-A6F1-4FA6-8791-1B0723F59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878778"/>
            <a:ext cx="4376298" cy="4683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D95773-081D-41C9-82B8-AA52960EA456}"/>
              </a:ext>
            </a:extLst>
          </p:cNvPr>
          <p:cNvSpPr txBox="1"/>
          <p:nvPr/>
        </p:nvSpPr>
        <p:spPr>
          <a:xfrm>
            <a:off x="973667" y="5408711"/>
            <a:ext cx="424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Statistical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properties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magnetic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field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magnitude </a:t>
            </a:r>
            <a:r>
              <a:rPr lang="fr-FR" sz="1200" b="1" dirty="0" err="1">
                <a:solidFill>
                  <a:schemeClr val="bg1">
                    <a:lumMod val="50000"/>
                  </a:schemeClr>
                </a:solidFill>
              </a:rPr>
              <a:t>Larosa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</a:rPr>
              <a:t> et al. 21 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E253F9-BF78-469A-ACB7-3F0A9A76E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61" y="1281955"/>
            <a:ext cx="6442331" cy="3708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C55323-667C-4D3F-99DE-D1D385EE7370}"/>
              </a:ext>
            </a:extLst>
          </p:cNvPr>
          <p:cNvSpPr/>
          <p:nvPr/>
        </p:nvSpPr>
        <p:spPr>
          <a:xfrm>
            <a:off x="8170332" y="1398477"/>
            <a:ext cx="1625601" cy="2915534"/>
          </a:xfrm>
          <a:prstGeom prst="rect">
            <a:avLst/>
          </a:prstGeom>
          <a:noFill/>
          <a:ln w="38100">
            <a:solidFill>
              <a:srgbClr val="FF5B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16A592-6DB5-48CE-9847-9541C89D60AF}"/>
              </a:ext>
            </a:extLst>
          </p:cNvPr>
          <p:cNvSpPr txBox="1"/>
          <p:nvPr/>
        </p:nvSpPr>
        <p:spPr>
          <a:xfrm>
            <a:off x="7858776" y="4990355"/>
            <a:ext cx="19879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>
                    <a:lumMod val="50000"/>
                  </a:schemeClr>
                </a:solidFill>
              </a:rPr>
              <a:t>Cranmer et al. 23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00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760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26">
                <a:extLst>
                  <a:ext uri="{FF2B5EF4-FFF2-40B4-BE49-F238E27FC236}">
                    <a16:creationId xmlns:a16="http://schemas.microsoft.com/office/drawing/2014/main" id="{12C1F9E9-3F4A-4AC2-A1CF-76656153F68C}"/>
                  </a:ext>
                </a:extLst>
              </p:cNvPr>
              <p:cNvSpPr txBox="1"/>
              <p:nvPr/>
            </p:nvSpPr>
            <p:spPr>
              <a:xfrm>
                <a:off x="697768" y="3073650"/>
                <a:ext cx="5172078" cy="2385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effectLst/>
                    <a:latin typeface="Segoe UI Variable Small Semilig" pitchFamily="2" charset="0"/>
                  </a:rPr>
                  <a:t>Definition: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Switchbacks are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ubiquitous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intermittent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 err="1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Alfvénic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magnetic deflections </a:t>
                </a:r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Segoe UI Variable Small Semilig" pitchFamily="2" charset="0"/>
                  </a:rPr>
                  <a:t>[1,2,3].</a:t>
                </a:r>
              </a:p>
              <a:p>
                <a:r>
                  <a:rPr lang="en-US" sz="1600" b="1" dirty="0">
                    <a:latin typeface="Segoe UI Variable Small Semilig" pitchFamily="2" charset="0"/>
                  </a:rPr>
                  <a:t>Properties:</a:t>
                </a:r>
                <a:endParaRPr lang="en-US" sz="1600" b="1" dirty="0">
                  <a:effectLst/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600" dirty="0">
                    <a:latin typeface="Segoe UI Variable Small Semilig" pitchFamily="2" charset="0"/>
                  </a:rPr>
                  <a:t>An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b="1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increase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dirty="0">
                    <a:latin typeface="Segoe UI Variable Small Semilig" pitchFamily="2" charset="0"/>
                  </a:rPr>
                  <a:t>in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, e.g. </a:t>
                </a:r>
                <a:r>
                  <a:rPr lang="fr-FR" sz="1600" dirty="0" err="1">
                    <a:latin typeface="Segoe UI Variable Small Semilig" pitchFamily="2" charset="0"/>
                  </a:rPr>
                  <a:t>microstream</a:t>
                </a:r>
                <a:endParaRPr lang="fr-FR" sz="1600" dirty="0"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latin typeface="Segoe UI Variable Small Semilig" pitchFamily="2" charset="0"/>
                  </a:rPr>
                  <a:t>A </a:t>
                </a:r>
                <a:r>
                  <a:rPr lang="en-US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deflection</a:t>
                </a:r>
                <a:r>
                  <a:rPr lang="en-US" sz="1600" dirty="0">
                    <a:latin typeface="Segoe UI Variable Small Semilig" pitchFamily="2" charset="0"/>
                  </a:rPr>
                  <a:t> in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roughly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constant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(max 15 %)</a:t>
                </a: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en-US" sz="1600" dirty="0">
                  <a:effectLst/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49" name="ZoneTexte 26">
                <a:extLst>
                  <a:ext uri="{FF2B5EF4-FFF2-40B4-BE49-F238E27FC236}">
                    <a16:creationId xmlns:a16="http://schemas.microsoft.com/office/drawing/2014/main" id="{12C1F9E9-3F4A-4AC2-A1CF-76656153F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68" y="3073650"/>
                <a:ext cx="5172078" cy="2385268"/>
              </a:xfrm>
              <a:prstGeom prst="rect">
                <a:avLst/>
              </a:prstGeom>
              <a:blipFill>
                <a:blip r:embed="rId3"/>
                <a:stretch>
                  <a:fillRect l="-824" t="-1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F1ADF6CE-DD08-43B8-81A4-67CE15C4080D}"/>
              </a:ext>
            </a:extLst>
          </p:cNvPr>
          <p:cNvSpPr/>
          <p:nvPr/>
        </p:nvSpPr>
        <p:spPr>
          <a:xfrm>
            <a:off x="7372715" y="5778732"/>
            <a:ext cx="357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Zoom on an individual switchback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Froment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et al. 2021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46A23D-CF51-45DC-9097-4B529E34F2A7}"/>
              </a:ext>
            </a:extLst>
          </p:cNvPr>
          <p:cNvGrpSpPr/>
          <p:nvPr/>
        </p:nvGrpSpPr>
        <p:grpSpPr>
          <a:xfrm>
            <a:off x="6468866" y="3786926"/>
            <a:ext cx="5989904" cy="1991806"/>
            <a:chOff x="6468866" y="3786926"/>
            <a:chExt cx="5989904" cy="199180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6FA35FE-7188-449C-A52C-29B93CA747E3}"/>
                </a:ext>
              </a:extLst>
            </p:cNvPr>
            <p:cNvGrpSpPr/>
            <p:nvPr/>
          </p:nvGrpSpPr>
          <p:grpSpPr>
            <a:xfrm>
              <a:off x="6468866" y="3786926"/>
              <a:ext cx="5467255" cy="1991806"/>
              <a:chOff x="6468866" y="3786926"/>
              <a:chExt cx="5467255" cy="199180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2F12BC3-03A1-461B-B8F5-A49278EA2366}"/>
                  </a:ext>
                </a:extLst>
              </p:cNvPr>
              <p:cNvGrpSpPr/>
              <p:nvPr/>
            </p:nvGrpSpPr>
            <p:grpSpPr>
              <a:xfrm>
                <a:off x="6468866" y="3786926"/>
                <a:ext cx="5467255" cy="1991806"/>
                <a:chOff x="6468866" y="3786926"/>
                <a:chExt cx="5467255" cy="1991806"/>
              </a:xfrm>
            </p:grpSpPr>
            <p:pic>
              <p:nvPicPr>
                <p:cNvPr id="39" name="Image 9">
                  <a:extLst>
                    <a:ext uri="{FF2B5EF4-FFF2-40B4-BE49-F238E27FC236}">
                      <a16:creationId xmlns:a16="http://schemas.microsoft.com/office/drawing/2014/main" id="{052CB487-BB54-4495-B563-0F885266C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61425"/>
                <a:stretch/>
              </p:blipFill>
              <p:spPr>
                <a:xfrm>
                  <a:off x="6623094" y="3786926"/>
                  <a:ext cx="5313027" cy="199180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F302F2C-73D6-4643-B827-20EF0B840D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none" rtlCol="0">
                      <a:spAutoFit/>
                    </a:bodyPr>
                    <a:lstStyle/>
                    <a:p>
                      <a:r>
                        <a:rPr lang="fr-FR" sz="1200" b="1" dirty="0"/>
                        <a:t>V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𝒌𝒎</m:t>
                          </m:r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F302F2C-73D6-4643-B827-20EF0B840DC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5036" r="-1639" b="-57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729B7CF1-E819-41B7-B2C3-724B08BFE1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square" rtlCol="0">
                      <a:spAutoFit/>
                    </a:bodyPr>
                    <a:lstStyle/>
                    <a:p>
                      <a:pPr algn="ctr"/>
                      <a:r>
                        <a:rPr lang="fr-FR" sz="1200" b="1" dirty="0"/>
                        <a:t>B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𝒏𝑻</m:t>
                          </m:r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729B7CF1-E819-41B7-B2C3-724B08BFE17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56CB595-522B-42DF-AD03-131FB78EE8C1}"/>
                    </a:ext>
                  </a:extLst>
                </p:cNvPr>
                <p:cNvSpPr/>
                <p:nvPr/>
              </p:nvSpPr>
              <p:spPr>
                <a:xfrm>
                  <a:off x="11465780" y="4126727"/>
                  <a:ext cx="262394" cy="711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468AD196-5B9C-446C-8DCF-5DE52A5651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468AD196-5B9C-446C-8DCF-5DE52A56516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45D5F4AB-DAE6-4EC5-BBDF-52CFC239CC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45D5F4AB-DAE6-4EC5-BBDF-52CFC239CC5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9A28681-274C-4FE1-A07E-B1EDFD13A1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9A28681-274C-4FE1-A07E-B1EDFD13A16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FC912FC8-5FAF-41BC-8D34-FCDC2D6467C2}"/>
                    </a:ext>
                  </a:extLst>
                </p:cNvPr>
                <p:cNvSpPr/>
                <p:nvPr/>
              </p:nvSpPr>
              <p:spPr>
                <a:xfrm>
                  <a:off x="11465780" y="4993419"/>
                  <a:ext cx="470341" cy="6194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DD42137-8E1A-429F-89BF-E3991E66898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DD42137-8E1A-429F-89BF-E3991E668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84FD3C7-FE3F-453B-8D63-3CA6060FAAA3}"/>
                    </a:ext>
                  </a:extLst>
                </p:cNvPr>
                <p:cNvSpPr txBox="1"/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  <m:r>
                          <a:rPr lang="fr-FR" sz="1200" b="1" i="1" smtClean="0">
                            <a:solidFill>
                              <a:srgbClr val="3482BA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1200" b="1" i="1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84FD3C7-FE3F-453B-8D63-3CA6060FAA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E0676BB-0F06-42B1-BAB6-40430D142251}"/>
                    </a:ext>
                  </a:extLst>
                </p:cNvPr>
                <p:cNvSpPr txBox="1"/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E0676BB-0F06-42B1-BAB6-40430D1422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826A293-B9EC-44D0-9CCA-49BBB2C3D242}"/>
                    </a:ext>
                  </a:extLst>
                </p:cNvPr>
                <p:cNvSpPr txBox="1"/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826A293-B9EC-44D0-9CCA-49BBB2C3D2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</a:t>
            </a:r>
            <a:r>
              <a:rPr lang="fr-FR" sz="3200" dirty="0" err="1">
                <a:latin typeface="Segoe UI Variable Text Semiligh" pitchFamily="2" charset="0"/>
              </a:rPr>
              <a:t>ubiquitous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phenomena</a:t>
            </a:r>
            <a:r>
              <a:rPr lang="fr-FR" sz="3200" dirty="0">
                <a:latin typeface="Segoe UI Variable Text Semiligh" pitchFamily="2" charset="0"/>
              </a:rPr>
              <a:t> in </a:t>
            </a:r>
            <a:r>
              <a:rPr lang="fr-FR" sz="3200" dirty="0" err="1">
                <a:latin typeface="Segoe UI Variable Text Semiligh" pitchFamily="2" charset="0"/>
              </a:rPr>
              <a:t>inner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heliosphere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2ECD4E1A-F75E-4C2C-B44B-856A788134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17" y="825944"/>
            <a:ext cx="3887574" cy="21865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5">
            <a:extLst>
              <a:ext uri="{FF2B5EF4-FFF2-40B4-BE49-F238E27FC236}">
                <a16:creationId xmlns:a16="http://schemas.microsoft.com/office/drawing/2014/main" id="{F531A41E-F70D-485F-9ABF-4567F39A2C0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47481"/>
          <a:stretch/>
        </p:blipFill>
        <p:spPr>
          <a:xfrm>
            <a:off x="706012" y="1232043"/>
            <a:ext cx="5163834" cy="1683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FC761A-F493-48D3-8967-29AD4807D466}"/>
              </a:ext>
            </a:extLst>
          </p:cNvPr>
          <p:cNvSpPr txBox="1"/>
          <p:nvPr/>
        </p:nvSpPr>
        <p:spPr>
          <a:xfrm>
            <a:off x="697768" y="691648"/>
            <a:ext cx="53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FR" sz="1600" dirty="0">
                <a:latin typeface="Segoe UI Variable Small Semilig" pitchFamily="2" charset="0"/>
              </a:rPr>
              <a:t>Parker Solar Probe (PSP) </a:t>
            </a:r>
            <a:r>
              <a:rPr lang="fr-FR" sz="1600" dirty="0" err="1">
                <a:latin typeface="Segoe UI Variable Small Semilig" pitchFamily="2" charset="0"/>
              </a:rPr>
              <a:t>striking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discovery</a:t>
            </a:r>
            <a:r>
              <a:rPr lang="fr-FR" sz="1600" dirty="0">
                <a:latin typeface="Segoe UI Variable Small Semilig" pitchFamily="2" charset="0"/>
              </a:rPr>
              <a:t> : </a:t>
            </a:r>
            <a:r>
              <a:rPr lang="fr-FR" sz="1600" b="1" dirty="0">
                <a:solidFill>
                  <a:srgbClr val="FF5B49"/>
                </a:solidFill>
                <a:latin typeface="Segoe UI Variable Small Semilig" pitchFamily="2" charset="0"/>
              </a:rPr>
              <a:t>intermittent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magnetic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deflections</a:t>
            </a:r>
            <a:r>
              <a:rPr lang="fr-FR" sz="1600" dirty="0">
                <a:latin typeface="Segoe UI Variable Small Semilig" pitchFamily="2" charset="0"/>
              </a:rPr>
              <a:t> are </a:t>
            </a:r>
            <a:r>
              <a:rPr lang="fr-FR" sz="1600" b="1" dirty="0" err="1">
                <a:solidFill>
                  <a:srgbClr val="FF5B49"/>
                </a:solidFill>
                <a:latin typeface="Segoe UI Variable Small Semilig" pitchFamily="2" charset="0"/>
              </a:rPr>
              <a:t>ubiquitous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near</a:t>
            </a:r>
            <a:r>
              <a:rPr lang="fr-FR" sz="1600" dirty="0">
                <a:latin typeface="Segoe UI Variable Small Semilig" pitchFamily="2" charset="0"/>
              </a:rPr>
              <a:t> the Sun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DCC46B-4A0D-41B9-96D6-78145C6B68EC}"/>
                  </a:ext>
                </a:extLst>
              </p:cNvPr>
              <p:cNvSpPr txBox="1"/>
              <p:nvPr/>
            </p:nvSpPr>
            <p:spPr>
              <a:xfrm>
                <a:off x="4161303" y="4114242"/>
                <a:ext cx="2463834" cy="614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fr-FR" sz="16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 moves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on</a:t>
                </a:r>
                <a:r>
                  <a:rPr lang="fr-FR" sz="1600" dirty="0">
                    <a:latin typeface="Segoe UI Variable Small Semilig" pitchFamily="2" charset="0"/>
                  </a:rPr>
                  <a:t> the </a:t>
                </a:r>
                <a:r>
                  <a:rPr lang="fr-FR" sz="1600" dirty="0" err="1">
                    <a:latin typeface="Segoe UI Variable Small Semilig" pitchFamily="2" charset="0"/>
                  </a:rPr>
                  <a:t>sphere</a:t>
                </a:r>
                <a:r>
                  <a:rPr lang="fr-FR" sz="1600" dirty="0">
                    <a:latin typeface="Segoe UI Variable Small Semilig" pitchFamily="2" charset="0"/>
                  </a:rPr>
                  <a:t> of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constant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DCC46B-4A0D-41B9-96D6-78145C6B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303" y="4114242"/>
                <a:ext cx="2463834" cy="614720"/>
              </a:xfrm>
              <a:prstGeom prst="rect">
                <a:avLst/>
              </a:prstGeom>
              <a:blipFill>
                <a:blip r:embed="rId17"/>
                <a:stretch>
                  <a:fillRect l="-1485" b="-10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C9D76167-1805-4C37-8F8C-6832B936F411}"/>
              </a:ext>
            </a:extLst>
          </p:cNvPr>
          <p:cNvSpPr/>
          <p:nvPr/>
        </p:nvSpPr>
        <p:spPr>
          <a:xfrm>
            <a:off x="2510776" y="2777539"/>
            <a:ext cx="1772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Dudok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 de Wit et al. 2020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174812-CF1D-44F4-BC93-2BC907682699}"/>
              </a:ext>
            </a:extLst>
          </p:cNvPr>
          <p:cNvGrpSpPr/>
          <p:nvPr/>
        </p:nvGrpSpPr>
        <p:grpSpPr>
          <a:xfrm>
            <a:off x="7520117" y="825944"/>
            <a:ext cx="3887574" cy="2471093"/>
            <a:chOff x="758265" y="2536385"/>
            <a:chExt cx="3887574" cy="2471093"/>
          </a:xfrm>
        </p:grpSpPr>
        <p:pic>
          <p:nvPicPr>
            <p:cNvPr id="29" name="Image 4">
              <a:extLst>
                <a:ext uri="{FF2B5EF4-FFF2-40B4-BE49-F238E27FC236}">
                  <a16:creationId xmlns:a16="http://schemas.microsoft.com/office/drawing/2014/main" id="{AE467C84-2445-45EA-9F87-14DD20606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65" y="2536385"/>
              <a:ext cx="3887574" cy="21865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CB0348-DA5A-433F-9B51-77D1261C43FE}"/>
                </a:ext>
              </a:extLst>
            </p:cNvPr>
            <p:cNvSpPr txBox="1"/>
            <p:nvPr/>
          </p:nvSpPr>
          <p:spPr>
            <a:xfrm>
              <a:off x="1888047" y="4730479"/>
              <a:ext cx="1431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Artist’s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view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(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NASA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0D8F61-7509-4BD4-8CD3-8161A0DF49FD}"/>
              </a:ext>
            </a:extLst>
          </p:cNvPr>
          <p:cNvGrpSpPr/>
          <p:nvPr/>
        </p:nvGrpSpPr>
        <p:grpSpPr>
          <a:xfrm>
            <a:off x="3382809" y="4737017"/>
            <a:ext cx="2771895" cy="1953868"/>
            <a:chOff x="3383133" y="4418270"/>
            <a:chExt cx="2771895" cy="19538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54FD53-6F72-47C4-B7A7-2792DB162C25}"/>
                </a:ext>
              </a:extLst>
            </p:cNvPr>
            <p:cNvGrpSpPr/>
            <p:nvPr/>
          </p:nvGrpSpPr>
          <p:grpSpPr>
            <a:xfrm>
              <a:off x="3396884" y="4418270"/>
              <a:ext cx="2758144" cy="1787490"/>
              <a:chOff x="3396884" y="4418270"/>
              <a:chExt cx="2758144" cy="178749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71C4082-2DEC-47E3-A6D8-5A5E51E00F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97" t="52733"/>
              <a:stretch/>
            </p:blipFill>
            <p:spPr>
              <a:xfrm>
                <a:off x="3396884" y="4418270"/>
                <a:ext cx="2758144" cy="169667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D7E750-6831-47A5-B608-908CDFB46E38}"/>
                  </a:ext>
                </a:extLst>
              </p:cNvPr>
              <p:cNvSpPr/>
              <p:nvPr/>
            </p:nvSpPr>
            <p:spPr>
              <a:xfrm>
                <a:off x="4396351" y="6095139"/>
                <a:ext cx="158124" cy="110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6CF3434-2C50-46A0-A9FB-D437180491D9}"/>
                  </a:ext>
                </a:extLst>
              </p:cNvPr>
              <p:cNvSpPr/>
              <p:nvPr/>
            </p:nvSpPr>
            <p:spPr>
              <a:xfrm>
                <a:off x="4652386" y="6055731"/>
                <a:ext cx="237666" cy="110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2FB9BDF-42B4-470E-927A-05FDA13C7EE2}"/>
                    </a:ext>
                  </a:extLst>
                </p:cNvPr>
                <p:cNvSpPr txBox="1"/>
                <p:nvPr/>
              </p:nvSpPr>
              <p:spPr>
                <a:xfrm>
                  <a:off x="4437730" y="6095139"/>
                  <a:ext cx="79701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𝐧𝐓</m:t>
                        </m:r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2FB9BDF-42B4-470E-927A-05FDA13C7E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7730" y="6095139"/>
                  <a:ext cx="797013" cy="276999"/>
                </a:xfrm>
                <a:prstGeom prst="rect">
                  <a:avLst/>
                </a:prstGeom>
                <a:blipFill>
                  <a:blip r:embed="rId19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A37780E-AB1B-458E-9FEA-EC70542AA4B2}"/>
                    </a:ext>
                  </a:extLst>
                </p:cNvPr>
                <p:cNvSpPr txBox="1"/>
                <p:nvPr/>
              </p:nvSpPr>
              <p:spPr>
                <a:xfrm>
                  <a:off x="3383133" y="4821628"/>
                  <a:ext cx="369332" cy="696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𝐧𝐓</m:t>
                        </m:r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A37780E-AB1B-458E-9FEA-EC70542AA4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133" y="4821628"/>
                  <a:ext cx="369332" cy="696666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ight Brace 2">
            <a:extLst>
              <a:ext uri="{FF2B5EF4-FFF2-40B4-BE49-F238E27FC236}">
                <a16:creationId xmlns:a16="http://schemas.microsoft.com/office/drawing/2014/main" id="{9E9456AC-99AA-4DCF-B651-FE5E93846C2B}"/>
              </a:ext>
            </a:extLst>
          </p:cNvPr>
          <p:cNvSpPr/>
          <p:nvPr/>
        </p:nvSpPr>
        <p:spPr>
          <a:xfrm>
            <a:off x="3974214" y="4216299"/>
            <a:ext cx="99033" cy="454570"/>
          </a:xfrm>
          <a:prstGeom prst="rightBrace">
            <a:avLst>
              <a:gd name="adj1" fmla="val 378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EA630F-91D5-4138-A11B-211522912E49}"/>
              </a:ext>
            </a:extLst>
          </p:cNvPr>
          <p:cNvSpPr/>
          <p:nvPr/>
        </p:nvSpPr>
        <p:spPr>
          <a:xfrm>
            <a:off x="5109720" y="6374478"/>
            <a:ext cx="1259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Drake et al. 2021</a:t>
            </a:r>
          </a:p>
        </p:txBody>
      </p:sp>
      <p:sp>
        <p:nvSpPr>
          <p:cNvPr id="6" name="Espace réservé du pied de page 20">
            <a:extLst>
              <a:ext uri="{FF2B5EF4-FFF2-40B4-BE49-F238E27FC236}">
                <a16:creationId xmlns:a16="http://schemas.microsoft.com/office/drawing/2014/main" id="{CBA07EF3-E7F2-94AF-A97A-8A3C3E674E68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2/12</a:t>
            </a:r>
            <a:endParaRPr lang="en-US" dirty="0"/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EA112E1C-EB84-E30F-24EC-E5BFAB7FEBD3}"/>
              </a:ext>
            </a:extLst>
          </p:cNvPr>
          <p:cNvSpPr txBox="1"/>
          <p:nvPr/>
        </p:nvSpPr>
        <p:spPr>
          <a:xfrm>
            <a:off x="606478" y="58909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[1]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Farell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2020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[2]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Larosa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2021 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[3]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Bizien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2023	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48210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26">
                <a:extLst>
                  <a:ext uri="{FF2B5EF4-FFF2-40B4-BE49-F238E27FC236}">
                    <a16:creationId xmlns:a16="http://schemas.microsoft.com/office/drawing/2014/main" id="{12C1F9E9-3F4A-4AC2-A1CF-76656153F68C}"/>
                  </a:ext>
                </a:extLst>
              </p:cNvPr>
              <p:cNvSpPr txBox="1"/>
              <p:nvPr/>
            </p:nvSpPr>
            <p:spPr>
              <a:xfrm>
                <a:off x="697768" y="3073650"/>
                <a:ext cx="5172078" cy="2385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effectLst/>
                    <a:latin typeface="Segoe UI Variable Small Semilig" pitchFamily="2" charset="0"/>
                  </a:rPr>
                  <a:t>Definition: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Switchbacks are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ubiquitous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intermittent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 err="1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Alfvénic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magnetic deflections </a:t>
                </a:r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Segoe UI Variable Small Semilig" pitchFamily="2" charset="0"/>
                  </a:rPr>
                  <a:t>[1,2,3].</a:t>
                </a:r>
              </a:p>
              <a:p>
                <a:r>
                  <a:rPr lang="en-US" sz="1600" b="1" dirty="0">
                    <a:latin typeface="Segoe UI Variable Small Semilig" pitchFamily="2" charset="0"/>
                  </a:rPr>
                  <a:t>Properties:</a:t>
                </a:r>
                <a:endParaRPr lang="en-US" sz="1600" b="1" dirty="0">
                  <a:effectLst/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600" dirty="0">
                    <a:latin typeface="Segoe UI Variable Small Semilig" pitchFamily="2" charset="0"/>
                  </a:rPr>
                  <a:t>An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b="1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increase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dirty="0">
                    <a:latin typeface="Segoe UI Variable Small Semilig" pitchFamily="2" charset="0"/>
                  </a:rPr>
                  <a:t>in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, e.g. </a:t>
                </a:r>
                <a:r>
                  <a:rPr lang="fr-FR" sz="1600" dirty="0" err="1">
                    <a:latin typeface="Segoe UI Variable Small Semilig" pitchFamily="2" charset="0"/>
                  </a:rPr>
                  <a:t>microstream</a:t>
                </a:r>
                <a:endParaRPr lang="fr-FR" sz="1600" dirty="0"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latin typeface="Segoe UI Variable Small Semilig" pitchFamily="2" charset="0"/>
                  </a:rPr>
                  <a:t>A </a:t>
                </a:r>
                <a:r>
                  <a:rPr lang="en-US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deflection</a:t>
                </a:r>
                <a:r>
                  <a:rPr lang="en-US" sz="1600" dirty="0">
                    <a:latin typeface="Segoe UI Variable Small Semilig" pitchFamily="2" charset="0"/>
                  </a:rPr>
                  <a:t> in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roughly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constant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(max 15 %)</a:t>
                </a: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en-US" sz="1600" dirty="0">
                  <a:effectLst/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49" name="ZoneTexte 26">
                <a:extLst>
                  <a:ext uri="{FF2B5EF4-FFF2-40B4-BE49-F238E27FC236}">
                    <a16:creationId xmlns:a16="http://schemas.microsoft.com/office/drawing/2014/main" id="{12C1F9E9-3F4A-4AC2-A1CF-76656153F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68" y="3073650"/>
                <a:ext cx="5172078" cy="2385268"/>
              </a:xfrm>
              <a:prstGeom prst="rect">
                <a:avLst/>
              </a:prstGeom>
              <a:blipFill>
                <a:blip r:embed="rId3"/>
                <a:stretch>
                  <a:fillRect l="-824" t="-10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F1ADF6CE-DD08-43B8-81A4-67CE15C4080D}"/>
              </a:ext>
            </a:extLst>
          </p:cNvPr>
          <p:cNvSpPr/>
          <p:nvPr/>
        </p:nvSpPr>
        <p:spPr>
          <a:xfrm>
            <a:off x="7372715" y="5778732"/>
            <a:ext cx="357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Zoom on an individual switchback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Froment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et al. 2021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46A23D-CF51-45DC-9097-4B529E34F2A7}"/>
              </a:ext>
            </a:extLst>
          </p:cNvPr>
          <p:cNvGrpSpPr/>
          <p:nvPr/>
        </p:nvGrpSpPr>
        <p:grpSpPr>
          <a:xfrm>
            <a:off x="6468866" y="3786926"/>
            <a:ext cx="5989904" cy="1991806"/>
            <a:chOff x="6468866" y="3786926"/>
            <a:chExt cx="5989904" cy="199180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6FA35FE-7188-449C-A52C-29B93CA747E3}"/>
                </a:ext>
              </a:extLst>
            </p:cNvPr>
            <p:cNvGrpSpPr/>
            <p:nvPr/>
          </p:nvGrpSpPr>
          <p:grpSpPr>
            <a:xfrm>
              <a:off x="6468866" y="3786926"/>
              <a:ext cx="5467255" cy="1991806"/>
              <a:chOff x="6468866" y="3786926"/>
              <a:chExt cx="5467255" cy="199180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2F12BC3-03A1-461B-B8F5-A49278EA2366}"/>
                  </a:ext>
                </a:extLst>
              </p:cNvPr>
              <p:cNvGrpSpPr/>
              <p:nvPr/>
            </p:nvGrpSpPr>
            <p:grpSpPr>
              <a:xfrm>
                <a:off x="6468866" y="3786926"/>
                <a:ext cx="5467255" cy="1991806"/>
                <a:chOff x="6468866" y="3786926"/>
                <a:chExt cx="5467255" cy="1991806"/>
              </a:xfrm>
            </p:grpSpPr>
            <p:pic>
              <p:nvPicPr>
                <p:cNvPr id="39" name="Image 9">
                  <a:extLst>
                    <a:ext uri="{FF2B5EF4-FFF2-40B4-BE49-F238E27FC236}">
                      <a16:creationId xmlns:a16="http://schemas.microsoft.com/office/drawing/2014/main" id="{052CB487-BB54-4495-B563-0F885266C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61425"/>
                <a:stretch/>
              </p:blipFill>
              <p:spPr>
                <a:xfrm>
                  <a:off x="6623094" y="3786926"/>
                  <a:ext cx="5313027" cy="199180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F302F2C-73D6-4643-B827-20EF0B840D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none" rtlCol="0">
                      <a:spAutoFit/>
                    </a:bodyPr>
                    <a:lstStyle/>
                    <a:p>
                      <a:r>
                        <a:rPr lang="fr-FR" sz="1200" b="1" dirty="0"/>
                        <a:t>V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𝒌𝒎</m:t>
                          </m:r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F302F2C-73D6-4643-B827-20EF0B840DC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5036" r="-1639" b="-57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729B7CF1-E819-41B7-B2C3-724B08BFE1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square" rtlCol="0">
                      <a:spAutoFit/>
                    </a:bodyPr>
                    <a:lstStyle/>
                    <a:p>
                      <a:pPr algn="ctr"/>
                      <a:r>
                        <a:rPr lang="fr-FR" sz="1200" b="1" dirty="0"/>
                        <a:t>B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𝒏𝑻</m:t>
                          </m:r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729B7CF1-E819-41B7-B2C3-724B08BFE17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56CB595-522B-42DF-AD03-131FB78EE8C1}"/>
                    </a:ext>
                  </a:extLst>
                </p:cNvPr>
                <p:cNvSpPr/>
                <p:nvPr/>
              </p:nvSpPr>
              <p:spPr>
                <a:xfrm>
                  <a:off x="11465780" y="4126727"/>
                  <a:ext cx="262394" cy="711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468AD196-5B9C-446C-8DCF-5DE52A5651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468AD196-5B9C-446C-8DCF-5DE52A56516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45D5F4AB-DAE6-4EC5-BBDF-52CFC239CC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45D5F4AB-DAE6-4EC5-BBDF-52CFC239CC5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9A28681-274C-4FE1-A07E-B1EDFD13A1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9A28681-274C-4FE1-A07E-B1EDFD13A16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FC912FC8-5FAF-41BC-8D34-FCDC2D6467C2}"/>
                    </a:ext>
                  </a:extLst>
                </p:cNvPr>
                <p:cNvSpPr/>
                <p:nvPr/>
              </p:nvSpPr>
              <p:spPr>
                <a:xfrm>
                  <a:off x="11465780" y="4993419"/>
                  <a:ext cx="470341" cy="6194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DD42137-8E1A-429F-89BF-E3991E66898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DD42137-8E1A-429F-89BF-E3991E668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84FD3C7-FE3F-453B-8D63-3CA6060FAAA3}"/>
                    </a:ext>
                  </a:extLst>
                </p:cNvPr>
                <p:cNvSpPr txBox="1"/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  <m:r>
                          <a:rPr lang="fr-FR" sz="1200" b="1" i="1" smtClean="0">
                            <a:solidFill>
                              <a:srgbClr val="3482BA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1200" b="1" i="1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84FD3C7-FE3F-453B-8D63-3CA6060FAA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E0676BB-0F06-42B1-BAB6-40430D142251}"/>
                    </a:ext>
                  </a:extLst>
                </p:cNvPr>
                <p:cNvSpPr txBox="1"/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E0676BB-0F06-42B1-BAB6-40430D1422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826A293-B9EC-44D0-9CCA-49BBB2C3D242}"/>
                    </a:ext>
                  </a:extLst>
                </p:cNvPr>
                <p:cNvSpPr txBox="1"/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826A293-B9EC-44D0-9CCA-49BBB2C3D2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</a:t>
            </a:r>
            <a:r>
              <a:rPr lang="fr-FR" sz="3200" dirty="0" err="1">
                <a:latin typeface="Segoe UI Variable Text Semiligh" pitchFamily="2" charset="0"/>
              </a:rPr>
              <a:t>ubiquitous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phenomena</a:t>
            </a:r>
            <a:r>
              <a:rPr lang="fr-FR" sz="3200" dirty="0">
                <a:latin typeface="Segoe UI Variable Text Semiligh" pitchFamily="2" charset="0"/>
              </a:rPr>
              <a:t> in </a:t>
            </a:r>
            <a:r>
              <a:rPr lang="fr-FR" sz="3200" dirty="0" err="1">
                <a:latin typeface="Segoe UI Variable Text Semiligh" pitchFamily="2" charset="0"/>
              </a:rPr>
              <a:t>inner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heliosphere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2ECD4E1A-F75E-4C2C-B44B-856A788134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17" y="825944"/>
            <a:ext cx="3887574" cy="21865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5">
            <a:extLst>
              <a:ext uri="{FF2B5EF4-FFF2-40B4-BE49-F238E27FC236}">
                <a16:creationId xmlns:a16="http://schemas.microsoft.com/office/drawing/2014/main" id="{F531A41E-F70D-485F-9ABF-4567F39A2C0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47481"/>
          <a:stretch/>
        </p:blipFill>
        <p:spPr>
          <a:xfrm>
            <a:off x="706012" y="1232043"/>
            <a:ext cx="5163834" cy="1683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FC761A-F493-48D3-8967-29AD4807D466}"/>
              </a:ext>
            </a:extLst>
          </p:cNvPr>
          <p:cNvSpPr txBox="1"/>
          <p:nvPr/>
        </p:nvSpPr>
        <p:spPr>
          <a:xfrm>
            <a:off x="697768" y="691648"/>
            <a:ext cx="53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FR" sz="1600" dirty="0">
                <a:latin typeface="Segoe UI Variable Small Semilig" pitchFamily="2" charset="0"/>
              </a:rPr>
              <a:t>Parker Solar Probe (PSP) </a:t>
            </a:r>
            <a:r>
              <a:rPr lang="fr-FR" sz="1600" dirty="0" err="1">
                <a:latin typeface="Segoe UI Variable Small Semilig" pitchFamily="2" charset="0"/>
              </a:rPr>
              <a:t>striking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discovery</a:t>
            </a:r>
            <a:r>
              <a:rPr lang="fr-FR" sz="1600" dirty="0">
                <a:latin typeface="Segoe UI Variable Small Semilig" pitchFamily="2" charset="0"/>
              </a:rPr>
              <a:t> : </a:t>
            </a:r>
            <a:r>
              <a:rPr lang="fr-FR" sz="1600" b="1" dirty="0">
                <a:solidFill>
                  <a:srgbClr val="FF5B49"/>
                </a:solidFill>
                <a:latin typeface="Segoe UI Variable Small Semilig" pitchFamily="2" charset="0"/>
              </a:rPr>
              <a:t>intermittent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magnetic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deflections</a:t>
            </a:r>
            <a:r>
              <a:rPr lang="fr-FR" sz="1600" dirty="0">
                <a:latin typeface="Segoe UI Variable Small Semilig" pitchFamily="2" charset="0"/>
              </a:rPr>
              <a:t> are </a:t>
            </a:r>
            <a:r>
              <a:rPr lang="fr-FR" sz="1600" b="1" dirty="0" err="1">
                <a:solidFill>
                  <a:srgbClr val="FF5B49"/>
                </a:solidFill>
                <a:latin typeface="Segoe UI Variable Small Semilig" pitchFamily="2" charset="0"/>
              </a:rPr>
              <a:t>ubiquitous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near</a:t>
            </a:r>
            <a:r>
              <a:rPr lang="fr-FR" sz="1600" dirty="0">
                <a:latin typeface="Segoe UI Variable Small Semilig" pitchFamily="2" charset="0"/>
              </a:rPr>
              <a:t> the Sun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DCC46B-4A0D-41B9-96D6-78145C6B68EC}"/>
                  </a:ext>
                </a:extLst>
              </p:cNvPr>
              <p:cNvSpPr txBox="1"/>
              <p:nvPr/>
            </p:nvSpPr>
            <p:spPr>
              <a:xfrm>
                <a:off x="4161303" y="4114242"/>
                <a:ext cx="2463834" cy="614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fr-FR" sz="16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 moves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on</a:t>
                </a:r>
                <a:r>
                  <a:rPr lang="fr-FR" sz="1600" dirty="0">
                    <a:latin typeface="Segoe UI Variable Small Semilig" pitchFamily="2" charset="0"/>
                  </a:rPr>
                  <a:t> the </a:t>
                </a:r>
                <a:r>
                  <a:rPr lang="fr-FR" sz="1600" dirty="0" err="1">
                    <a:latin typeface="Segoe UI Variable Small Semilig" pitchFamily="2" charset="0"/>
                  </a:rPr>
                  <a:t>sphere</a:t>
                </a:r>
                <a:r>
                  <a:rPr lang="fr-FR" sz="1600" dirty="0">
                    <a:latin typeface="Segoe UI Variable Small Semilig" pitchFamily="2" charset="0"/>
                  </a:rPr>
                  <a:t> of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constant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DCC46B-4A0D-41B9-96D6-78145C6B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303" y="4114242"/>
                <a:ext cx="2463834" cy="614720"/>
              </a:xfrm>
              <a:prstGeom prst="rect">
                <a:avLst/>
              </a:prstGeom>
              <a:blipFill>
                <a:blip r:embed="rId17"/>
                <a:stretch>
                  <a:fillRect l="-1485" b="-108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C9D76167-1805-4C37-8F8C-6832B936F411}"/>
              </a:ext>
            </a:extLst>
          </p:cNvPr>
          <p:cNvSpPr/>
          <p:nvPr/>
        </p:nvSpPr>
        <p:spPr>
          <a:xfrm>
            <a:off x="2510776" y="2777539"/>
            <a:ext cx="1772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Dudok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 de Wit et al. 2020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174812-CF1D-44F4-BC93-2BC907682699}"/>
              </a:ext>
            </a:extLst>
          </p:cNvPr>
          <p:cNvGrpSpPr/>
          <p:nvPr/>
        </p:nvGrpSpPr>
        <p:grpSpPr>
          <a:xfrm>
            <a:off x="7520117" y="825944"/>
            <a:ext cx="3887574" cy="2471093"/>
            <a:chOff x="758265" y="2536385"/>
            <a:chExt cx="3887574" cy="2471093"/>
          </a:xfrm>
        </p:grpSpPr>
        <p:pic>
          <p:nvPicPr>
            <p:cNvPr id="29" name="Image 4">
              <a:extLst>
                <a:ext uri="{FF2B5EF4-FFF2-40B4-BE49-F238E27FC236}">
                  <a16:creationId xmlns:a16="http://schemas.microsoft.com/office/drawing/2014/main" id="{AE467C84-2445-45EA-9F87-14DD20606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65" y="2536385"/>
              <a:ext cx="3887574" cy="21865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CB0348-DA5A-433F-9B51-77D1261C43FE}"/>
                </a:ext>
              </a:extLst>
            </p:cNvPr>
            <p:cNvSpPr txBox="1"/>
            <p:nvPr/>
          </p:nvSpPr>
          <p:spPr>
            <a:xfrm>
              <a:off x="1888047" y="4730479"/>
              <a:ext cx="1431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Artist’s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view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(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NASA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0D8F61-7509-4BD4-8CD3-8161A0DF49FD}"/>
              </a:ext>
            </a:extLst>
          </p:cNvPr>
          <p:cNvGrpSpPr/>
          <p:nvPr/>
        </p:nvGrpSpPr>
        <p:grpSpPr>
          <a:xfrm>
            <a:off x="3382809" y="4737017"/>
            <a:ext cx="2771895" cy="1953868"/>
            <a:chOff x="3383133" y="4418270"/>
            <a:chExt cx="2771895" cy="19538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54FD53-6F72-47C4-B7A7-2792DB162C25}"/>
                </a:ext>
              </a:extLst>
            </p:cNvPr>
            <p:cNvGrpSpPr/>
            <p:nvPr/>
          </p:nvGrpSpPr>
          <p:grpSpPr>
            <a:xfrm>
              <a:off x="3396884" y="4418270"/>
              <a:ext cx="2758144" cy="1787490"/>
              <a:chOff x="3396884" y="4418270"/>
              <a:chExt cx="2758144" cy="178749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71C4082-2DEC-47E3-A6D8-5A5E51E00F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97" t="52733"/>
              <a:stretch/>
            </p:blipFill>
            <p:spPr>
              <a:xfrm>
                <a:off x="3396884" y="4418270"/>
                <a:ext cx="2758144" cy="169667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D7E750-6831-47A5-B608-908CDFB46E38}"/>
                  </a:ext>
                </a:extLst>
              </p:cNvPr>
              <p:cNvSpPr/>
              <p:nvPr/>
            </p:nvSpPr>
            <p:spPr>
              <a:xfrm>
                <a:off x="4396351" y="6095139"/>
                <a:ext cx="158124" cy="110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6CF3434-2C50-46A0-A9FB-D437180491D9}"/>
                  </a:ext>
                </a:extLst>
              </p:cNvPr>
              <p:cNvSpPr/>
              <p:nvPr/>
            </p:nvSpPr>
            <p:spPr>
              <a:xfrm>
                <a:off x="4652386" y="6055731"/>
                <a:ext cx="237666" cy="110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2FB9BDF-42B4-470E-927A-05FDA13C7EE2}"/>
                    </a:ext>
                  </a:extLst>
                </p:cNvPr>
                <p:cNvSpPr txBox="1"/>
                <p:nvPr/>
              </p:nvSpPr>
              <p:spPr>
                <a:xfrm>
                  <a:off x="4437730" y="6095139"/>
                  <a:ext cx="79701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𝐧𝐓</m:t>
                        </m:r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2FB9BDF-42B4-470E-927A-05FDA13C7E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7730" y="6095139"/>
                  <a:ext cx="797013" cy="276999"/>
                </a:xfrm>
                <a:prstGeom prst="rect">
                  <a:avLst/>
                </a:prstGeom>
                <a:blipFill>
                  <a:blip r:embed="rId19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A37780E-AB1B-458E-9FEA-EC70542AA4B2}"/>
                    </a:ext>
                  </a:extLst>
                </p:cNvPr>
                <p:cNvSpPr txBox="1"/>
                <p:nvPr/>
              </p:nvSpPr>
              <p:spPr>
                <a:xfrm>
                  <a:off x="3383133" y="4821628"/>
                  <a:ext cx="369332" cy="696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𝐧𝐓</m:t>
                        </m:r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A37780E-AB1B-458E-9FEA-EC70542AA4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133" y="4821628"/>
                  <a:ext cx="369332" cy="696666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ight Brace 2">
            <a:extLst>
              <a:ext uri="{FF2B5EF4-FFF2-40B4-BE49-F238E27FC236}">
                <a16:creationId xmlns:a16="http://schemas.microsoft.com/office/drawing/2014/main" id="{9E9456AC-99AA-4DCF-B651-FE5E93846C2B}"/>
              </a:ext>
            </a:extLst>
          </p:cNvPr>
          <p:cNvSpPr/>
          <p:nvPr/>
        </p:nvSpPr>
        <p:spPr>
          <a:xfrm>
            <a:off x="3974214" y="4216299"/>
            <a:ext cx="99033" cy="454570"/>
          </a:xfrm>
          <a:prstGeom prst="rightBrace">
            <a:avLst>
              <a:gd name="adj1" fmla="val 378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EA630F-91D5-4138-A11B-211522912E49}"/>
              </a:ext>
            </a:extLst>
          </p:cNvPr>
          <p:cNvSpPr/>
          <p:nvPr/>
        </p:nvSpPr>
        <p:spPr>
          <a:xfrm>
            <a:off x="5109720" y="6374478"/>
            <a:ext cx="1259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Drake et al. 2021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2668C83-57B8-4509-867B-E2E0AE3B45A2}"/>
              </a:ext>
            </a:extLst>
          </p:cNvPr>
          <p:cNvCxnSpPr>
            <a:cxnSpLocks/>
          </p:cNvCxnSpPr>
          <p:nvPr/>
        </p:nvCxnSpPr>
        <p:spPr>
          <a:xfrm flipH="1" flipV="1">
            <a:off x="3974214" y="5257800"/>
            <a:ext cx="610486" cy="412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Espace réservé du pied de page 20">
            <a:extLst>
              <a:ext uri="{FF2B5EF4-FFF2-40B4-BE49-F238E27FC236}">
                <a16:creationId xmlns:a16="http://schemas.microsoft.com/office/drawing/2014/main" id="{32080E58-F6D1-79E6-AAB4-F6056CF568E3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2/12</a:t>
            </a:r>
            <a:endParaRPr lang="en-US" dirty="0"/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58B08F00-66BB-C796-C297-61728A2FB3FA}"/>
              </a:ext>
            </a:extLst>
          </p:cNvPr>
          <p:cNvSpPr txBox="1"/>
          <p:nvPr/>
        </p:nvSpPr>
        <p:spPr>
          <a:xfrm>
            <a:off x="606478" y="58909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[1]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Farell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2020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[2]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Larosa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2021 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[3]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Bizien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2023	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21764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26">
                <a:extLst>
                  <a:ext uri="{FF2B5EF4-FFF2-40B4-BE49-F238E27FC236}">
                    <a16:creationId xmlns:a16="http://schemas.microsoft.com/office/drawing/2014/main" id="{12C1F9E9-3F4A-4AC2-A1CF-76656153F68C}"/>
                  </a:ext>
                </a:extLst>
              </p:cNvPr>
              <p:cNvSpPr txBox="1"/>
              <p:nvPr/>
            </p:nvSpPr>
            <p:spPr>
              <a:xfrm>
                <a:off x="697768" y="3073650"/>
                <a:ext cx="5172078" cy="2385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effectLst/>
                    <a:latin typeface="Segoe UI Variable Small Semilig" pitchFamily="2" charset="0"/>
                  </a:rPr>
                  <a:t>Definition: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Switchbacks are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ubiquitous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intermittent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 err="1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Alfvénic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magnetic deflections </a:t>
                </a:r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Segoe UI Variable Small Semilig" pitchFamily="2" charset="0"/>
                  </a:rPr>
                  <a:t>[1,2,3].</a:t>
                </a:r>
              </a:p>
              <a:p>
                <a:r>
                  <a:rPr lang="en-US" sz="1600" b="1" dirty="0">
                    <a:latin typeface="Segoe UI Variable Small Semilig" pitchFamily="2" charset="0"/>
                  </a:rPr>
                  <a:t>Properties:</a:t>
                </a:r>
                <a:endParaRPr lang="en-US" sz="1600" b="1" dirty="0">
                  <a:effectLst/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600" dirty="0">
                    <a:latin typeface="Segoe UI Variable Small Semilig" pitchFamily="2" charset="0"/>
                  </a:rPr>
                  <a:t>An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b="1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increase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dirty="0">
                    <a:latin typeface="Segoe UI Variable Small Semilig" pitchFamily="2" charset="0"/>
                  </a:rPr>
                  <a:t>in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, e.g. </a:t>
                </a:r>
                <a:r>
                  <a:rPr lang="fr-FR" sz="1600" dirty="0" err="1">
                    <a:latin typeface="Segoe UI Variable Small Semilig" pitchFamily="2" charset="0"/>
                  </a:rPr>
                  <a:t>microstream</a:t>
                </a:r>
                <a:endParaRPr lang="fr-FR" sz="1600" dirty="0"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latin typeface="Segoe UI Variable Small Semilig" pitchFamily="2" charset="0"/>
                  </a:rPr>
                  <a:t>A </a:t>
                </a:r>
                <a:r>
                  <a:rPr lang="en-US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deflection</a:t>
                </a:r>
                <a:r>
                  <a:rPr lang="en-US" sz="1600" dirty="0">
                    <a:latin typeface="Segoe UI Variable Small Semilig" pitchFamily="2" charset="0"/>
                  </a:rPr>
                  <a:t> in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roughly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constant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(max 15 %)</a:t>
                </a: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en-US" sz="1600" dirty="0">
                  <a:effectLst/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49" name="ZoneTexte 26">
                <a:extLst>
                  <a:ext uri="{FF2B5EF4-FFF2-40B4-BE49-F238E27FC236}">
                    <a16:creationId xmlns:a16="http://schemas.microsoft.com/office/drawing/2014/main" id="{12C1F9E9-3F4A-4AC2-A1CF-76656153F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68" y="3073650"/>
                <a:ext cx="5172078" cy="2385268"/>
              </a:xfrm>
              <a:prstGeom prst="rect">
                <a:avLst/>
              </a:prstGeom>
              <a:blipFill>
                <a:blip r:embed="rId3"/>
                <a:stretch>
                  <a:fillRect l="-733" t="-5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F1ADF6CE-DD08-43B8-81A4-67CE15C4080D}"/>
              </a:ext>
            </a:extLst>
          </p:cNvPr>
          <p:cNvSpPr/>
          <p:nvPr/>
        </p:nvSpPr>
        <p:spPr>
          <a:xfrm>
            <a:off x="7372715" y="5778732"/>
            <a:ext cx="357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Zoom on an individual switchback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Froment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et al. 2021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46A23D-CF51-45DC-9097-4B529E34F2A7}"/>
              </a:ext>
            </a:extLst>
          </p:cNvPr>
          <p:cNvGrpSpPr/>
          <p:nvPr/>
        </p:nvGrpSpPr>
        <p:grpSpPr>
          <a:xfrm>
            <a:off x="6468866" y="3786926"/>
            <a:ext cx="5989904" cy="1991806"/>
            <a:chOff x="6468866" y="3786926"/>
            <a:chExt cx="5989904" cy="199180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6FA35FE-7188-449C-A52C-29B93CA747E3}"/>
                </a:ext>
              </a:extLst>
            </p:cNvPr>
            <p:cNvGrpSpPr/>
            <p:nvPr/>
          </p:nvGrpSpPr>
          <p:grpSpPr>
            <a:xfrm>
              <a:off x="6468866" y="3786926"/>
              <a:ext cx="5467255" cy="1991806"/>
              <a:chOff x="6468866" y="3786926"/>
              <a:chExt cx="5467255" cy="199180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2F12BC3-03A1-461B-B8F5-A49278EA2366}"/>
                  </a:ext>
                </a:extLst>
              </p:cNvPr>
              <p:cNvGrpSpPr/>
              <p:nvPr/>
            </p:nvGrpSpPr>
            <p:grpSpPr>
              <a:xfrm>
                <a:off x="6468866" y="3786926"/>
                <a:ext cx="5467255" cy="1991806"/>
                <a:chOff x="6468866" y="3786926"/>
                <a:chExt cx="5467255" cy="1991806"/>
              </a:xfrm>
            </p:grpSpPr>
            <p:pic>
              <p:nvPicPr>
                <p:cNvPr id="39" name="Image 9">
                  <a:extLst>
                    <a:ext uri="{FF2B5EF4-FFF2-40B4-BE49-F238E27FC236}">
                      <a16:creationId xmlns:a16="http://schemas.microsoft.com/office/drawing/2014/main" id="{052CB487-BB54-4495-B563-0F885266C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61425"/>
                <a:stretch/>
              </p:blipFill>
              <p:spPr>
                <a:xfrm>
                  <a:off x="6623094" y="3786926"/>
                  <a:ext cx="5313027" cy="199180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F302F2C-73D6-4643-B827-20EF0B840D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none" rtlCol="0">
                      <a:spAutoFit/>
                    </a:bodyPr>
                    <a:lstStyle/>
                    <a:p>
                      <a:r>
                        <a:rPr lang="fr-FR" sz="1200" b="1" dirty="0"/>
                        <a:t>V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𝒌𝒎</m:t>
                          </m:r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F302F2C-73D6-4643-B827-20EF0B840DC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2941" b="-441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729B7CF1-E819-41B7-B2C3-724B08BFE1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square" rtlCol="0">
                      <a:spAutoFit/>
                    </a:bodyPr>
                    <a:lstStyle/>
                    <a:p>
                      <a:pPr algn="ctr"/>
                      <a:r>
                        <a:rPr lang="fr-FR" sz="1200" b="1" dirty="0"/>
                        <a:t>B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𝒏𝑻</m:t>
                          </m:r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729B7CF1-E819-41B7-B2C3-724B08BFE17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56CB595-522B-42DF-AD03-131FB78EE8C1}"/>
                    </a:ext>
                  </a:extLst>
                </p:cNvPr>
                <p:cNvSpPr/>
                <p:nvPr/>
              </p:nvSpPr>
              <p:spPr>
                <a:xfrm>
                  <a:off x="11465780" y="4126727"/>
                  <a:ext cx="262394" cy="711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468AD196-5B9C-446C-8DCF-5DE52A5651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468AD196-5B9C-446C-8DCF-5DE52A56516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45D5F4AB-DAE6-4EC5-BBDF-52CFC239CC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45D5F4AB-DAE6-4EC5-BBDF-52CFC239CC5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9A28681-274C-4FE1-A07E-B1EDFD13A1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9A28681-274C-4FE1-A07E-B1EDFD13A16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FC912FC8-5FAF-41BC-8D34-FCDC2D6467C2}"/>
                    </a:ext>
                  </a:extLst>
                </p:cNvPr>
                <p:cNvSpPr/>
                <p:nvPr/>
              </p:nvSpPr>
              <p:spPr>
                <a:xfrm>
                  <a:off x="11465780" y="4993419"/>
                  <a:ext cx="470341" cy="6194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DD42137-8E1A-429F-89BF-E3991E66898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DD42137-8E1A-429F-89BF-E3991E668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84FD3C7-FE3F-453B-8D63-3CA6060FAAA3}"/>
                    </a:ext>
                  </a:extLst>
                </p:cNvPr>
                <p:cNvSpPr txBox="1"/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  <m:r>
                          <a:rPr lang="fr-FR" sz="1200" b="1" i="1" smtClean="0">
                            <a:solidFill>
                              <a:srgbClr val="3482BA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1200" b="1" i="1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84FD3C7-FE3F-453B-8D63-3CA6060FAA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blipFill>
                  <a:blip r:embed="rId11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E0676BB-0F06-42B1-BAB6-40430D142251}"/>
                    </a:ext>
                  </a:extLst>
                </p:cNvPr>
                <p:cNvSpPr txBox="1"/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E0676BB-0F06-42B1-BAB6-40430D1422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826A293-B9EC-44D0-9CCA-49BBB2C3D242}"/>
                    </a:ext>
                  </a:extLst>
                </p:cNvPr>
                <p:cNvSpPr txBox="1"/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826A293-B9EC-44D0-9CCA-49BBB2C3D2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</a:t>
            </a:r>
            <a:r>
              <a:rPr lang="fr-FR" sz="3200" dirty="0" err="1">
                <a:latin typeface="Segoe UI Variable Text Semiligh" pitchFamily="2" charset="0"/>
              </a:rPr>
              <a:t>ubiquitous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phenomena</a:t>
            </a:r>
            <a:r>
              <a:rPr lang="fr-FR" sz="3200" dirty="0">
                <a:latin typeface="Segoe UI Variable Text Semiligh" pitchFamily="2" charset="0"/>
              </a:rPr>
              <a:t> in </a:t>
            </a:r>
            <a:r>
              <a:rPr lang="fr-FR" sz="3200" dirty="0" err="1">
                <a:latin typeface="Segoe UI Variable Text Semiligh" pitchFamily="2" charset="0"/>
              </a:rPr>
              <a:t>inner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heliosphere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2ECD4E1A-F75E-4C2C-B44B-856A788134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17" y="825944"/>
            <a:ext cx="3887574" cy="21865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5">
            <a:extLst>
              <a:ext uri="{FF2B5EF4-FFF2-40B4-BE49-F238E27FC236}">
                <a16:creationId xmlns:a16="http://schemas.microsoft.com/office/drawing/2014/main" id="{F531A41E-F70D-485F-9ABF-4567F39A2C0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47481"/>
          <a:stretch/>
        </p:blipFill>
        <p:spPr>
          <a:xfrm>
            <a:off x="706012" y="1232043"/>
            <a:ext cx="5163834" cy="1683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FC761A-F493-48D3-8967-29AD4807D466}"/>
              </a:ext>
            </a:extLst>
          </p:cNvPr>
          <p:cNvSpPr txBox="1"/>
          <p:nvPr/>
        </p:nvSpPr>
        <p:spPr>
          <a:xfrm>
            <a:off x="697768" y="691648"/>
            <a:ext cx="53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FR" sz="1600" dirty="0">
                <a:latin typeface="Segoe UI Variable Small Semilig" pitchFamily="2" charset="0"/>
              </a:rPr>
              <a:t>Parker Solar Probe (PSP) </a:t>
            </a:r>
            <a:r>
              <a:rPr lang="fr-FR" sz="1600" dirty="0" err="1">
                <a:latin typeface="Segoe UI Variable Small Semilig" pitchFamily="2" charset="0"/>
              </a:rPr>
              <a:t>striking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discovery</a:t>
            </a:r>
            <a:r>
              <a:rPr lang="fr-FR" sz="1600" dirty="0">
                <a:latin typeface="Segoe UI Variable Small Semilig" pitchFamily="2" charset="0"/>
              </a:rPr>
              <a:t> : </a:t>
            </a:r>
            <a:r>
              <a:rPr lang="fr-FR" sz="1600" b="1" dirty="0">
                <a:solidFill>
                  <a:srgbClr val="FF5B49"/>
                </a:solidFill>
                <a:latin typeface="Segoe UI Variable Small Semilig" pitchFamily="2" charset="0"/>
              </a:rPr>
              <a:t>intermittent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magnetic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deflections</a:t>
            </a:r>
            <a:r>
              <a:rPr lang="fr-FR" sz="1600" dirty="0">
                <a:latin typeface="Segoe UI Variable Small Semilig" pitchFamily="2" charset="0"/>
              </a:rPr>
              <a:t> are </a:t>
            </a:r>
            <a:r>
              <a:rPr lang="fr-FR" sz="1600" b="1" dirty="0" err="1">
                <a:solidFill>
                  <a:srgbClr val="FF5B49"/>
                </a:solidFill>
                <a:latin typeface="Segoe UI Variable Small Semilig" pitchFamily="2" charset="0"/>
              </a:rPr>
              <a:t>ubiquitous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near</a:t>
            </a:r>
            <a:r>
              <a:rPr lang="fr-FR" sz="1600" dirty="0">
                <a:latin typeface="Segoe UI Variable Small Semilig" pitchFamily="2" charset="0"/>
              </a:rPr>
              <a:t> the Sun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DCC46B-4A0D-41B9-96D6-78145C6B68EC}"/>
                  </a:ext>
                </a:extLst>
              </p:cNvPr>
              <p:cNvSpPr txBox="1"/>
              <p:nvPr/>
            </p:nvSpPr>
            <p:spPr>
              <a:xfrm>
                <a:off x="4161303" y="4114242"/>
                <a:ext cx="2463834" cy="614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fr-FR" sz="16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 moves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on</a:t>
                </a:r>
                <a:r>
                  <a:rPr lang="fr-FR" sz="1600" dirty="0">
                    <a:latin typeface="Segoe UI Variable Small Semilig" pitchFamily="2" charset="0"/>
                  </a:rPr>
                  <a:t> the </a:t>
                </a:r>
                <a:r>
                  <a:rPr lang="fr-FR" sz="1600" dirty="0" err="1">
                    <a:latin typeface="Segoe UI Variable Small Semilig" pitchFamily="2" charset="0"/>
                  </a:rPr>
                  <a:t>sphere</a:t>
                </a:r>
                <a:r>
                  <a:rPr lang="fr-FR" sz="1600" dirty="0">
                    <a:latin typeface="Segoe UI Variable Small Semilig" pitchFamily="2" charset="0"/>
                  </a:rPr>
                  <a:t> of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constant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DCC46B-4A0D-41B9-96D6-78145C6B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303" y="4114242"/>
                <a:ext cx="2463834" cy="614720"/>
              </a:xfrm>
              <a:prstGeom prst="rect">
                <a:avLst/>
              </a:prstGeom>
              <a:blipFill>
                <a:blip r:embed="rId17"/>
                <a:stretch>
                  <a:fillRect l="-1538" b="-122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C9D76167-1805-4C37-8F8C-6832B936F411}"/>
              </a:ext>
            </a:extLst>
          </p:cNvPr>
          <p:cNvSpPr/>
          <p:nvPr/>
        </p:nvSpPr>
        <p:spPr>
          <a:xfrm>
            <a:off x="2510776" y="2777539"/>
            <a:ext cx="1772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Dudok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 de Wit et al. 2020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174812-CF1D-44F4-BC93-2BC907682699}"/>
              </a:ext>
            </a:extLst>
          </p:cNvPr>
          <p:cNvGrpSpPr/>
          <p:nvPr/>
        </p:nvGrpSpPr>
        <p:grpSpPr>
          <a:xfrm>
            <a:off x="7520117" y="825944"/>
            <a:ext cx="3887574" cy="2471093"/>
            <a:chOff x="758265" y="2536385"/>
            <a:chExt cx="3887574" cy="2471093"/>
          </a:xfrm>
        </p:grpSpPr>
        <p:pic>
          <p:nvPicPr>
            <p:cNvPr id="29" name="Image 4">
              <a:extLst>
                <a:ext uri="{FF2B5EF4-FFF2-40B4-BE49-F238E27FC236}">
                  <a16:creationId xmlns:a16="http://schemas.microsoft.com/office/drawing/2014/main" id="{AE467C84-2445-45EA-9F87-14DD20606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65" y="2536385"/>
              <a:ext cx="3887574" cy="21865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CB0348-DA5A-433F-9B51-77D1261C43FE}"/>
                </a:ext>
              </a:extLst>
            </p:cNvPr>
            <p:cNvSpPr txBox="1"/>
            <p:nvPr/>
          </p:nvSpPr>
          <p:spPr>
            <a:xfrm>
              <a:off x="1888047" y="4730479"/>
              <a:ext cx="1431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Artist’s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view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(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NASA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0D8F61-7509-4BD4-8CD3-8161A0DF49FD}"/>
              </a:ext>
            </a:extLst>
          </p:cNvPr>
          <p:cNvGrpSpPr/>
          <p:nvPr/>
        </p:nvGrpSpPr>
        <p:grpSpPr>
          <a:xfrm>
            <a:off x="3382809" y="4737017"/>
            <a:ext cx="2771895" cy="1953868"/>
            <a:chOff x="3383133" y="4418270"/>
            <a:chExt cx="2771895" cy="19538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54FD53-6F72-47C4-B7A7-2792DB162C25}"/>
                </a:ext>
              </a:extLst>
            </p:cNvPr>
            <p:cNvGrpSpPr/>
            <p:nvPr/>
          </p:nvGrpSpPr>
          <p:grpSpPr>
            <a:xfrm>
              <a:off x="3396884" y="4418270"/>
              <a:ext cx="2758144" cy="1787490"/>
              <a:chOff x="3396884" y="4418270"/>
              <a:chExt cx="2758144" cy="178749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71C4082-2DEC-47E3-A6D8-5A5E51E00F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97" t="52733"/>
              <a:stretch/>
            </p:blipFill>
            <p:spPr>
              <a:xfrm>
                <a:off x="3396884" y="4418270"/>
                <a:ext cx="2758144" cy="169667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D7E750-6831-47A5-B608-908CDFB46E38}"/>
                  </a:ext>
                </a:extLst>
              </p:cNvPr>
              <p:cNvSpPr/>
              <p:nvPr/>
            </p:nvSpPr>
            <p:spPr>
              <a:xfrm>
                <a:off x="4396351" y="6095139"/>
                <a:ext cx="158124" cy="110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6CF3434-2C50-46A0-A9FB-D437180491D9}"/>
                  </a:ext>
                </a:extLst>
              </p:cNvPr>
              <p:cNvSpPr/>
              <p:nvPr/>
            </p:nvSpPr>
            <p:spPr>
              <a:xfrm>
                <a:off x="4652386" y="6055731"/>
                <a:ext cx="237666" cy="110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2FB9BDF-42B4-470E-927A-05FDA13C7EE2}"/>
                    </a:ext>
                  </a:extLst>
                </p:cNvPr>
                <p:cNvSpPr txBox="1"/>
                <p:nvPr/>
              </p:nvSpPr>
              <p:spPr>
                <a:xfrm>
                  <a:off x="4437730" y="6095139"/>
                  <a:ext cx="79701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𝐧𝐓</m:t>
                        </m:r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2FB9BDF-42B4-470E-927A-05FDA13C7E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7730" y="6095139"/>
                  <a:ext cx="797013" cy="276999"/>
                </a:xfrm>
                <a:prstGeom prst="rect">
                  <a:avLst/>
                </a:prstGeom>
                <a:blipFill>
                  <a:blip r:embed="rId19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A37780E-AB1B-458E-9FEA-EC70542AA4B2}"/>
                    </a:ext>
                  </a:extLst>
                </p:cNvPr>
                <p:cNvSpPr txBox="1"/>
                <p:nvPr/>
              </p:nvSpPr>
              <p:spPr>
                <a:xfrm>
                  <a:off x="3383133" y="4821628"/>
                  <a:ext cx="369332" cy="696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𝐧𝐓</m:t>
                        </m:r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A37780E-AB1B-458E-9FEA-EC70542AA4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133" y="4821628"/>
                  <a:ext cx="369332" cy="696666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ight Brace 2">
            <a:extLst>
              <a:ext uri="{FF2B5EF4-FFF2-40B4-BE49-F238E27FC236}">
                <a16:creationId xmlns:a16="http://schemas.microsoft.com/office/drawing/2014/main" id="{9E9456AC-99AA-4DCF-B651-FE5E93846C2B}"/>
              </a:ext>
            </a:extLst>
          </p:cNvPr>
          <p:cNvSpPr/>
          <p:nvPr/>
        </p:nvSpPr>
        <p:spPr>
          <a:xfrm>
            <a:off x="3974214" y="4216299"/>
            <a:ext cx="99033" cy="454570"/>
          </a:xfrm>
          <a:prstGeom prst="rightBrace">
            <a:avLst>
              <a:gd name="adj1" fmla="val 378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EA630F-91D5-4138-A11B-211522912E49}"/>
              </a:ext>
            </a:extLst>
          </p:cNvPr>
          <p:cNvSpPr/>
          <p:nvPr/>
        </p:nvSpPr>
        <p:spPr>
          <a:xfrm>
            <a:off x="5109720" y="6374478"/>
            <a:ext cx="1259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Drake et al. 2021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64B799F-8FEE-C986-15E8-097AD21A95EC}"/>
              </a:ext>
            </a:extLst>
          </p:cNvPr>
          <p:cNvCxnSpPr>
            <a:cxnSpLocks/>
          </p:cNvCxnSpPr>
          <p:nvPr/>
        </p:nvCxnSpPr>
        <p:spPr>
          <a:xfrm flipV="1">
            <a:off x="4584700" y="4993419"/>
            <a:ext cx="0" cy="6771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A0EF19A-8D31-523D-A42B-F2CC3D487C03}"/>
              </a:ext>
            </a:extLst>
          </p:cNvPr>
          <p:cNvCxnSpPr/>
          <p:nvPr/>
        </p:nvCxnSpPr>
        <p:spPr>
          <a:xfrm flipH="1" flipV="1">
            <a:off x="3974214" y="5288495"/>
            <a:ext cx="610486" cy="38205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FB7EA244-95F1-EBD0-2C82-B3FDE20F3195}"/>
              </a:ext>
            </a:extLst>
          </p:cNvPr>
          <p:cNvSpPr/>
          <p:nvPr/>
        </p:nvSpPr>
        <p:spPr>
          <a:xfrm rot="17090477">
            <a:off x="4250181" y="5231927"/>
            <a:ext cx="544027" cy="616274"/>
          </a:xfrm>
          <a:prstGeom prst="arc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43BE388-6B8B-D555-7121-DA61AE73F77C}"/>
              </a:ext>
            </a:extLst>
          </p:cNvPr>
          <p:cNvSpPr txBox="1"/>
          <p:nvPr/>
        </p:nvSpPr>
        <p:spPr>
          <a:xfrm>
            <a:off x="3957435" y="5523166"/>
            <a:ext cx="58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6"/>
                </a:solidFill>
              </a:rPr>
              <a:t>55 °</a:t>
            </a:r>
          </a:p>
        </p:txBody>
      </p:sp>
      <p:sp>
        <p:nvSpPr>
          <p:cNvPr id="50" name="Espace réservé du pied de page 20">
            <a:extLst>
              <a:ext uri="{FF2B5EF4-FFF2-40B4-BE49-F238E27FC236}">
                <a16:creationId xmlns:a16="http://schemas.microsoft.com/office/drawing/2014/main" id="{50CFA8A1-D9FF-9B63-D286-04C0E9C45D5D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2/12</a:t>
            </a:r>
            <a:endParaRPr lang="en-US" dirty="0"/>
          </a:p>
        </p:txBody>
      </p:sp>
      <p:sp>
        <p:nvSpPr>
          <p:cNvPr id="51" name="TextBox 22">
            <a:extLst>
              <a:ext uri="{FF2B5EF4-FFF2-40B4-BE49-F238E27FC236}">
                <a16:creationId xmlns:a16="http://schemas.microsoft.com/office/drawing/2014/main" id="{BB6E7FDA-A92B-C082-3C18-795D375EB76D}"/>
              </a:ext>
            </a:extLst>
          </p:cNvPr>
          <p:cNvSpPr txBox="1"/>
          <p:nvPr/>
        </p:nvSpPr>
        <p:spPr>
          <a:xfrm>
            <a:off x="606478" y="58909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[1]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Farell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2020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[2]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Larosa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2021 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[3]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Bizien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2023	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30073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26">
                <a:extLst>
                  <a:ext uri="{FF2B5EF4-FFF2-40B4-BE49-F238E27FC236}">
                    <a16:creationId xmlns:a16="http://schemas.microsoft.com/office/drawing/2014/main" id="{12C1F9E9-3F4A-4AC2-A1CF-76656153F68C}"/>
                  </a:ext>
                </a:extLst>
              </p:cNvPr>
              <p:cNvSpPr txBox="1"/>
              <p:nvPr/>
            </p:nvSpPr>
            <p:spPr>
              <a:xfrm>
                <a:off x="697768" y="3073650"/>
                <a:ext cx="5172078" cy="2385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>
                    <a:effectLst/>
                    <a:latin typeface="Segoe UI Variable Small Semilig" pitchFamily="2" charset="0"/>
                  </a:rPr>
                  <a:t>Definition: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Switchbacks are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ubiquitous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intermittent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, </a:t>
                </a:r>
                <a:r>
                  <a:rPr lang="en-US" sz="1600" b="1" dirty="0" err="1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Alfvénic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magnetic deflections </a:t>
                </a:r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Segoe UI Variable Small Semilig" pitchFamily="2" charset="0"/>
                  </a:rPr>
                  <a:t>[1,2,3].</a:t>
                </a:r>
              </a:p>
              <a:p>
                <a:r>
                  <a:rPr lang="en-US" sz="1600" b="1" dirty="0">
                    <a:latin typeface="Segoe UI Variable Small Semilig" pitchFamily="2" charset="0"/>
                  </a:rPr>
                  <a:t>Properties:</a:t>
                </a:r>
                <a:endParaRPr lang="en-US" sz="1600" b="1" dirty="0">
                  <a:effectLst/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600" dirty="0">
                    <a:latin typeface="Segoe UI Variable Small Semilig" pitchFamily="2" charset="0"/>
                  </a:rPr>
                  <a:t>An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b="1" dirty="0" err="1">
                    <a:solidFill>
                      <a:srgbClr val="FF5B49"/>
                    </a:solidFill>
                    <a:latin typeface="Segoe UI Variable Small Semilig" pitchFamily="2" charset="0"/>
                  </a:rPr>
                  <a:t>increase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:r>
                  <a:rPr lang="fr-FR" sz="1600" dirty="0">
                    <a:latin typeface="Segoe UI Variable Small Semilig" pitchFamily="2" charset="0"/>
                  </a:rPr>
                  <a:t>in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, e.g. </a:t>
                </a:r>
                <a:r>
                  <a:rPr lang="fr-FR" sz="1600" dirty="0" err="1">
                    <a:latin typeface="Segoe UI Variable Small Semilig" pitchFamily="2" charset="0"/>
                  </a:rPr>
                  <a:t>microstream</a:t>
                </a:r>
                <a:endParaRPr lang="fr-FR" sz="1600" dirty="0"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dirty="0">
                    <a:latin typeface="Segoe UI Variable Small Semilig" pitchFamily="2" charset="0"/>
                  </a:rPr>
                  <a:t>A </a:t>
                </a:r>
                <a:r>
                  <a:rPr lang="en-US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deflection</a:t>
                </a:r>
                <a:r>
                  <a:rPr lang="en-US" sz="1600" dirty="0">
                    <a:latin typeface="Segoe UI Variable Small Semilig" pitchFamily="2" charset="0"/>
                  </a:rPr>
                  <a:t> in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roughly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 constant </a:t>
                </a:r>
                <a:r>
                  <a:rPr lang="en-US" sz="1600" dirty="0">
                    <a:effectLst/>
                    <a:latin typeface="Segoe UI Variable Small Semilig" pitchFamily="2" charset="0"/>
                  </a:rPr>
                  <a:t>(max 15 %)</a:t>
                </a: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fr-FR" sz="1600" b="1" dirty="0">
                  <a:solidFill>
                    <a:srgbClr val="FF5B49"/>
                  </a:solidFill>
                  <a:latin typeface="Segoe UI Variable Small Semilig" pitchFamily="2" charset="0"/>
                </a:endParaRPr>
              </a:p>
              <a:p>
                <a:endParaRPr lang="en-US" sz="1600" dirty="0">
                  <a:effectLst/>
                  <a:latin typeface="Segoe UI Variable Small Semilig" pitchFamily="2" charset="0"/>
                </a:endParaRPr>
              </a:p>
            </p:txBody>
          </p:sp>
        </mc:Choice>
        <mc:Fallback xmlns="">
          <p:sp>
            <p:nvSpPr>
              <p:cNvPr id="49" name="ZoneTexte 26">
                <a:extLst>
                  <a:ext uri="{FF2B5EF4-FFF2-40B4-BE49-F238E27FC236}">
                    <a16:creationId xmlns:a16="http://schemas.microsoft.com/office/drawing/2014/main" id="{12C1F9E9-3F4A-4AC2-A1CF-76656153F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68" y="3073650"/>
                <a:ext cx="5172078" cy="2385268"/>
              </a:xfrm>
              <a:prstGeom prst="rect">
                <a:avLst/>
              </a:prstGeom>
              <a:blipFill>
                <a:blip r:embed="rId3"/>
                <a:stretch>
                  <a:fillRect l="-733" t="-5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F1ADF6CE-DD08-43B8-81A4-67CE15C4080D}"/>
              </a:ext>
            </a:extLst>
          </p:cNvPr>
          <p:cNvSpPr/>
          <p:nvPr/>
        </p:nvSpPr>
        <p:spPr>
          <a:xfrm>
            <a:off x="7372715" y="5778732"/>
            <a:ext cx="357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Zoom on an individual switchback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Froment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et al. 2021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46A23D-CF51-45DC-9097-4B529E34F2A7}"/>
              </a:ext>
            </a:extLst>
          </p:cNvPr>
          <p:cNvGrpSpPr/>
          <p:nvPr/>
        </p:nvGrpSpPr>
        <p:grpSpPr>
          <a:xfrm>
            <a:off x="6468866" y="3786926"/>
            <a:ext cx="5989904" cy="1991806"/>
            <a:chOff x="6468866" y="3786926"/>
            <a:chExt cx="5989904" cy="199180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6FA35FE-7188-449C-A52C-29B93CA747E3}"/>
                </a:ext>
              </a:extLst>
            </p:cNvPr>
            <p:cNvGrpSpPr/>
            <p:nvPr/>
          </p:nvGrpSpPr>
          <p:grpSpPr>
            <a:xfrm>
              <a:off x="6468866" y="3786926"/>
              <a:ext cx="5467255" cy="1991806"/>
              <a:chOff x="6468866" y="3786926"/>
              <a:chExt cx="5467255" cy="199180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2F12BC3-03A1-461B-B8F5-A49278EA2366}"/>
                  </a:ext>
                </a:extLst>
              </p:cNvPr>
              <p:cNvGrpSpPr/>
              <p:nvPr/>
            </p:nvGrpSpPr>
            <p:grpSpPr>
              <a:xfrm>
                <a:off x="6468866" y="3786926"/>
                <a:ext cx="5467255" cy="1991806"/>
                <a:chOff x="6468866" y="3786926"/>
                <a:chExt cx="5467255" cy="1991806"/>
              </a:xfrm>
            </p:grpSpPr>
            <p:pic>
              <p:nvPicPr>
                <p:cNvPr id="39" name="Image 9">
                  <a:extLst>
                    <a:ext uri="{FF2B5EF4-FFF2-40B4-BE49-F238E27FC236}">
                      <a16:creationId xmlns:a16="http://schemas.microsoft.com/office/drawing/2014/main" id="{052CB487-BB54-4495-B563-0F885266C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61425"/>
                <a:stretch/>
              </p:blipFill>
              <p:spPr>
                <a:xfrm>
                  <a:off x="6623094" y="3786926"/>
                  <a:ext cx="5313027" cy="199180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F302F2C-73D6-4643-B827-20EF0B840D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none" rtlCol="0">
                      <a:spAutoFit/>
                    </a:bodyPr>
                    <a:lstStyle/>
                    <a:p>
                      <a:r>
                        <a:rPr lang="fr-FR" sz="1200" b="1" dirty="0"/>
                        <a:t>V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𝒌𝒎</m:t>
                          </m:r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F302F2C-73D6-4643-B827-20EF0B840DC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68866" y="4913252"/>
                      <a:ext cx="373500" cy="8457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2941" b="-441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729B7CF1-E819-41B7-B2C3-724B08BFE1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vert="vert270" wrap="square" rtlCol="0">
                      <a:spAutoFit/>
                    </a:bodyPr>
                    <a:lstStyle/>
                    <a:p>
                      <a:pPr algn="ctr"/>
                      <a:r>
                        <a:rPr lang="fr-FR" sz="1200" b="1" dirty="0"/>
                        <a:t>B [</a:t>
                      </a:r>
                      <a14:m>
                        <m:oMath xmlns:m="http://schemas.openxmlformats.org/officeDocument/2006/math">
                          <m:r>
                            <a:rPr lang="fr-FR" sz="1200" b="1" i="1" smtClean="0">
                              <a:latin typeface="Cambria Math" panose="02040503050406030204" pitchFamily="18" charset="0"/>
                            </a:rPr>
                            <m:t>𝒏𝑻</m:t>
                          </m:r>
                        </m:oMath>
                      </a14:m>
                      <a:r>
                        <a:rPr lang="en-US" sz="1200" b="1" dirty="0"/>
                        <a:t>]</a:t>
                      </a:r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729B7CF1-E819-41B7-B2C3-724B08BFE17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73034" y="4057392"/>
                      <a:ext cx="369332" cy="78102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56CB595-522B-42DF-AD03-131FB78EE8C1}"/>
                    </a:ext>
                  </a:extLst>
                </p:cNvPr>
                <p:cNvSpPr/>
                <p:nvPr/>
              </p:nvSpPr>
              <p:spPr>
                <a:xfrm>
                  <a:off x="11465780" y="4126727"/>
                  <a:ext cx="262394" cy="711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468AD196-5B9C-446C-8DCF-5DE52A5651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468AD196-5B9C-446C-8DCF-5DE52A56516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15641" y="4081365"/>
                      <a:ext cx="351071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45D5F4AB-DAE6-4EC5-BBDF-52CFC239CC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FF8621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45D5F4AB-DAE6-4EC5-BBDF-52CFC239CC5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266894"/>
                      <a:ext cx="351071" cy="27699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9A28681-274C-4FE1-A07E-B1EDFD13A1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sz="1200" b="1" i="1" smtClean="0">
                                    <a:solidFill>
                                      <a:srgbClr val="62B962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b="1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09A28681-274C-4FE1-A07E-B1EDFD13A16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421441" y="4414121"/>
                      <a:ext cx="351071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FC912FC8-5FAF-41BC-8D34-FCDC2D6467C2}"/>
                    </a:ext>
                  </a:extLst>
                </p:cNvPr>
                <p:cNvSpPr/>
                <p:nvPr/>
              </p:nvSpPr>
              <p:spPr>
                <a:xfrm>
                  <a:off x="11465780" y="4993419"/>
                  <a:ext cx="470341" cy="6194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DD42137-8E1A-429F-89BF-E3991E66898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DD42137-8E1A-429F-89BF-E3991E668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20222" y="4599650"/>
                    <a:ext cx="35107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84FD3C7-FE3F-453B-8D63-3CA6060FAAA3}"/>
                    </a:ext>
                  </a:extLst>
                </p:cNvPr>
                <p:cNvSpPr txBox="1"/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  <m:r>
                          <a:rPr lang="fr-FR" sz="1200" b="1" i="1" smtClean="0">
                            <a:solidFill>
                              <a:srgbClr val="3482BA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1200" b="1" i="1">
                                <a:solidFill>
                                  <a:srgbClr val="3482B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sz="1200" b="1" i="1">
                                    <a:solidFill>
                                      <a:srgbClr val="3482BA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84FD3C7-FE3F-453B-8D63-3CA6060FAA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7691" y="5011496"/>
                  <a:ext cx="1051079" cy="276999"/>
                </a:xfrm>
                <a:prstGeom prst="rect">
                  <a:avLst/>
                </a:prstGeom>
                <a:blipFill>
                  <a:blip r:embed="rId11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E0676BB-0F06-42B1-BAB6-40430D142251}"/>
                    </a:ext>
                  </a:extLst>
                </p:cNvPr>
                <p:cNvSpPr txBox="1"/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62B962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E0676BB-0F06-42B1-BAB6-40430D1422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7829" y="5326904"/>
                  <a:ext cx="351071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826A293-B9EC-44D0-9CCA-49BBB2C3D242}"/>
                    </a:ext>
                  </a:extLst>
                </p:cNvPr>
                <p:cNvSpPr txBox="1"/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sz="1200" b="1" i="1" smtClean="0">
                                <a:solidFill>
                                  <a:srgbClr val="FF862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826A293-B9EC-44D0-9CCA-49BBB2C3D2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4078" y="5164650"/>
                  <a:ext cx="351071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5063D8-1318-4290-A30C-66B6F95A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25"/>
            <a:ext cx="10515600" cy="949325"/>
          </a:xfrm>
        </p:spPr>
        <p:txBody>
          <a:bodyPr>
            <a:noAutofit/>
          </a:bodyPr>
          <a:lstStyle/>
          <a:p>
            <a:r>
              <a:rPr lang="fr-FR" sz="3200" dirty="0" err="1">
                <a:latin typeface="Segoe UI Variable Text Semiligh" pitchFamily="2" charset="0"/>
              </a:rPr>
              <a:t>Switchbacks</a:t>
            </a:r>
            <a:r>
              <a:rPr lang="fr-FR" sz="3200" dirty="0">
                <a:latin typeface="Segoe UI Variable Text Semiligh" pitchFamily="2" charset="0"/>
              </a:rPr>
              <a:t>: </a:t>
            </a:r>
            <a:r>
              <a:rPr lang="fr-FR" sz="3200" dirty="0" err="1">
                <a:latin typeface="Segoe UI Variable Text Semiligh" pitchFamily="2" charset="0"/>
              </a:rPr>
              <a:t>ubiquitous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phenomena</a:t>
            </a:r>
            <a:r>
              <a:rPr lang="fr-FR" sz="3200" dirty="0">
                <a:latin typeface="Segoe UI Variable Text Semiligh" pitchFamily="2" charset="0"/>
              </a:rPr>
              <a:t> in </a:t>
            </a:r>
            <a:r>
              <a:rPr lang="fr-FR" sz="3200" dirty="0" err="1">
                <a:latin typeface="Segoe UI Variable Text Semiligh" pitchFamily="2" charset="0"/>
              </a:rPr>
              <a:t>inner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r>
              <a:rPr lang="fr-FR" sz="3200" dirty="0" err="1">
                <a:latin typeface="Segoe UI Variable Text Semiligh" pitchFamily="2" charset="0"/>
              </a:rPr>
              <a:t>heliosphere</a:t>
            </a:r>
            <a:r>
              <a:rPr lang="fr-FR" sz="3200" dirty="0">
                <a:latin typeface="Segoe UI Variable Text Semiligh" pitchFamily="2" charset="0"/>
              </a:rPr>
              <a:t> </a:t>
            </a:r>
            <a:endParaRPr lang="en-US" sz="3200" dirty="0">
              <a:latin typeface="Segoe UI Variable Text Semiligh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5AB29-1F70-4D5A-A502-A35D5B53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3"/>
            <a:ext cx="12252960" cy="146428"/>
          </a:xfr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2ECD4E1A-F75E-4C2C-B44B-856A788134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17" y="825944"/>
            <a:ext cx="3887574" cy="21865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5DA7B-16D1-4ABD-803F-B27902C65D1E}"/>
              </a:ext>
            </a:extLst>
          </p:cNvPr>
          <p:cNvCxnSpPr>
            <a:cxnSpLocks/>
          </p:cNvCxnSpPr>
          <p:nvPr/>
        </p:nvCxnSpPr>
        <p:spPr>
          <a:xfrm flipV="1">
            <a:off x="0" y="644350"/>
            <a:ext cx="12192000" cy="512"/>
          </a:xfrm>
          <a:prstGeom prst="line">
            <a:avLst/>
          </a:prstGeom>
          <a:ln w="38100">
            <a:solidFill>
              <a:srgbClr val="DD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5">
            <a:extLst>
              <a:ext uri="{FF2B5EF4-FFF2-40B4-BE49-F238E27FC236}">
                <a16:creationId xmlns:a16="http://schemas.microsoft.com/office/drawing/2014/main" id="{F531A41E-F70D-485F-9ABF-4567F39A2C0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47481"/>
          <a:stretch/>
        </p:blipFill>
        <p:spPr>
          <a:xfrm>
            <a:off x="706012" y="1232043"/>
            <a:ext cx="5163834" cy="1683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FC761A-F493-48D3-8967-29AD4807D466}"/>
              </a:ext>
            </a:extLst>
          </p:cNvPr>
          <p:cNvSpPr txBox="1"/>
          <p:nvPr/>
        </p:nvSpPr>
        <p:spPr>
          <a:xfrm>
            <a:off x="697768" y="691648"/>
            <a:ext cx="539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FR" sz="1600" dirty="0">
                <a:latin typeface="Segoe UI Variable Small Semilig" pitchFamily="2" charset="0"/>
              </a:rPr>
              <a:t>Parker Solar Probe (PSP) </a:t>
            </a:r>
            <a:r>
              <a:rPr lang="fr-FR" sz="1600" dirty="0" err="1">
                <a:latin typeface="Segoe UI Variable Small Semilig" pitchFamily="2" charset="0"/>
              </a:rPr>
              <a:t>striking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discovery</a:t>
            </a:r>
            <a:r>
              <a:rPr lang="fr-FR" sz="1600" dirty="0">
                <a:latin typeface="Segoe UI Variable Small Semilig" pitchFamily="2" charset="0"/>
              </a:rPr>
              <a:t> : </a:t>
            </a:r>
            <a:r>
              <a:rPr lang="fr-FR" sz="1600" b="1" dirty="0">
                <a:solidFill>
                  <a:srgbClr val="FF5B49"/>
                </a:solidFill>
                <a:latin typeface="Segoe UI Variable Small Semilig" pitchFamily="2" charset="0"/>
              </a:rPr>
              <a:t>intermittent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magnetic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deflections</a:t>
            </a:r>
            <a:r>
              <a:rPr lang="fr-FR" sz="1600" dirty="0">
                <a:latin typeface="Segoe UI Variable Small Semilig" pitchFamily="2" charset="0"/>
              </a:rPr>
              <a:t> are </a:t>
            </a:r>
            <a:r>
              <a:rPr lang="fr-FR" sz="1600" b="1" dirty="0" err="1">
                <a:solidFill>
                  <a:srgbClr val="FF5B49"/>
                </a:solidFill>
                <a:latin typeface="Segoe UI Variable Small Semilig" pitchFamily="2" charset="0"/>
              </a:rPr>
              <a:t>ubiquitous</a:t>
            </a:r>
            <a:r>
              <a:rPr lang="fr-FR" sz="1600" dirty="0">
                <a:latin typeface="Segoe UI Variable Small Semilig" pitchFamily="2" charset="0"/>
              </a:rPr>
              <a:t> </a:t>
            </a:r>
            <a:r>
              <a:rPr lang="fr-FR" sz="1600" dirty="0" err="1">
                <a:latin typeface="Segoe UI Variable Small Semilig" pitchFamily="2" charset="0"/>
              </a:rPr>
              <a:t>near</a:t>
            </a:r>
            <a:r>
              <a:rPr lang="fr-FR" sz="1600" dirty="0">
                <a:latin typeface="Segoe UI Variable Small Semilig" pitchFamily="2" charset="0"/>
              </a:rPr>
              <a:t> the Sun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DCC46B-4A0D-41B9-96D6-78145C6B68EC}"/>
                  </a:ext>
                </a:extLst>
              </p:cNvPr>
              <p:cNvSpPr txBox="1"/>
              <p:nvPr/>
            </p:nvSpPr>
            <p:spPr>
              <a:xfrm>
                <a:off x="4161303" y="4114242"/>
                <a:ext cx="2463834" cy="614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 smtClean="0">
                            <a:solidFill>
                              <a:srgbClr val="FF5B49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fr-FR" sz="1600" b="1" i="1" smtClean="0">
                        <a:solidFill>
                          <a:srgbClr val="FF5B4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>
                    <a:latin typeface="Segoe UI Variable Small Semilig" pitchFamily="2" charset="0"/>
                  </a:rPr>
                  <a:t> moves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on</a:t>
                </a:r>
                <a:r>
                  <a:rPr lang="fr-FR" sz="1600" dirty="0">
                    <a:latin typeface="Segoe UI Variable Small Semilig" pitchFamily="2" charset="0"/>
                  </a:rPr>
                  <a:t> the </a:t>
                </a:r>
                <a:r>
                  <a:rPr lang="fr-FR" sz="1600" dirty="0" err="1">
                    <a:latin typeface="Segoe UI Variable Small Semilig" pitchFamily="2" charset="0"/>
                  </a:rPr>
                  <a:t>sphere</a:t>
                </a:r>
                <a:r>
                  <a:rPr lang="fr-FR" sz="1600" dirty="0">
                    <a:latin typeface="Segoe UI Variable Small Semilig" pitchFamily="2" charset="0"/>
                  </a:rPr>
                  <a:t> of </a:t>
                </a:r>
                <a:r>
                  <a:rPr lang="fr-FR" sz="1600" b="1" dirty="0">
                    <a:solidFill>
                      <a:srgbClr val="FF5B49"/>
                    </a:solidFill>
                    <a:latin typeface="Segoe UI Variable Small Semilig" pitchFamily="2" charset="0"/>
                  </a:rPr>
                  <a:t>constant </a:t>
                </a:r>
                <a:r>
                  <a:rPr lang="en-US" sz="1600" b="1" dirty="0">
                    <a:solidFill>
                      <a:srgbClr val="FF5B49"/>
                    </a:solidFill>
                    <a:effectLst/>
                    <a:latin typeface="Segoe UI Variable Small Semilig" pitchFamily="2" charset="0"/>
                  </a:rPr>
                  <a:t>|B|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DCC46B-4A0D-41B9-96D6-78145C6B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303" y="4114242"/>
                <a:ext cx="2463834" cy="614720"/>
              </a:xfrm>
              <a:prstGeom prst="rect">
                <a:avLst/>
              </a:prstGeom>
              <a:blipFill>
                <a:blip r:embed="rId17"/>
                <a:stretch>
                  <a:fillRect l="-1538" b="-122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C9D76167-1805-4C37-8F8C-6832B936F411}"/>
              </a:ext>
            </a:extLst>
          </p:cNvPr>
          <p:cNvSpPr/>
          <p:nvPr/>
        </p:nvSpPr>
        <p:spPr>
          <a:xfrm>
            <a:off x="2510776" y="2777539"/>
            <a:ext cx="1772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 err="1">
                <a:solidFill>
                  <a:schemeClr val="accent3">
                    <a:lumMod val="75000"/>
                  </a:schemeClr>
                </a:solidFill>
              </a:rPr>
              <a:t>Dudok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 de Wit et al. 2020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174812-CF1D-44F4-BC93-2BC907682699}"/>
              </a:ext>
            </a:extLst>
          </p:cNvPr>
          <p:cNvGrpSpPr/>
          <p:nvPr/>
        </p:nvGrpSpPr>
        <p:grpSpPr>
          <a:xfrm>
            <a:off x="7520117" y="825944"/>
            <a:ext cx="3887574" cy="2471093"/>
            <a:chOff x="758265" y="2536385"/>
            <a:chExt cx="3887574" cy="2471093"/>
          </a:xfrm>
        </p:grpSpPr>
        <p:pic>
          <p:nvPicPr>
            <p:cNvPr id="29" name="Image 4">
              <a:extLst>
                <a:ext uri="{FF2B5EF4-FFF2-40B4-BE49-F238E27FC236}">
                  <a16:creationId xmlns:a16="http://schemas.microsoft.com/office/drawing/2014/main" id="{AE467C84-2445-45EA-9F87-14DD20606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65" y="2536385"/>
              <a:ext cx="3887574" cy="21865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CB0348-DA5A-433F-9B51-77D1261C43FE}"/>
                </a:ext>
              </a:extLst>
            </p:cNvPr>
            <p:cNvSpPr txBox="1"/>
            <p:nvPr/>
          </p:nvSpPr>
          <p:spPr>
            <a:xfrm>
              <a:off x="1888047" y="4730479"/>
              <a:ext cx="1431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Artist’s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200" dirty="0" err="1">
                  <a:solidFill>
                    <a:schemeClr val="bg1">
                      <a:lumMod val="50000"/>
                    </a:schemeClr>
                  </a:solidFill>
                </a:rPr>
                <a:t>view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 (</a:t>
              </a:r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NASA</a:t>
              </a: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0D8F61-7509-4BD4-8CD3-8161A0DF49FD}"/>
              </a:ext>
            </a:extLst>
          </p:cNvPr>
          <p:cNvGrpSpPr/>
          <p:nvPr/>
        </p:nvGrpSpPr>
        <p:grpSpPr>
          <a:xfrm>
            <a:off x="3382809" y="4737017"/>
            <a:ext cx="2771895" cy="1953868"/>
            <a:chOff x="3383133" y="4418270"/>
            <a:chExt cx="2771895" cy="19538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54FD53-6F72-47C4-B7A7-2792DB162C25}"/>
                </a:ext>
              </a:extLst>
            </p:cNvPr>
            <p:cNvGrpSpPr/>
            <p:nvPr/>
          </p:nvGrpSpPr>
          <p:grpSpPr>
            <a:xfrm>
              <a:off x="3396884" y="4418270"/>
              <a:ext cx="2758144" cy="1787490"/>
              <a:chOff x="3396884" y="4418270"/>
              <a:chExt cx="2758144" cy="178749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71C4082-2DEC-47E3-A6D8-5A5E51E00F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97" t="52733"/>
              <a:stretch/>
            </p:blipFill>
            <p:spPr>
              <a:xfrm>
                <a:off x="3396884" y="4418270"/>
                <a:ext cx="2758144" cy="169667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D7E750-6831-47A5-B608-908CDFB46E38}"/>
                  </a:ext>
                </a:extLst>
              </p:cNvPr>
              <p:cNvSpPr/>
              <p:nvPr/>
            </p:nvSpPr>
            <p:spPr>
              <a:xfrm>
                <a:off x="4396351" y="6095139"/>
                <a:ext cx="158124" cy="110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6CF3434-2C50-46A0-A9FB-D437180491D9}"/>
                  </a:ext>
                </a:extLst>
              </p:cNvPr>
              <p:cNvSpPr/>
              <p:nvPr/>
            </p:nvSpPr>
            <p:spPr>
              <a:xfrm>
                <a:off x="4652386" y="6055731"/>
                <a:ext cx="237666" cy="110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2FB9BDF-42B4-470E-927A-05FDA13C7EE2}"/>
                    </a:ext>
                  </a:extLst>
                </p:cNvPr>
                <p:cNvSpPr txBox="1"/>
                <p:nvPr/>
              </p:nvSpPr>
              <p:spPr>
                <a:xfrm>
                  <a:off x="4437730" y="6095139"/>
                  <a:ext cx="79701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𝐧𝐓</m:t>
                        </m:r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2FB9BDF-42B4-470E-927A-05FDA13C7E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7730" y="6095139"/>
                  <a:ext cx="797013" cy="276999"/>
                </a:xfrm>
                <a:prstGeom prst="rect">
                  <a:avLst/>
                </a:prstGeom>
                <a:blipFill>
                  <a:blip r:embed="rId19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A37780E-AB1B-458E-9FEA-EC70542AA4B2}"/>
                    </a:ext>
                  </a:extLst>
                </p:cNvPr>
                <p:cNvSpPr txBox="1"/>
                <p:nvPr/>
              </p:nvSpPr>
              <p:spPr>
                <a:xfrm>
                  <a:off x="3383133" y="4821628"/>
                  <a:ext cx="369332" cy="6966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vert270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𝐧𝐓</m:t>
                        </m:r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A37780E-AB1B-458E-9FEA-EC70542AA4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133" y="4821628"/>
                  <a:ext cx="369332" cy="696666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ight Brace 2">
            <a:extLst>
              <a:ext uri="{FF2B5EF4-FFF2-40B4-BE49-F238E27FC236}">
                <a16:creationId xmlns:a16="http://schemas.microsoft.com/office/drawing/2014/main" id="{9E9456AC-99AA-4DCF-B651-FE5E93846C2B}"/>
              </a:ext>
            </a:extLst>
          </p:cNvPr>
          <p:cNvSpPr/>
          <p:nvPr/>
        </p:nvSpPr>
        <p:spPr>
          <a:xfrm>
            <a:off x="3974214" y="4216299"/>
            <a:ext cx="99033" cy="454570"/>
          </a:xfrm>
          <a:prstGeom prst="rightBrace">
            <a:avLst>
              <a:gd name="adj1" fmla="val 378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EA630F-91D5-4138-A11B-211522912E49}"/>
              </a:ext>
            </a:extLst>
          </p:cNvPr>
          <p:cNvSpPr/>
          <p:nvPr/>
        </p:nvSpPr>
        <p:spPr>
          <a:xfrm>
            <a:off x="5109720" y="6374478"/>
            <a:ext cx="1259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>
              <a:spcAft>
                <a:spcPts val="600"/>
              </a:spcAft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Drake et al. 2021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ABC6DA1-7484-A506-D248-121280D717C6}"/>
              </a:ext>
            </a:extLst>
          </p:cNvPr>
          <p:cNvCxnSpPr>
            <a:cxnSpLocks/>
          </p:cNvCxnSpPr>
          <p:nvPr/>
        </p:nvCxnSpPr>
        <p:spPr>
          <a:xfrm>
            <a:off x="4584700" y="5670550"/>
            <a:ext cx="5250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E4001ED-4267-75D0-13C6-FA83BAFCD336}"/>
              </a:ext>
            </a:extLst>
          </p:cNvPr>
          <p:cNvCxnSpPr/>
          <p:nvPr/>
        </p:nvCxnSpPr>
        <p:spPr>
          <a:xfrm flipH="1" flipV="1">
            <a:off x="3974214" y="5288495"/>
            <a:ext cx="610486" cy="38205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FCB2C191-6A06-0C7F-7DD3-C1C180700EE6}"/>
              </a:ext>
            </a:extLst>
          </p:cNvPr>
          <p:cNvSpPr/>
          <p:nvPr/>
        </p:nvSpPr>
        <p:spPr>
          <a:xfrm rot="17090477">
            <a:off x="4295337" y="5231927"/>
            <a:ext cx="544027" cy="616274"/>
          </a:xfrm>
          <a:prstGeom prst="arc">
            <a:avLst>
              <a:gd name="adj1" fmla="val 16200000"/>
              <a:gd name="adj2" fmla="val 6141944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3CC9FEC-57B9-6132-E45D-2E2E97247B13}"/>
              </a:ext>
            </a:extLst>
          </p:cNvPr>
          <p:cNvSpPr txBox="1"/>
          <p:nvPr/>
        </p:nvSpPr>
        <p:spPr>
          <a:xfrm>
            <a:off x="3957435" y="5523166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6"/>
                </a:solidFill>
              </a:rPr>
              <a:t>145 °</a:t>
            </a:r>
          </a:p>
        </p:txBody>
      </p:sp>
      <p:sp>
        <p:nvSpPr>
          <p:cNvPr id="27" name="Espace réservé du pied de page 20">
            <a:extLst>
              <a:ext uri="{FF2B5EF4-FFF2-40B4-BE49-F238E27FC236}">
                <a16:creationId xmlns:a16="http://schemas.microsoft.com/office/drawing/2014/main" id="{D5A0EC0A-E4DA-5175-23D5-172CBA4E1E3B}"/>
              </a:ext>
            </a:extLst>
          </p:cNvPr>
          <p:cNvSpPr txBox="1">
            <a:spLocks/>
          </p:cNvSpPr>
          <p:nvPr/>
        </p:nvSpPr>
        <p:spPr>
          <a:xfrm>
            <a:off x="838200" y="6553200"/>
            <a:ext cx="1051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dirty="0"/>
              <a:t>PNST </a:t>
            </a:r>
            <a:r>
              <a:rPr lang="fr-FR" dirty="0" err="1"/>
              <a:t>Conference</a:t>
            </a:r>
            <a:r>
              <a:rPr lang="fr-FR" dirty="0"/>
              <a:t> - 08/01/2024 	 		      J. Touresse					                         2/12</a:t>
            </a:r>
            <a:endParaRPr lang="en-US" dirty="0"/>
          </a:p>
        </p:txBody>
      </p:sp>
      <p:sp>
        <p:nvSpPr>
          <p:cNvPr id="50" name="TextBox 22">
            <a:extLst>
              <a:ext uri="{FF2B5EF4-FFF2-40B4-BE49-F238E27FC236}">
                <a16:creationId xmlns:a16="http://schemas.microsoft.com/office/drawing/2014/main" id="{BB533CB5-3BE0-1F5A-7BED-7856F64BCED3}"/>
              </a:ext>
            </a:extLst>
          </p:cNvPr>
          <p:cNvSpPr txBox="1"/>
          <p:nvPr/>
        </p:nvSpPr>
        <p:spPr>
          <a:xfrm>
            <a:off x="606478" y="58909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[1]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Farell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2020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[2]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Larosa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2021 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[3]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effectLst/>
              </a:rPr>
              <a:t>Bizien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/>
              </a:rPr>
              <a:t> et al. 2023	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88426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28615</TotalTime>
  <Words>5766</Words>
  <Application>Microsoft Office PowerPoint</Application>
  <PresentationFormat>Grand écran</PresentationFormat>
  <Paragraphs>990</Paragraphs>
  <Slides>52</Slides>
  <Notes>12</Notes>
  <HiddenSlides>0</HiddenSlides>
  <MMClips>8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63" baseType="lpstr">
      <vt:lpstr>Arial</vt:lpstr>
      <vt:lpstr>Calibri</vt:lpstr>
      <vt:lpstr>Calibri Light</vt:lpstr>
      <vt:lpstr>Cambria</vt:lpstr>
      <vt:lpstr>Cambria Math</vt:lpstr>
      <vt:lpstr>Century Gothic</vt:lpstr>
      <vt:lpstr>Segoe UI Semilight</vt:lpstr>
      <vt:lpstr>Segoe UI Variable Small Semilig</vt:lpstr>
      <vt:lpstr>Segoe UI Variable Text Semiligh</vt:lpstr>
      <vt:lpstr>Times New Roman</vt:lpstr>
      <vt:lpstr>Office Theme</vt:lpstr>
      <vt:lpstr>Parametric simulations  of the propagation of solar jets:  Investigating the origin of switchbacks</vt:lpstr>
      <vt:lpstr>Switchbacks: ubiquitous phenomena in inner heliosphere </vt:lpstr>
      <vt:lpstr>Switchbacks: ubiquitous phenomena in inner heliosphere </vt:lpstr>
      <vt:lpstr>Switchbacks: ubiquitous phenomena in inner heliosphere </vt:lpstr>
      <vt:lpstr>Switchbacks: ubiquitous phenomena in inner heliosphere </vt:lpstr>
      <vt:lpstr>Switchbacks: ubiquitous phenomena in inner heliosphere </vt:lpstr>
      <vt:lpstr>Switchbacks: ubiquitous phenomena in inner heliosphere </vt:lpstr>
      <vt:lpstr>Switchbacks: ubiquitous phenomena in inner heliosphere </vt:lpstr>
      <vt:lpstr>Switchbacks: ubiquitous phenomena in inner heliosphere </vt:lpstr>
      <vt:lpstr>Switchbacks: ubiquitous phenomena in inner heliosphere </vt:lpstr>
      <vt:lpstr>Switchbacks: Do switchback have a solar origin? </vt:lpstr>
      <vt:lpstr>Switchbacks: Do switchback have a solar origin? </vt:lpstr>
      <vt:lpstr>Switchbacks: Do switchback have a solar origin? </vt:lpstr>
      <vt:lpstr>Jets: ubiquitous phenomena in the solar atmophere</vt:lpstr>
      <vt:lpstr>Jets: ubiquitous phenomena in the solar atmophere</vt:lpstr>
      <vt:lpstr>Jets: ubiquitous phenomena in the solar atmophere</vt:lpstr>
      <vt:lpstr>Jets: ubiquitous phenomena in the solar atmophere</vt:lpstr>
      <vt:lpstr>Jets: ubiquitous phenomena in the solar atmophere</vt:lpstr>
      <vt:lpstr>Jets: ubiquitous phenomena in the solar atmophere</vt:lpstr>
      <vt:lpstr>Magnetic untwisting mechanism</vt:lpstr>
      <vt:lpstr>Magnetic untwisting mechanism</vt:lpstr>
      <vt:lpstr>Magnetic untwisting mechanism</vt:lpstr>
      <vt:lpstr>Switchbacks: Do switchback have a solar origin? </vt:lpstr>
      <vt:lpstr>Switchbacks: Do switchback have a solar origin? </vt:lpstr>
      <vt:lpstr>Switchbacks: Do switchback have a solar origin? </vt:lpstr>
      <vt:lpstr>Switchbacks: Do switchback have a solar origin? </vt:lpstr>
      <vt:lpstr>Jet propagation simulation : Numerical Model</vt:lpstr>
      <vt:lpstr>Jet propagation simulation : Initial Conditions</vt:lpstr>
      <vt:lpstr>Jet propagation simulation : Initial Conditions</vt:lpstr>
      <vt:lpstr>Jet propagation simulation : Initial Conditions</vt:lpstr>
      <vt:lpstr>Jet propagation simulation : Initial Conditions</vt:lpstr>
      <vt:lpstr>Jet propagation simulation : Initial Conditions</vt:lpstr>
      <vt:lpstr>Jet propagation simulation : Steps</vt:lpstr>
      <vt:lpstr>Jet propagation simulation : Steps</vt:lpstr>
      <vt:lpstr>Jet propagation simulation : Steps</vt:lpstr>
      <vt:lpstr>Jet propagation simulation : Steps</vt:lpstr>
      <vt:lpstr>Jet propagation simulation : Steps</vt:lpstr>
      <vt:lpstr>Magnetic deflections</vt:lpstr>
      <vt:lpstr>Magnetic deflections</vt:lpstr>
      <vt:lpstr>Magnetic deflections</vt:lpstr>
      <vt:lpstr>Magnetic deflections</vt:lpstr>
      <vt:lpstr>Magnetic deflections</vt:lpstr>
      <vt:lpstr>Magnetic deflections</vt:lpstr>
      <vt:lpstr>Magnetic deflections</vt:lpstr>
      <vt:lpstr>Magnetic deflections</vt:lpstr>
      <vt:lpstr>Switchbacks: Do switchback have a solar origin? </vt:lpstr>
      <vt:lpstr>Switchbacks: Do switchback have a solar origin? </vt:lpstr>
      <vt:lpstr>Switchbacks: Do switchback have a solar origin? </vt:lpstr>
      <vt:lpstr>Switchbacks: Do switchback have a solar origin? </vt:lpstr>
      <vt:lpstr>Conclusion</vt:lpstr>
      <vt:lpstr>Additional features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touresse</dc:creator>
  <cp:lastModifiedBy>touresse</cp:lastModifiedBy>
  <cp:revision>150</cp:revision>
  <dcterms:created xsi:type="dcterms:W3CDTF">2023-12-14T11:35:48Z</dcterms:created>
  <dcterms:modified xsi:type="dcterms:W3CDTF">2024-01-08T07:32:56Z</dcterms:modified>
</cp:coreProperties>
</file>