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62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9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D50D-A9F3-4647-B3A4-4EEF125B2D07}" type="datetimeFigureOut">
              <a:rPr lang="fr-FR" smtClean="0"/>
              <a:t>07/01/2024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0F3B-472A-481A-B806-972C911840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2016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D50D-A9F3-4647-B3A4-4EEF125B2D07}" type="datetimeFigureOut">
              <a:rPr lang="fr-FR" smtClean="0"/>
              <a:t>07/01/2024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0F3B-472A-481A-B806-972C911840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5391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D50D-A9F3-4647-B3A4-4EEF125B2D07}" type="datetimeFigureOut">
              <a:rPr lang="fr-FR" smtClean="0"/>
              <a:t>07/01/2024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0F3B-472A-481A-B806-972C911840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3818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D50D-A9F3-4647-B3A4-4EEF125B2D07}" type="datetimeFigureOut">
              <a:rPr lang="fr-FR" smtClean="0"/>
              <a:t>07/01/2024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0F3B-472A-481A-B806-972C911840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3840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D50D-A9F3-4647-B3A4-4EEF125B2D07}" type="datetimeFigureOut">
              <a:rPr lang="fr-FR" smtClean="0"/>
              <a:t>07/01/2024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0F3B-472A-481A-B806-972C911840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3662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D50D-A9F3-4647-B3A4-4EEF125B2D07}" type="datetimeFigureOut">
              <a:rPr lang="fr-FR" smtClean="0"/>
              <a:t>07/01/2024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0F3B-472A-481A-B806-972C911840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633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D50D-A9F3-4647-B3A4-4EEF125B2D07}" type="datetimeFigureOut">
              <a:rPr lang="fr-FR" smtClean="0"/>
              <a:t>07/01/2024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0F3B-472A-481A-B806-972C911840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2513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D50D-A9F3-4647-B3A4-4EEF125B2D07}" type="datetimeFigureOut">
              <a:rPr lang="fr-FR" smtClean="0"/>
              <a:t>07/01/2024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0F3B-472A-481A-B806-972C911840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2051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D50D-A9F3-4647-B3A4-4EEF125B2D07}" type="datetimeFigureOut">
              <a:rPr lang="fr-FR" smtClean="0"/>
              <a:t>07/01/2024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0F3B-472A-481A-B806-972C911840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496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D50D-A9F3-4647-B3A4-4EEF125B2D07}" type="datetimeFigureOut">
              <a:rPr lang="fr-FR" smtClean="0"/>
              <a:t>07/01/2024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0F3B-472A-481A-B806-972C911840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1480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D50D-A9F3-4647-B3A4-4EEF125B2D07}" type="datetimeFigureOut">
              <a:rPr lang="fr-FR" smtClean="0"/>
              <a:t>07/01/2024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0F3B-472A-481A-B806-972C911840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1321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7D50D-A9F3-4647-B3A4-4EEF125B2D07}" type="datetimeFigureOut">
              <a:rPr lang="fr-FR" smtClean="0"/>
              <a:t>07/01/2024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D0F3B-472A-481A-B806-972C911840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8242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8600" y="288758"/>
            <a:ext cx="11658600" cy="1822784"/>
          </a:xfrm>
        </p:spPr>
        <p:txBody>
          <a:bodyPr>
            <a:normAutofit fontScale="90000"/>
          </a:bodyPr>
          <a:lstStyle/>
          <a:p>
            <a:r>
              <a:rPr lang="fr-FR" sz="4900" dirty="0" smtClean="0">
                <a:solidFill>
                  <a:srgbClr val="0070C0"/>
                </a:solidFill>
              </a:rPr>
              <a:t>Colloque scientifique et de prospective du PNST</a:t>
            </a:r>
            <a:br>
              <a:rPr lang="fr-FR" sz="4900" dirty="0" smtClean="0">
                <a:solidFill>
                  <a:srgbClr val="0070C0"/>
                </a:solidFill>
              </a:rPr>
            </a:br>
            <a:r>
              <a:rPr lang="fr-FR" sz="2700" dirty="0" smtClean="0">
                <a:solidFill>
                  <a:srgbClr val="0070C0"/>
                </a:solidFill>
              </a:rPr>
              <a:t> </a:t>
            </a:r>
            <a:br>
              <a:rPr lang="fr-FR" sz="2700" dirty="0" smtClean="0">
                <a:solidFill>
                  <a:srgbClr val="0070C0"/>
                </a:solidFill>
              </a:rPr>
            </a:br>
            <a:r>
              <a:rPr lang="fr-FR" sz="3600" dirty="0" smtClean="0"/>
              <a:t>8 - 12 Janvier 2024, Marseille</a:t>
            </a:r>
            <a:endParaRPr lang="fr-FR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56611" y="2743199"/>
            <a:ext cx="9855868" cy="320641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+mj-lt"/>
              </a:rPr>
              <a:t>Programme de la semaine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+mj-lt"/>
              </a:rPr>
              <a:t>Petit point sur l’AO PNST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+mj-lt"/>
              </a:rPr>
              <a:t>Site web PNST et carte </a:t>
            </a:r>
            <a:r>
              <a:rPr lang="fr-FR" sz="2000" dirty="0">
                <a:latin typeface="+mj-lt"/>
              </a:rPr>
              <a:t>des </a:t>
            </a:r>
            <a:r>
              <a:rPr lang="fr-FR" sz="2000" dirty="0" smtClean="0">
                <a:latin typeface="+mj-lt"/>
              </a:rPr>
              <a:t>laboratoires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+mj-lt"/>
              </a:rPr>
              <a:t>Prochains colloques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+mj-lt"/>
              </a:rPr>
              <a:t>Les Programmes Nationaux (PN) deviennent Actions Thématiques (AT)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+mj-lt"/>
              </a:rPr>
              <a:t>Quelques informations sur la prospective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+mj-lt"/>
              </a:rPr>
              <a:t>Mots de la fin…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466" y="5420226"/>
            <a:ext cx="3543159" cy="138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25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55720" y="288758"/>
            <a:ext cx="11231479" cy="1293395"/>
          </a:xfrm>
        </p:spPr>
        <p:txBody>
          <a:bodyPr>
            <a:normAutofit/>
          </a:bodyPr>
          <a:lstStyle/>
          <a:p>
            <a:pPr algn="l"/>
            <a:r>
              <a:rPr lang="fr-FR" sz="4000" dirty="0" smtClean="0">
                <a:solidFill>
                  <a:srgbClr val="0070C0"/>
                </a:solidFill>
              </a:rPr>
              <a:t>Mots de la fin…</a:t>
            </a:r>
            <a:br>
              <a:rPr lang="fr-FR" sz="4000" dirty="0" smtClean="0">
                <a:solidFill>
                  <a:srgbClr val="0070C0"/>
                </a:solidFill>
              </a:rPr>
            </a:br>
            <a:r>
              <a:rPr lang="fr-FR" sz="2700" dirty="0" smtClean="0">
                <a:solidFill>
                  <a:srgbClr val="0070C0"/>
                </a:solidFill>
              </a:rPr>
              <a:t> </a:t>
            </a:r>
            <a:endParaRPr lang="fr-FR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62627" y="2304047"/>
            <a:ext cx="9855868" cy="3753853"/>
          </a:xfrm>
        </p:spPr>
        <p:txBody>
          <a:bodyPr>
            <a:normAutofit/>
          </a:bodyPr>
          <a:lstStyle/>
          <a:p>
            <a:pPr algn="l"/>
            <a:r>
              <a:rPr lang="fr-FR" sz="2000" dirty="0" smtClean="0">
                <a:latin typeface="+mj-lt"/>
              </a:rPr>
              <a:t>1 - Merci de nous redonner les </a:t>
            </a:r>
            <a:r>
              <a:rPr lang="fr-FR" sz="2000" dirty="0">
                <a:latin typeface="+mj-lt"/>
              </a:rPr>
              <a:t>badges à la </a:t>
            </a:r>
            <a:r>
              <a:rPr lang="fr-FR" sz="2000" dirty="0" smtClean="0">
                <a:latin typeface="+mj-lt"/>
              </a:rPr>
              <a:t>fin du colloque.</a:t>
            </a:r>
            <a:endParaRPr lang="fr-FR" sz="2000" dirty="0">
              <a:latin typeface="+mj-lt"/>
            </a:endParaRPr>
          </a:p>
          <a:p>
            <a:pPr algn="l"/>
            <a:endParaRPr lang="fr-FR" sz="2000" dirty="0" smtClean="0">
              <a:latin typeface="+mj-lt"/>
            </a:endParaRPr>
          </a:p>
          <a:p>
            <a:pPr algn="l"/>
            <a:r>
              <a:rPr lang="fr-FR" sz="2000" dirty="0" smtClean="0">
                <a:latin typeface="+mj-lt"/>
              </a:rPr>
              <a:t>2 - Pour ceux qui veulent râler, venir </a:t>
            </a:r>
            <a:r>
              <a:rPr lang="fr-FR" sz="2000" b="1" u="sng" dirty="0" smtClean="0">
                <a:solidFill>
                  <a:srgbClr val="0070C0"/>
                </a:solidFill>
                <a:latin typeface="+mj-lt"/>
              </a:rPr>
              <a:t>me</a:t>
            </a:r>
            <a:r>
              <a:rPr lang="fr-FR" sz="2000" dirty="0" smtClean="0">
                <a:latin typeface="+mj-lt"/>
              </a:rPr>
              <a:t> voir … plutôt que Martine ou le centre !</a:t>
            </a:r>
          </a:p>
          <a:p>
            <a:pPr algn="l"/>
            <a:endParaRPr lang="fr-FR" sz="2000" dirty="0" smtClean="0">
              <a:latin typeface="+mj-lt"/>
            </a:endParaRPr>
          </a:p>
          <a:p>
            <a:pPr algn="l"/>
            <a:r>
              <a:rPr lang="fr-FR" sz="2000" dirty="0" smtClean="0">
                <a:latin typeface="+mj-lt"/>
              </a:rPr>
              <a:t>3 - Un grand merci à Martine, d’ailleurs !</a:t>
            </a:r>
          </a:p>
          <a:p>
            <a:pPr algn="l"/>
            <a:endParaRPr lang="fr-FR" sz="2000" dirty="0" smtClean="0">
              <a:latin typeface="+mj-lt"/>
            </a:endParaRPr>
          </a:p>
          <a:p>
            <a:pPr algn="l"/>
            <a:endParaRPr lang="fr-FR" sz="2000" dirty="0">
              <a:latin typeface="+mj-lt"/>
            </a:endParaRPr>
          </a:p>
          <a:p>
            <a:pPr algn="l"/>
            <a:r>
              <a:rPr lang="fr-FR" sz="2800" dirty="0" smtClean="0">
                <a:solidFill>
                  <a:srgbClr val="FF0000"/>
                </a:solidFill>
                <a:latin typeface="+mj-lt"/>
              </a:rPr>
              <a:t>Bonne année, et bon colloque à tous !</a:t>
            </a:r>
            <a:endParaRPr lang="fr-FR" sz="28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116" y="134987"/>
            <a:ext cx="2045367" cy="80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116" y="134987"/>
            <a:ext cx="2045367" cy="80046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32486" y="202262"/>
            <a:ext cx="11658600" cy="693604"/>
          </a:xfrm>
        </p:spPr>
        <p:txBody>
          <a:bodyPr>
            <a:normAutofit/>
          </a:bodyPr>
          <a:lstStyle/>
          <a:p>
            <a:pPr algn="l"/>
            <a:r>
              <a:rPr lang="fr-FR" sz="4000" dirty="0" smtClean="0">
                <a:solidFill>
                  <a:srgbClr val="0070C0"/>
                </a:solidFill>
              </a:rPr>
              <a:t>Programme de la semaine</a:t>
            </a:r>
            <a:endParaRPr lang="fr-FR" sz="3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035" y="895865"/>
            <a:ext cx="10675900" cy="588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67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116" y="134987"/>
            <a:ext cx="2045367" cy="80046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32486" y="202262"/>
            <a:ext cx="11658600" cy="693604"/>
          </a:xfrm>
        </p:spPr>
        <p:txBody>
          <a:bodyPr>
            <a:normAutofit/>
          </a:bodyPr>
          <a:lstStyle/>
          <a:p>
            <a:pPr algn="l"/>
            <a:r>
              <a:rPr lang="fr-FR" sz="4000" dirty="0" smtClean="0">
                <a:solidFill>
                  <a:srgbClr val="0070C0"/>
                </a:solidFill>
              </a:rPr>
              <a:t>Petit point sur l’AO PNST</a:t>
            </a:r>
            <a:endParaRPr lang="fr-FR" sz="3600" dirty="0"/>
          </a:p>
        </p:txBody>
      </p:sp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1251283" y="1413711"/>
            <a:ext cx="9721515" cy="490286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+mj-lt"/>
              </a:rPr>
              <a:t>Abondement du CNRS, du CNES et du CEA.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sz="2000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+mj-lt"/>
              </a:rPr>
              <a:t>Soumission </a:t>
            </a:r>
            <a:r>
              <a:rPr lang="fr-FR" sz="2000" dirty="0">
                <a:latin typeface="+mj-lt"/>
              </a:rPr>
              <a:t>des propositions </a:t>
            </a:r>
            <a:r>
              <a:rPr lang="fr-FR" sz="2000" dirty="0" smtClean="0">
                <a:latin typeface="+mj-lt"/>
              </a:rPr>
              <a:t>PNST </a:t>
            </a:r>
            <a:r>
              <a:rPr lang="fr-FR" sz="2000" dirty="0">
                <a:latin typeface="+mj-lt"/>
              </a:rPr>
              <a:t>(et </a:t>
            </a:r>
            <a:r>
              <a:rPr lang="fr-FR" sz="2000" dirty="0" smtClean="0">
                <a:latin typeface="+mj-lt"/>
              </a:rPr>
              <a:t>CSAA</a:t>
            </a:r>
            <a:r>
              <a:rPr lang="fr-FR" sz="2000" dirty="0">
                <a:latin typeface="+mj-lt"/>
              </a:rPr>
              <a:t>) sur </a:t>
            </a:r>
            <a:r>
              <a:rPr lang="fr-FR" sz="2000" dirty="0" smtClean="0">
                <a:latin typeface="+mj-lt"/>
              </a:rPr>
              <a:t>SIGAP: 15 </a:t>
            </a:r>
            <a:r>
              <a:rPr lang="fr-FR" sz="2000" dirty="0">
                <a:latin typeface="+mj-lt"/>
              </a:rPr>
              <a:t>septembre </a:t>
            </a:r>
            <a:r>
              <a:rPr lang="fr-FR" sz="2000" dirty="0" smtClean="0">
                <a:latin typeface="+mj-lt"/>
              </a:rPr>
              <a:t>2023.</a:t>
            </a:r>
            <a:endParaRPr lang="fr-FR" sz="2000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sz="2000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+mj-lt"/>
              </a:rPr>
              <a:t>Demandes aussi rentrées par </a:t>
            </a:r>
            <a:r>
              <a:rPr lang="fr-FR" sz="2000" dirty="0">
                <a:latin typeface="+mj-lt"/>
              </a:rPr>
              <a:t>votre laboratoire </a:t>
            </a:r>
            <a:r>
              <a:rPr lang="fr-FR" sz="2000" dirty="0" smtClean="0">
                <a:latin typeface="+mj-lt"/>
              </a:rPr>
              <a:t>dans DIALOG: 12 </a:t>
            </a:r>
            <a:r>
              <a:rPr lang="fr-FR" sz="2000" dirty="0">
                <a:latin typeface="+mj-lt"/>
              </a:rPr>
              <a:t>Septembre </a:t>
            </a:r>
            <a:r>
              <a:rPr lang="fr-FR" sz="2000" dirty="0" smtClean="0">
                <a:latin typeface="+mj-lt"/>
              </a:rPr>
              <a:t>2023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sz="2000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+mj-lt"/>
              </a:rPr>
              <a:t>PNST: </a:t>
            </a:r>
            <a:r>
              <a:rPr lang="fr-FR" sz="2000" b="1" dirty="0" smtClean="0">
                <a:solidFill>
                  <a:srgbClr val="0070C0"/>
                </a:solidFill>
                <a:latin typeface="+mj-lt"/>
              </a:rPr>
              <a:t>23 demandes </a:t>
            </a:r>
            <a:r>
              <a:rPr lang="fr-FR" sz="2000" dirty="0" smtClean="0">
                <a:latin typeface="+mj-lt"/>
              </a:rPr>
              <a:t>(dont 3 de fonctionnement)</a:t>
            </a:r>
            <a:br>
              <a:rPr lang="fr-FR" sz="2000" dirty="0" smtClean="0">
                <a:latin typeface="+mj-lt"/>
              </a:rPr>
            </a:br>
            <a:r>
              <a:rPr lang="fr-FR" sz="2000" dirty="0" smtClean="0">
                <a:latin typeface="+mj-lt"/>
              </a:rPr>
              <a:t>Selon l’évaluation du Conseil Scientifique, chaque demande peut se voir allouée une somme P0 et une somme P1</a:t>
            </a:r>
            <a:br>
              <a:rPr lang="fr-FR" sz="2000" dirty="0" smtClean="0">
                <a:latin typeface="+mj-lt"/>
              </a:rPr>
            </a:br>
            <a:r>
              <a:rPr lang="fr-FR" sz="2000" dirty="0" smtClean="0">
                <a:latin typeface="+mj-lt"/>
              </a:rPr>
              <a:t/>
            </a:r>
            <a:br>
              <a:rPr lang="fr-FR" sz="2000" dirty="0" smtClean="0">
                <a:latin typeface="+mj-lt"/>
              </a:rPr>
            </a:br>
            <a:r>
              <a:rPr lang="fr-FR" sz="2000" dirty="0" smtClean="0">
                <a:latin typeface="+mj-lt"/>
              </a:rPr>
              <a:t>P0 : 120 k€ et P1: 21 k€ </a:t>
            </a:r>
            <a:r>
              <a:rPr lang="fr-FR" sz="2000" dirty="0">
                <a:latin typeface="+mj-lt"/>
              </a:rPr>
              <a:t>–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smtClean="0">
                <a:solidFill>
                  <a:srgbClr val="FF0000"/>
                </a:solidFill>
                <a:latin typeface="+mj-lt"/>
              </a:rPr>
              <a:t>probablement très peu de P1 financés cette année (en cours) 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sz="2000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+mj-lt"/>
              </a:rPr>
              <a:t>CSAA: </a:t>
            </a:r>
            <a:r>
              <a:rPr lang="fr-FR" sz="2000" b="1" dirty="0" smtClean="0">
                <a:solidFill>
                  <a:srgbClr val="0070C0"/>
                </a:solidFill>
                <a:latin typeface="+mj-lt"/>
              </a:rPr>
              <a:t>1 demande </a:t>
            </a:r>
            <a:r>
              <a:rPr lang="fr-FR" sz="2000" dirty="0" smtClean="0">
                <a:latin typeface="+mj-lt"/>
              </a:rPr>
              <a:t>– a priori bien financée TBC.</a:t>
            </a:r>
          </a:p>
        </p:txBody>
      </p:sp>
    </p:spTree>
    <p:extLst>
      <p:ext uri="{BB962C8B-B14F-4D97-AF65-F5344CB8AC3E}">
        <p14:creationId xmlns:p14="http://schemas.microsoft.com/office/powerpoint/2010/main" val="3359391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116" y="134987"/>
            <a:ext cx="2045367" cy="80046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32486" y="202262"/>
            <a:ext cx="11658600" cy="693604"/>
          </a:xfrm>
        </p:spPr>
        <p:txBody>
          <a:bodyPr>
            <a:normAutofit/>
          </a:bodyPr>
          <a:lstStyle/>
          <a:p>
            <a:pPr algn="l"/>
            <a:r>
              <a:rPr lang="fr-FR" sz="4000" dirty="0" smtClean="0">
                <a:solidFill>
                  <a:srgbClr val="0070C0"/>
                </a:solidFill>
              </a:rPr>
              <a:t>Site web PNST et carte des laboratoires</a:t>
            </a:r>
            <a:endParaRPr lang="fr-FR" sz="3600" dirty="0"/>
          </a:p>
        </p:txBody>
      </p:sp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1251283" y="1413712"/>
            <a:ext cx="7700211" cy="194310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+mj-lt"/>
              </a:rPr>
              <a:t>Site maintenu et très régulièrement mis à jour par Martine</a:t>
            </a:r>
            <a:endParaRPr lang="fr-FR" sz="2000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+mj-lt"/>
              </a:rPr>
              <a:t>Nombreuses news et informations utiles:</a:t>
            </a:r>
            <a:br>
              <a:rPr lang="fr-FR" sz="2000" dirty="0" smtClean="0">
                <a:latin typeface="+mj-lt"/>
              </a:rPr>
            </a:br>
            <a:r>
              <a:rPr lang="fr-FR" sz="2000" dirty="0" err="1" smtClean="0">
                <a:latin typeface="+mj-lt"/>
              </a:rPr>
              <a:t>e.g</a:t>
            </a:r>
            <a:r>
              <a:rPr lang="fr-FR" sz="2000" dirty="0" smtClean="0">
                <a:latin typeface="+mj-lt"/>
              </a:rPr>
              <a:t>. </a:t>
            </a:r>
            <a:r>
              <a:rPr lang="fr-FR" sz="2000" dirty="0" smtClean="0">
                <a:solidFill>
                  <a:srgbClr val="FF0000"/>
                </a:solidFill>
                <a:latin typeface="+mj-lt"/>
              </a:rPr>
              <a:t>faits saillants </a:t>
            </a:r>
            <a:r>
              <a:rPr lang="fr-FR" sz="2000" u="sng" dirty="0" smtClean="0">
                <a:solidFill>
                  <a:srgbClr val="FF0000"/>
                </a:solidFill>
                <a:latin typeface="+mj-lt"/>
              </a:rPr>
              <a:t>à nous communiquer</a:t>
            </a:r>
            <a:r>
              <a:rPr lang="fr-FR" sz="2000" dirty="0" smtClean="0">
                <a:solidFill>
                  <a:srgbClr val="FF0000"/>
                </a:solidFill>
                <a:latin typeface="+mj-lt"/>
              </a:rPr>
              <a:t> pour la prospective !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866" y="2543738"/>
            <a:ext cx="8820817" cy="419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648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116" y="134987"/>
            <a:ext cx="2045367" cy="80046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32486" y="202262"/>
            <a:ext cx="11658600" cy="693604"/>
          </a:xfrm>
        </p:spPr>
        <p:txBody>
          <a:bodyPr>
            <a:normAutofit/>
          </a:bodyPr>
          <a:lstStyle/>
          <a:p>
            <a:pPr algn="l"/>
            <a:r>
              <a:rPr lang="fr-FR" sz="4000" dirty="0" smtClean="0">
                <a:solidFill>
                  <a:srgbClr val="0070C0"/>
                </a:solidFill>
              </a:rPr>
              <a:t>Site web PNST et carte des laboratoires</a:t>
            </a:r>
            <a:endParaRPr lang="fr-FR" sz="3600" dirty="0"/>
          </a:p>
        </p:txBody>
      </p:sp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1251283" y="1413712"/>
            <a:ext cx="7700211" cy="194310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+mj-lt"/>
              </a:rPr>
              <a:t>Site maintenu et très régulièrement mis à jour par Martine</a:t>
            </a:r>
            <a:endParaRPr lang="fr-FR" sz="2000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+mj-lt"/>
              </a:rPr>
              <a:t>Nombreuses news et informations utiles:</a:t>
            </a:r>
            <a:br>
              <a:rPr lang="fr-FR" sz="2000" dirty="0" smtClean="0">
                <a:latin typeface="+mj-lt"/>
              </a:rPr>
            </a:br>
            <a:r>
              <a:rPr lang="fr-FR" sz="2000" dirty="0" err="1" smtClean="0">
                <a:latin typeface="+mj-lt"/>
              </a:rPr>
              <a:t>e.g</a:t>
            </a:r>
            <a:r>
              <a:rPr lang="fr-FR" sz="2000" dirty="0" smtClean="0">
                <a:latin typeface="+mj-lt"/>
              </a:rPr>
              <a:t>. </a:t>
            </a:r>
            <a:r>
              <a:rPr lang="fr-FR" sz="2000" dirty="0" smtClean="0">
                <a:solidFill>
                  <a:srgbClr val="FF0000"/>
                </a:solidFill>
                <a:latin typeface="+mj-lt"/>
              </a:rPr>
              <a:t>faits saillants </a:t>
            </a:r>
            <a:r>
              <a:rPr lang="fr-FR" sz="2000" u="sng" dirty="0" smtClean="0">
                <a:solidFill>
                  <a:srgbClr val="FF0000"/>
                </a:solidFill>
                <a:latin typeface="+mj-lt"/>
              </a:rPr>
              <a:t>à nous communiquer</a:t>
            </a:r>
            <a:r>
              <a:rPr lang="fr-FR" sz="2000" dirty="0" smtClean="0">
                <a:solidFill>
                  <a:srgbClr val="FF0000"/>
                </a:solidFill>
                <a:latin typeface="+mj-lt"/>
              </a:rPr>
              <a:t> pour la prospective !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958" y="2580774"/>
            <a:ext cx="7361276" cy="414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073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116" y="134987"/>
            <a:ext cx="2045367" cy="80046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32486" y="202262"/>
            <a:ext cx="11658600" cy="693604"/>
          </a:xfrm>
        </p:spPr>
        <p:txBody>
          <a:bodyPr>
            <a:normAutofit/>
          </a:bodyPr>
          <a:lstStyle/>
          <a:p>
            <a:pPr algn="l"/>
            <a:r>
              <a:rPr lang="fr-FR" sz="4000" dirty="0" smtClean="0">
                <a:solidFill>
                  <a:srgbClr val="0070C0"/>
                </a:solidFill>
              </a:rPr>
              <a:t>Prochains colloques PNST</a:t>
            </a:r>
            <a:endParaRPr lang="fr-FR" sz="3600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"/>
          </p:nvPr>
        </p:nvSpPr>
        <p:spPr>
          <a:xfrm>
            <a:off x="1251283" y="1413711"/>
            <a:ext cx="9721515" cy="490286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+mj-lt"/>
              </a:rPr>
              <a:t>Colloque scientifique à mi-parcours</a:t>
            </a:r>
            <a:endParaRPr lang="fr-FR" sz="2000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+mj-lt"/>
              </a:rPr>
              <a:t>Printemps 2026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+mj-lt"/>
              </a:rPr>
              <a:t>Discussions avec Biarritz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sz="2000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+mj-lt"/>
              </a:rPr>
              <a:t>Colloque de prospective, à nouveau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+mj-lt"/>
              </a:rPr>
              <a:t>Automne 2028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+mj-lt"/>
              </a:rPr>
              <a:t>Discussions avec Aussois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122" y="1794005"/>
            <a:ext cx="5722260" cy="49390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049526" y="5692761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Biarritz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9963174" y="4804429"/>
            <a:ext cx="883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Aussois</a:t>
            </a:r>
            <a:endParaRPr lang="fr-FR" dirty="0"/>
          </a:p>
        </p:txBody>
      </p:sp>
      <p:sp>
        <p:nvSpPr>
          <p:cNvPr id="11" name="Ellipse 10"/>
          <p:cNvSpPr/>
          <p:nvPr/>
        </p:nvSpPr>
        <p:spPr>
          <a:xfrm>
            <a:off x="7389657" y="6008629"/>
            <a:ext cx="174458" cy="1744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10317732" y="5120297"/>
            <a:ext cx="174458" cy="1744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243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116" y="134987"/>
            <a:ext cx="2045367" cy="80046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32486" y="202262"/>
            <a:ext cx="11658600" cy="693604"/>
          </a:xfrm>
        </p:spPr>
        <p:txBody>
          <a:bodyPr>
            <a:normAutofit/>
          </a:bodyPr>
          <a:lstStyle/>
          <a:p>
            <a:pPr algn="l"/>
            <a:r>
              <a:rPr lang="fr-FR" sz="4000" dirty="0">
                <a:solidFill>
                  <a:srgbClr val="0070C0"/>
                </a:solidFill>
              </a:rPr>
              <a:t>Les PN deviennent </a:t>
            </a:r>
            <a:r>
              <a:rPr lang="fr-FR" sz="4000" dirty="0" smtClean="0">
                <a:solidFill>
                  <a:srgbClr val="0070C0"/>
                </a:solidFill>
              </a:rPr>
              <a:t>Actions Thématiques (AT)</a:t>
            </a:r>
            <a:endParaRPr lang="fr-FR" sz="4000" dirty="0">
              <a:solidFill>
                <a:srgbClr val="0070C0"/>
              </a:solidFill>
            </a:endParaRPr>
          </a:p>
        </p:txBody>
      </p:sp>
      <p:sp>
        <p:nvSpPr>
          <p:cNvPr id="13" name="Sous-titre 2"/>
          <p:cNvSpPr txBox="1">
            <a:spLocks/>
          </p:cNvSpPr>
          <p:nvPr/>
        </p:nvSpPr>
        <p:spPr>
          <a:xfrm>
            <a:off x="1251283" y="1413711"/>
            <a:ext cx="10022306" cy="4902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rgbClr val="0070C0"/>
                </a:solidFill>
                <a:latin typeface="+mj-lt"/>
              </a:rPr>
              <a:t>Les raisons sont multiples et ambigües/floues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+mj-lt"/>
              </a:rPr>
              <a:t>Hétérogénéité de la notion de PN au sein de l’INSU (AA, OA, TS)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+mj-lt"/>
              </a:rPr>
              <a:t>Manque de ‘prise’ des partenaires financiers dans les autres domaines (Météo France, IRD…)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+mj-lt"/>
              </a:rPr>
              <a:t>Plus de fléchage et moins de saupoudrage?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+mj-lt"/>
              </a:rPr>
              <a:t>Autres…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sz="2000" dirty="0" smtClean="0">
              <a:latin typeface="+mj-lt"/>
            </a:endParaRPr>
          </a:p>
          <a:p>
            <a:pPr algn="l"/>
            <a:r>
              <a:rPr lang="fr-FR" sz="2000" dirty="0" smtClean="0">
                <a:solidFill>
                  <a:srgbClr val="FF0000"/>
                </a:solidFill>
                <a:latin typeface="+mj-lt"/>
              </a:rPr>
              <a:t>Implications 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+mj-lt"/>
              </a:rPr>
              <a:t>Selon DAS INSU: très peu, tout continue pareil ou à peu près!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+mj-lt"/>
              </a:rPr>
              <a:t>Le nerf de la guerre, les financements, resteront évalués par </a:t>
            </a:r>
            <a:r>
              <a:rPr lang="fr-FR" sz="2000" dirty="0" smtClean="0">
                <a:latin typeface="+mj-lt"/>
              </a:rPr>
              <a:t>la nouvelle </a:t>
            </a:r>
            <a:r>
              <a:rPr lang="fr-FR" sz="2000" dirty="0" smtClean="0">
                <a:latin typeface="+mj-lt"/>
              </a:rPr>
              <a:t>AT (a priori…)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+mj-lt"/>
              </a:rPr>
              <a:t>Mais à terme est-ce que cela restera vrai, et les montants?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+mj-lt"/>
              </a:rPr>
              <a:t>Car la seule instance avec un réel pouvoir sera le </a:t>
            </a:r>
            <a:r>
              <a:rPr lang="fr-FR" sz="2000" dirty="0" smtClean="0">
                <a:latin typeface="+mj-lt"/>
              </a:rPr>
              <a:t>nouveau PN </a:t>
            </a:r>
            <a:r>
              <a:rPr lang="fr-FR" sz="2000" dirty="0" smtClean="0">
                <a:latin typeface="+mj-lt"/>
              </a:rPr>
              <a:t>AA (et la CSAA)</a:t>
            </a:r>
          </a:p>
          <a:p>
            <a:pPr algn="l"/>
            <a:r>
              <a:rPr lang="fr-FR" sz="2000" b="1" dirty="0" smtClean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 Discussion en cours dans prospective, mais il semble que ce soit déjà acté en réalité.</a:t>
            </a:r>
            <a:endParaRPr lang="fr-FR" sz="2000" b="1" dirty="0" smtClean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8869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116" y="134987"/>
            <a:ext cx="2045367" cy="80046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32486" y="202262"/>
            <a:ext cx="11658600" cy="693604"/>
          </a:xfrm>
        </p:spPr>
        <p:txBody>
          <a:bodyPr>
            <a:normAutofit/>
          </a:bodyPr>
          <a:lstStyle/>
          <a:p>
            <a:pPr algn="l"/>
            <a:r>
              <a:rPr lang="fr-FR" sz="4000" dirty="0" smtClean="0">
                <a:solidFill>
                  <a:srgbClr val="0070C0"/>
                </a:solidFill>
              </a:rPr>
              <a:t>Quelques informations sur la prospective</a:t>
            </a:r>
            <a:endParaRPr lang="fr-FR" sz="4000" dirty="0">
              <a:solidFill>
                <a:srgbClr val="0070C0"/>
              </a:solidFill>
            </a:endParaRP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1251283" y="1395663"/>
            <a:ext cx="9871912" cy="4902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latin typeface="+mj-lt"/>
              </a:rPr>
              <a:t>Sites web</a:t>
            </a:r>
            <a:r>
              <a:rPr lang="fr-FR" sz="2000" dirty="0">
                <a:latin typeface="+mj-lt"/>
              </a:rPr>
              <a:t>: </a:t>
            </a:r>
            <a:r>
              <a:rPr lang="fr-FR" sz="2000" dirty="0">
                <a:solidFill>
                  <a:srgbClr val="0070C0"/>
                </a:solidFill>
                <a:latin typeface="+mj-lt"/>
              </a:rPr>
              <a:t>https://prospective-aa.sciencesconf.org</a:t>
            </a:r>
            <a:r>
              <a:rPr lang="fr-FR" sz="2000" dirty="0" smtClean="0">
                <a:solidFill>
                  <a:srgbClr val="0070C0"/>
                </a:solidFill>
                <a:latin typeface="+mj-lt"/>
              </a:rPr>
              <a:t>/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r="-494" b="13303"/>
          <a:stretch/>
        </p:blipFill>
        <p:spPr>
          <a:xfrm>
            <a:off x="2811161" y="1861625"/>
            <a:ext cx="5893686" cy="491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01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116" y="134987"/>
            <a:ext cx="2045367" cy="80046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32486" y="202262"/>
            <a:ext cx="11658600" cy="693604"/>
          </a:xfrm>
        </p:spPr>
        <p:txBody>
          <a:bodyPr>
            <a:normAutofit/>
          </a:bodyPr>
          <a:lstStyle/>
          <a:p>
            <a:pPr algn="l"/>
            <a:r>
              <a:rPr lang="fr-FR" sz="4000" dirty="0" smtClean="0">
                <a:solidFill>
                  <a:srgbClr val="0070C0"/>
                </a:solidFill>
              </a:rPr>
              <a:t>Quelques informations sur la prospective</a:t>
            </a:r>
            <a:endParaRPr lang="fr-FR" sz="4000" dirty="0">
              <a:solidFill>
                <a:srgbClr val="0070C0"/>
              </a:solidFill>
            </a:endParaRP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1251283" y="1413711"/>
            <a:ext cx="9871912" cy="49028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latin typeface="+mj-lt"/>
              </a:rPr>
              <a:t>Sites web</a:t>
            </a:r>
            <a:r>
              <a:rPr lang="fr-FR" sz="2000" dirty="0">
                <a:latin typeface="+mj-lt"/>
              </a:rPr>
              <a:t>: </a:t>
            </a:r>
            <a:r>
              <a:rPr lang="fr-FR" sz="2000" dirty="0">
                <a:solidFill>
                  <a:srgbClr val="0070C0"/>
                </a:solidFill>
                <a:latin typeface="+mj-lt"/>
              </a:rPr>
              <a:t>https://prospective-aa.sciencesconf.org/</a:t>
            </a:r>
            <a:endParaRPr lang="fr-FR" sz="2000" dirty="0" smtClean="0">
              <a:solidFill>
                <a:srgbClr val="0070C0"/>
              </a:solidFill>
              <a:latin typeface="+mj-lt"/>
            </a:endParaRPr>
          </a:p>
          <a:p>
            <a:pPr algn="l"/>
            <a:endParaRPr lang="fr-FR" sz="2000" dirty="0">
              <a:solidFill>
                <a:srgbClr val="0070C0"/>
              </a:solidFill>
              <a:latin typeface="+mj-lt"/>
            </a:endParaRPr>
          </a:p>
          <a:p>
            <a:pPr algn="l"/>
            <a:r>
              <a:rPr lang="fr-FR" sz="2000" dirty="0" smtClean="0">
                <a:solidFill>
                  <a:srgbClr val="0070C0"/>
                </a:solidFill>
                <a:latin typeface="+mj-lt"/>
              </a:rPr>
              <a:t>Le calendrier</a:t>
            </a:r>
            <a:endParaRPr lang="fr-FR" sz="2000" dirty="0">
              <a:solidFill>
                <a:srgbClr val="0070C0"/>
              </a:solidFill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+mj-lt"/>
              </a:rPr>
              <a:t>Documents partagés avec la communauté en Juin 2024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+mj-lt"/>
              </a:rPr>
              <a:t>Séminaire de prospective en Septembre 2024</a:t>
            </a:r>
            <a:endParaRPr lang="fr-FR" sz="2000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sz="2000" dirty="0">
              <a:latin typeface="+mj-lt"/>
            </a:endParaRPr>
          </a:p>
          <a:p>
            <a:pPr algn="l"/>
            <a:r>
              <a:rPr lang="fr-FR" sz="2000" dirty="0" smtClean="0">
                <a:solidFill>
                  <a:srgbClr val="0070C0"/>
                </a:solidFill>
                <a:latin typeface="+mj-lt"/>
              </a:rPr>
              <a:t>Les </a:t>
            </a:r>
            <a:r>
              <a:rPr lang="fr-FR" sz="2000" dirty="0">
                <a:solidFill>
                  <a:srgbClr val="0070C0"/>
                </a:solidFill>
                <a:latin typeface="+mj-lt"/>
              </a:rPr>
              <a:t>groupes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+mj-lt"/>
              </a:rPr>
              <a:t>Chaque PN + 9 groupes interdisciplinaires, en majorité avec des membres du PNST</a:t>
            </a:r>
            <a:endParaRPr lang="fr-FR" sz="2000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sz="2000" dirty="0">
              <a:latin typeface="+mj-lt"/>
            </a:endParaRPr>
          </a:p>
          <a:p>
            <a:pPr algn="l"/>
            <a:r>
              <a:rPr lang="fr-FR" sz="2000" dirty="0" smtClean="0">
                <a:solidFill>
                  <a:srgbClr val="FF0000"/>
                </a:solidFill>
                <a:latin typeface="+mj-lt"/>
              </a:rPr>
              <a:t>PNST:</a:t>
            </a:r>
            <a:endParaRPr lang="fr-FR" sz="2000" dirty="0">
              <a:solidFill>
                <a:srgbClr val="FF0000"/>
              </a:solidFill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+mj-lt"/>
              </a:rPr>
              <a:t>Documents en cours, avec </a:t>
            </a:r>
            <a:r>
              <a:rPr lang="fr-FR" sz="2000" b="1" dirty="0" smtClean="0">
                <a:solidFill>
                  <a:srgbClr val="0070C0"/>
                </a:solidFill>
                <a:latin typeface="+mj-lt"/>
              </a:rPr>
              <a:t>input des tables rondes de ce colloque.</a:t>
            </a:r>
            <a:r>
              <a:rPr lang="fr-FR" sz="2000" dirty="0" smtClean="0">
                <a:latin typeface="+mj-lt"/>
              </a:rPr>
              <a:t/>
            </a:r>
            <a:br>
              <a:rPr lang="fr-FR" sz="2000" dirty="0" smtClean="0">
                <a:latin typeface="+mj-lt"/>
              </a:rPr>
            </a:br>
            <a:r>
              <a:rPr lang="fr-FR" sz="2000" dirty="0" smtClean="0">
                <a:latin typeface="+mj-lt"/>
              </a:rPr>
              <a:t/>
            </a:r>
            <a:br>
              <a:rPr lang="fr-FR" sz="2000" dirty="0" smtClean="0">
                <a:latin typeface="+mj-lt"/>
              </a:rPr>
            </a:br>
            <a:r>
              <a:rPr lang="fr-FR" sz="2000" dirty="0" smtClean="0">
                <a:latin typeface="+mj-lt"/>
                <a:sym typeface="Wingdings" panose="05000000000000000000" pitchFamily="2" charset="2"/>
              </a:rPr>
              <a:t> </a:t>
            </a:r>
            <a:r>
              <a:rPr lang="fr-FR" sz="2000" dirty="0" smtClean="0">
                <a:latin typeface="+mj-lt"/>
              </a:rPr>
              <a:t>« </a:t>
            </a:r>
            <a:r>
              <a:rPr lang="fr-FR" sz="2000" dirty="0" err="1" smtClean="0">
                <a:latin typeface="+mj-lt"/>
              </a:rPr>
              <a:t>lessons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learnt</a:t>
            </a:r>
            <a:r>
              <a:rPr lang="fr-FR" sz="2000" dirty="0" smtClean="0">
                <a:latin typeface="+mj-lt"/>
              </a:rPr>
              <a:t> »: </a:t>
            </a:r>
            <a:r>
              <a:rPr lang="fr-FR" sz="2000" dirty="0" smtClean="0">
                <a:solidFill>
                  <a:srgbClr val="FF0000"/>
                </a:solidFill>
                <a:latin typeface="+mj-lt"/>
              </a:rPr>
              <a:t>il sera plus court/synthétique et donc moins exhaustif !</a:t>
            </a:r>
            <a:endParaRPr lang="fr-FR" sz="2000" b="1" dirty="0" smtClean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067306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1480</TotalTime>
  <Words>558</Words>
  <Application>Microsoft Office PowerPoint</Application>
  <PresentationFormat>Grand écran</PresentationFormat>
  <Paragraphs>71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Thème Office</vt:lpstr>
      <vt:lpstr>Colloque scientifique et de prospective du PNST   8 - 12 Janvier 2024, Marseille</vt:lpstr>
      <vt:lpstr>Programme de la semaine</vt:lpstr>
      <vt:lpstr>Petit point sur l’AO PNST</vt:lpstr>
      <vt:lpstr>Site web PNST et carte des laboratoires</vt:lpstr>
      <vt:lpstr>Site web PNST et carte des laboratoires</vt:lpstr>
      <vt:lpstr>Prochains colloques PNST</vt:lpstr>
      <vt:lpstr>Les PN deviennent Actions Thématiques (AT)</vt:lpstr>
      <vt:lpstr>Quelques informations sur la prospective</vt:lpstr>
      <vt:lpstr>Quelques informations sur la prospective</vt:lpstr>
      <vt:lpstr>Mots de la fin…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Financement Colloque PNST  8 – 12 Janvier 2024 Marseille</dc:title>
  <dc:creator>lavraud</dc:creator>
  <cp:lastModifiedBy>lavraud</cp:lastModifiedBy>
  <cp:revision>45</cp:revision>
  <dcterms:created xsi:type="dcterms:W3CDTF">2023-06-06T05:35:32Z</dcterms:created>
  <dcterms:modified xsi:type="dcterms:W3CDTF">2024-01-07T16:28:53Z</dcterms:modified>
</cp:coreProperties>
</file>