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5" r:id="rId2"/>
    <p:sldId id="266" r:id="rId3"/>
    <p:sldId id="261" r:id="rId4"/>
    <p:sldId id="260" r:id="rId5"/>
    <p:sldId id="263" r:id="rId6"/>
    <p:sldId id="264" r:id="rId7"/>
    <p:sldId id="270" r:id="rId8"/>
    <p:sldId id="272" r:id="rId9"/>
    <p:sldId id="269" r:id="rId10"/>
    <p:sldId id="273" r:id="rId1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3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35E3C-A692-7F4B-A58B-3C9165724740}" type="datetimeFigureOut">
              <a:rPr lang="fr-FR" smtClean="0"/>
              <a:t>10/01/24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3CB4A-D677-3E49-BC7D-FDAA34BA93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4690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5C683-F37D-3249-879F-6F60BD16A868}" type="datetimeFigureOut">
              <a:rPr lang="fr-FR" smtClean="0"/>
              <a:t>10/01/24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CA6A8-779C-EE4B-9515-7834B9A88E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85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NRH group - PNST Marseille 11/1/2024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F50C9-78E2-3947-8582-CBF970F44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50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NRH group - PNST Marseille 11/1/2024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F50C9-78E2-3947-8582-CBF970F44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069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NRH group - PNST Marseille 11/1/2024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F50C9-78E2-3947-8582-CBF970F44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827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F3EDB124-6767-244A-81C0-8C4E63E156A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476375" y="115888"/>
            <a:ext cx="74168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fr-FR" altLang="fr-FR" b="1">
              <a:solidFill>
                <a:srgbClr val="000066"/>
              </a:solidFill>
              <a:latin typeface="Verdana" panose="020B060403050404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xmlns="" id="{D24932B6-20D3-B541-BB85-22C62447C70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0" y="1052513"/>
            <a:ext cx="91440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fr-FR" altLang="fr-FR" sz="1800" b="1">
              <a:solidFill>
                <a:srgbClr val="00006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45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NRH group - PNST Marseille 11/1/2024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F50C9-78E2-3947-8582-CBF970F44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15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NRH group - PNST Marseille 11/1/2024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F50C9-78E2-3947-8582-CBF970F44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3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NRH group - PNST Marseille 11/1/2024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F50C9-78E2-3947-8582-CBF970F44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33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NRH group - PNST Marseille 11/1/2024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F50C9-78E2-3947-8582-CBF970F44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85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NRH group - PNST Marseille 11/1/2024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F50C9-78E2-3947-8582-CBF970F44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624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NRH group - PNST Marseille 11/1/2024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F50C9-78E2-3947-8582-CBF970F44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NRH group - PNST Marseille 11/1/2024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F50C9-78E2-3947-8582-CBF970F44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661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NRH group - PNST Marseille 11/1/2024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F50C9-78E2-3947-8582-CBF970F44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00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4718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NRH group - PNST Marseille 11/1/2024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718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F50C9-78E2-3947-8582-CBF970F44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64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udwig.klein@obspm.fr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jpeg"/><Relationship Id="rId7" Type="http://schemas.openxmlformats.org/officeDocument/2006/relationships/image" Target="../media/image5.jp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jpg"/><Relationship Id="rId11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3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9.png"/><Relationship Id="rId5" Type="http://schemas.openxmlformats.org/officeDocument/2006/relationships/image" Target="../media/image17.em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RHantennes_RH_NS_1.jpg"/>
          <p:cNvPicPr>
            <a:picLocks noChangeAspect="1"/>
          </p:cNvPicPr>
          <p:nvPr/>
        </p:nvPicPr>
        <p:blipFill rotWithShape="1"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" r="5550"/>
          <a:stretch/>
        </p:blipFill>
        <p:spPr>
          <a:xfrm>
            <a:off x="0" y="-6333"/>
            <a:ext cx="9144000" cy="686433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1560" y="1251917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 err="1">
                <a:solidFill>
                  <a:srgbClr val="000090"/>
                </a:solidFill>
              </a:rPr>
              <a:t>Spectrographic</a:t>
            </a:r>
            <a:r>
              <a:rPr lang="fr-FR" sz="2800" i="1" dirty="0">
                <a:solidFill>
                  <a:srgbClr val="000090"/>
                </a:solidFill>
              </a:rPr>
              <a:t> </a:t>
            </a:r>
            <a:r>
              <a:rPr lang="fr-FR" sz="2800" i="1" dirty="0" err="1">
                <a:solidFill>
                  <a:srgbClr val="000090"/>
                </a:solidFill>
              </a:rPr>
              <a:t>imaging</a:t>
            </a:r>
            <a:r>
              <a:rPr lang="fr-FR" sz="2800" i="1" dirty="0">
                <a:solidFill>
                  <a:srgbClr val="000090"/>
                </a:solidFill>
              </a:rPr>
              <a:t> of </a:t>
            </a:r>
            <a:r>
              <a:rPr lang="fr-FR" sz="2800" i="1" dirty="0" err="1">
                <a:solidFill>
                  <a:srgbClr val="000090"/>
                </a:solidFill>
              </a:rPr>
              <a:t>solar</a:t>
            </a:r>
            <a:r>
              <a:rPr lang="fr-FR" sz="2800" i="1" dirty="0">
                <a:solidFill>
                  <a:srgbClr val="000090"/>
                </a:solidFill>
              </a:rPr>
              <a:t> radio </a:t>
            </a:r>
            <a:r>
              <a:rPr lang="fr-FR" sz="2800" i="1" dirty="0" err="1">
                <a:solidFill>
                  <a:srgbClr val="000090"/>
                </a:solidFill>
              </a:rPr>
              <a:t>bursts</a:t>
            </a:r>
            <a:r>
              <a:rPr lang="fr-FR" sz="2800" i="1" dirty="0">
                <a:solidFill>
                  <a:srgbClr val="000090"/>
                </a:solidFill>
              </a:rPr>
              <a:t> </a:t>
            </a:r>
            <a:endParaRPr lang="fr-FR" sz="2800" i="1" dirty="0" smtClean="0">
              <a:solidFill>
                <a:srgbClr val="000090"/>
              </a:solidFill>
            </a:endParaRPr>
          </a:p>
          <a:p>
            <a:pPr algn="ctr"/>
            <a:r>
              <a:rPr lang="fr-FR" sz="2800" i="1" dirty="0" err="1" smtClean="0">
                <a:solidFill>
                  <a:srgbClr val="000090"/>
                </a:solidFill>
              </a:rPr>
              <a:t>with</a:t>
            </a:r>
            <a:r>
              <a:rPr lang="fr-FR" sz="2800" i="1" dirty="0" smtClean="0">
                <a:solidFill>
                  <a:srgbClr val="000090"/>
                </a:solidFill>
              </a:rPr>
              <a:t> </a:t>
            </a:r>
            <a:r>
              <a:rPr lang="fr-FR" sz="2800" i="1" dirty="0">
                <a:solidFill>
                  <a:srgbClr val="000090"/>
                </a:solidFill>
              </a:rPr>
              <a:t>the </a:t>
            </a:r>
            <a:r>
              <a:rPr lang="fr-FR" sz="2800" i="1" dirty="0" smtClean="0">
                <a:solidFill>
                  <a:srgbClr val="000090"/>
                </a:solidFill>
              </a:rPr>
              <a:t>Nançay </a:t>
            </a:r>
            <a:r>
              <a:rPr lang="fr-FR" sz="2800" i="1" dirty="0" err="1">
                <a:solidFill>
                  <a:srgbClr val="000090"/>
                </a:solidFill>
              </a:rPr>
              <a:t>Radioheliograph</a:t>
            </a:r>
            <a:r>
              <a:rPr lang="fr-FR" sz="2800" i="1" dirty="0">
                <a:solidFill>
                  <a:srgbClr val="000090"/>
                </a:solidFill>
              </a:rPr>
              <a:t> </a:t>
            </a:r>
            <a:endParaRPr lang="fr-FR" sz="2800" i="1" dirty="0" smtClean="0">
              <a:solidFill>
                <a:srgbClr val="000090"/>
              </a:solidFill>
            </a:endParaRPr>
          </a:p>
          <a:p>
            <a:pPr algn="ctr"/>
            <a:r>
              <a:rPr lang="fr-FR" sz="2800" i="1" dirty="0" smtClean="0">
                <a:solidFill>
                  <a:srgbClr val="000090"/>
                </a:solidFill>
              </a:rPr>
              <a:t>and </a:t>
            </a:r>
            <a:r>
              <a:rPr lang="fr-FR" sz="2800" i="1" dirty="0">
                <a:solidFill>
                  <a:srgbClr val="000090"/>
                </a:solidFill>
              </a:rPr>
              <a:t>the ORFEES </a:t>
            </a:r>
            <a:r>
              <a:rPr lang="fr-FR" sz="2800" i="1" dirty="0" err="1">
                <a:solidFill>
                  <a:srgbClr val="000090"/>
                </a:solidFill>
              </a:rPr>
              <a:t>spectrograph</a:t>
            </a:r>
            <a:r>
              <a:rPr lang="fr-FR" sz="2800" i="1" dirty="0" smtClean="0">
                <a:solidFill>
                  <a:srgbClr val="000090"/>
                </a:solidFill>
                <a:effectLst/>
              </a:rPr>
              <a:t> </a:t>
            </a:r>
            <a:endParaRPr lang="fr-FR" sz="2800" i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078777" y="3140968"/>
            <a:ext cx="70325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90"/>
                </a:solidFill>
                <a:latin typeface="Calibri"/>
                <a:cs typeface="Calibri"/>
              </a:rPr>
              <a:t>Karl-Ludwig Klein, </a:t>
            </a:r>
            <a:r>
              <a:rPr lang="fr-FR" dirty="0">
                <a:solidFill>
                  <a:srgbClr val="000090"/>
                </a:solidFill>
              </a:rPr>
              <a:t>Abdallah </a:t>
            </a:r>
            <a:r>
              <a:rPr lang="fr-FR" dirty="0" err="1">
                <a:solidFill>
                  <a:srgbClr val="000090"/>
                </a:solidFill>
              </a:rPr>
              <a:t>Hamini</a:t>
            </a:r>
            <a:r>
              <a:rPr lang="fr-FR" dirty="0">
                <a:solidFill>
                  <a:srgbClr val="000090"/>
                </a:solidFill>
              </a:rPr>
              <a:t>, Christian Fabrice, </a:t>
            </a:r>
            <a:endParaRPr lang="fr-FR" dirty="0" smtClean="0">
              <a:solidFill>
                <a:srgbClr val="000090"/>
              </a:solidFill>
            </a:endParaRPr>
          </a:p>
          <a:p>
            <a:pPr algn="ctr"/>
            <a:r>
              <a:rPr lang="fr-FR" dirty="0" smtClean="0">
                <a:solidFill>
                  <a:srgbClr val="000090"/>
                </a:solidFill>
              </a:rPr>
              <a:t>Gabriel </a:t>
            </a:r>
            <a:r>
              <a:rPr lang="fr-FR" dirty="0" err="1">
                <a:solidFill>
                  <a:srgbClr val="000090"/>
                </a:solidFill>
              </a:rPr>
              <a:t>Auxepaules</a:t>
            </a:r>
            <a:r>
              <a:rPr lang="fr-FR" dirty="0">
                <a:solidFill>
                  <a:srgbClr val="000090"/>
                </a:solidFill>
              </a:rPr>
              <a:t>, Sophie Masson</a:t>
            </a:r>
            <a:r>
              <a:rPr lang="fr-FR" dirty="0" smtClean="0">
                <a:effectLst/>
              </a:rPr>
              <a:t> </a:t>
            </a:r>
            <a:endParaRPr lang="en-GB" sz="20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ctr"/>
            <a:r>
              <a:rPr lang="en-GB" sz="2000" dirty="0" smtClean="0">
                <a:solidFill>
                  <a:srgbClr val="000090"/>
                </a:solidFill>
                <a:latin typeface="Calibri"/>
                <a:cs typeface="Calibri"/>
                <a:hlinkClick r:id="rId3"/>
              </a:rPr>
              <a:t>ludwig.klein@obspm.fr</a:t>
            </a:r>
            <a:endParaRPr lang="en-GB" sz="20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ctr"/>
            <a:endParaRPr lang="en-GB" sz="2000" dirty="0">
              <a:solidFill>
                <a:srgbClr val="000090"/>
              </a:solidFill>
              <a:latin typeface="Calibri"/>
              <a:cs typeface="Calibri"/>
            </a:endParaRPr>
          </a:p>
          <a:p>
            <a:pPr algn="ctr"/>
            <a:r>
              <a:rPr lang="en-GB" sz="2000" dirty="0" smtClean="0">
                <a:solidFill>
                  <a:srgbClr val="000090"/>
                </a:solidFill>
                <a:latin typeface="Calibri"/>
                <a:cs typeface="Calibri"/>
              </a:rPr>
              <a:t>Collaborations: Melissa </a:t>
            </a:r>
            <a:r>
              <a:rPr lang="en-GB" sz="2000" dirty="0" err="1" smtClean="0">
                <a:solidFill>
                  <a:srgbClr val="000090"/>
                </a:solidFill>
                <a:latin typeface="Calibri"/>
                <a:cs typeface="Calibri"/>
              </a:rPr>
              <a:t>Pesce</a:t>
            </a:r>
            <a:r>
              <a:rPr lang="en-GB" sz="2000" dirty="0" smtClean="0">
                <a:solidFill>
                  <a:srgbClr val="000090"/>
                </a:solidFill>
                <a:latin typeface="Calibri"/>
                <a:cs typeface="Calibri"/>
              </a:rPr>
              <a:t> Rollins </a:t>
            </a:r>
            <a:r>
              <a:rPr lang="fr-FR" sz="2000" dirty="0">
                <a:solidFill>
                  <a:srgbClr val="000090"/>
                </a:solidFill>
              </a:rPr>
              <a:t>(INAF Pisa), </a:t>
            </a:r>
            <a:endParaRPr lang="fr-FR" sz="2000" dirty="0" smtClean="0">
              <a:solidFill>
                <a:srgbClr val="000090"/>
              </a:solidFill>
            </a:endParaRPr>
          </a:p>
          <a:p>
            <a:pPr algn="ctr"/>
            <a:r>
              <a:rPr lang="fr-FR" sz="2000" dirty="0" smtClean="0">
                <a:solidFill>
                  <a:srgbClr val="000090"/>
                </a:solidFill>
              </a:rPr>
              <a:t>Carolina </a:t>
            </a:r>
            <a:r>
              <a:rPr lang="fr-FR" sz="2000" dirty="0">
                <a:solidFill>
                  <a:srgbClr val="000090"/>
                </a:solidFill>
              </a:rPr>
              <a:t>Salas Matamoros (</a:t>
            </a:r>
            <a:r>
              <a:rPr lang="fr-FR" sz="2000" dirty="0" err="1">
                <a:solidFill>
                  <a:srgbClr val="000090"/>
                </a:solidFill>
              </a:rPr>
              <a:t>University</a:t>
            </a:r>
            <a:r>
              <a:rPr lang="fr-FR" sz="2000" dirty="0">
                <a:solidFill>
                  <a:srgbClr val="000090"/>
                </a:solidFill>
              </a:rPr>
              <a:t> of Costa Rica)</a:t>
            </a:r>
            <a:r>
              <a:rPr lang="fr-FR" sz="2000" dirty="0" smtClean="0">
                <a:effectLst/>
              </a:rPr>
              <a:t> </a:t>
            </a:r>
            <a:endParaRPr lang="en-GB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1992418" y="5449420"/>
            <a:ext cx="5135674" cy="772010"/>
            <a:chOff x="1992418" y="4642550"/>
            <a:chExt cx="5135674" cy="772010"/>
          </a:xfrm>
        </p:grpSpPr>
        <p:pic>
          <p:nvPicPr>
            <p:cNvPr id="16" name="Image 15" descr="logolesia2020couleurs_sansdev_web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710" b="59310"/>
            <a:stretch/>
          </p:blipFill>
          <p:spPr>
            <a:xfrm>
              <a:off x="1992418" y="4642550"/>
              <a:ext cx="3641789" cy="772010"/>
            </a:xfrm>
            <a:prstGeom prst="rect">
              <a:avLst/>
            </a:prstGeom>
          </p:spPr>
        </p:pic>
        <p:pic>
          <p:nvPicPr>
            <p:cNvPr id="2" name="Image 1" descr="logo_nancay_peti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076" y="4745268"/>
              <a:ext cx="1316016" cy="581184"/>
            </a:xfrm>
            <a:prstGeom prst="rect">
              <a:avLst/>
            </a:prstGeom>
          </p:spPr>
        </p:pic>
      </p:grpSp>
      <p:grpSp>
        <p:nvGrpSpPr>
          <p:cNvPr id="10" name="Grouper 9"/>
          <p:cNvGrpSpPr/>
          <p:nvPr/>
        </p:nvGrpSpPr>
        <p:grpSpPr>
          <a:xfrm>
            <a:off x="1863044" y="6300000"/>
            <a:ext cx="5447353" cy="432000"/>
            <a:chOff x="1525244" y="6300000"/>
            <a:chExt cx="5447353" cy="432000"/>
          </a:xfrm>
        </p:grpSpPr>
        <p:pic>
          <p:nvPicPr>
            <p:cNvPr id="14" name="Picture 18" descr="CNRSfilaire-gran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244" y="6300000"/>
              <a:ext cx="432000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 16" descr="logo_su_horiz_seul_cmjn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341" y="6300000"/>
              <a:ext cx="1071727" cy="432000"/>
            </a:xfrm>
            <a:prstGeom prst="rect">
              <a:avLst/>
            </a:prstGeom>
          </p:spPr>
        </p:pic>
        <p:pic>
          <p:nvPicPr>
            <p:cNvPr id="18" name="Image 17" descr="logo_OSUC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289" y="6300000"/>
              <a:ext cx="486308" cy="432000"/>
            </a:xfrm>
            <a:prstGeom prst="rect">
              <a:avLst/>
            </a:prstGeom>
          </p:spPr>
        </p:pic>
        <p:pic>
          <p:nvPicPr>
            <p:cNvPr id="21" name="Image 20" descr="logo_univ_orleans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986" y="6300000"/>
              <a:ext cx="736784" cy="432000"/>
            </a:xfrm>
            <a:prstGeom prst="rect">
              <a:avLst/>
            </a:prstGeom>
          </p:spPr>
        </p:pic>
        <p:pic>
          <p:nvPicPr>
            <p:cNvPr id="22" name="Image 21" descr="logo-psl-nov-2017.jp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7" b="23030"/>
            <a:stretch/>
          </p:blipFill>
          <p:spPr>
            <a:xfrm>
              <a:off x="2015212" y="6300000"/>
              <a:ext cx="1136676" cy="432000"/>
            </a:xfrm>
            <a:prstGeom prst="rect">
              <a:avLst/>
            </a:prstGeom>
          </p:spPr>
        </p:pic>
        <p:pic>
          <p:nvPicPr>
            <p:cNvPr id="9" name="Image 8" descr="UniversiteParisCite_logo_horizontal_couleur_CMJN.jpe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023" y="6300000"/>
              <a:ext cx="1133074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8663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RHantennes_RH_NS_1.jpg"/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" r="5550"/>
          <a:stretch/>
        </p:blipFill>
        <p:spPr>
          <a:xfrm>
            <a:off x="0" y="-6333"/>
            <a:ext cx="9144000" cy="6864333"/>
          </a:xfrm>
          <a:prstGeom prst="rect">
            <a:avLst/>
          </a:prstGeom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457200" y="1600200"/>
            <a:ext cx="8229600" cy="346719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Ground-based radio observations are an essential addition to achieve science goals of the </a:t>
            </a:r>
            <a:r>
              <a:rPr lang="en-GB" sz="2000" i="1" dirty="0" smtClean="0">
                <a:solidFill>
                  <a:srgbClr val="000090"/>
                </a:solidFill>
              </a:rPr>
              <a:t>Solar </a:t>
            </a:r>
            <a:r>
              <a:rPr lang="en-GB" sz="2000" i="1" dirty="0" err="1" smtClean="0">
                <a:solidFill>
                  <a:srgbClr val="000090"/>
                </a:solidFill>
              </a:rPr>
              <a:t>Orbiter</a:t>
            </a:r>
            <a:r>
              <a:rPr lang="en-GB" sz="2000" dirty="0" smtClean="0">
                <a:solidFill>
                  <a:srgbClr val="000090"/>
                </a:solidFill>
              </a:rPr>
              <a:t> mission. </a:t>
            </a:r>
          </a:p>
          <a:p>
            <a:pPr>
              <a:lnSpc>
                <a:spcPct val="60000"/>
              </a:lnSpc>
            </a:pPr>
            <a:endParaRPr lang="en-GB" sz="2000" dirty="0">
              <a:solidFill>
                <a:srgbClr val="000090"/>
              </a:solidFill>
            </a:endParaRPr>
          </a:p>
          <a:p>
            <a:r>
              <a:rPr lang="en-GB" sz="2000" dirty="0" smtClean="0">
                <a:solidFill>
                  <a:srgbClr val="000090"/>
                </a:solidFill>
              </a:rPr>
              <a:t>After </a:t>
            </a:r>
            <a:r>
              <a:rPr lang="en-GB" sz="2000" dirty="0" smtClean="0">
                <a:solidFill>
                  <a:srgbClr val="000090"/>
                </a:solidFill>
              </a:rPr>
              <a:t>five years of work (2015-2020) the NRH provides scientifically useful observations - 90% of possible observing time covered (Stokes I</a:t>
            </a:r>
            <a:r>
              <a:rPr lang="en-GB" sz="2000" dirty="0" smtClean="0">
                <a:solidFill>
                  <a:srgbClr val="000090"/>
                </a:solidFill>
              </a:rPr>
              <a:t>).</a:t>
            </a:r>
            <a:endParaRPr lang="en-GB" sz="2000" dirty="0" smtClean="0">
              <a:solidFill>
                <a:srgbClr val="000090"/>
              </a:solidFill>
            </a:endParaRPr>
          </a:p>
          <a:p>
            <a:pPr>
              <a:lnSpc>
                <a:spcPct val="50000"/>
              </a:lnSpc>
            </a:pPr>
            <a:endParaRPr lang="en-GB" sz="2000" dirty="0" smtClean="0">
              <a:solidFill>
                <a:srgbClr val="000090"/>
              </a:solidFill>
            </a:endParaRPr>
          </a:p>
          <a:p>
            <a:r>
              <a:rPr lang="en-GB" sz="2000" dirty="0" err="1" smtClean="0">
                <a:solidFill>
                  <a:srgbClr val="000090"/>
                </a:solidFill>
              </a:rPr>
              <a:t>Ongoing</a:t>
            </a:r>
            <a:r>
              <a:rPr lang="en-GB" sz="2000" dirty="0" smtClean="0">
                <a:solidFill>
                  <a:srgbClr val="000090"/>
                </a:solidFill>
              </a:rPr>
              <a:t> work: </a:t>
            </a:r>
          </a:p>
          <a:p>
            <a:pPr lvl="1"/>
            <a:r>
              <a:rPr lang="en-GB" sz="1800" dirty="0" smtClean="0">
                <a:solidFill>
                  <a:srgbClr val="000090"/>
                </a:solidFill>
              </a:rPr>
              <a:t>maintenance / replacement of power supply, antenna frontends (dipole systems) and electronics</a:t>
            </a:r>
          </a:p>
          <a:p>
            <a:pPr lvl="1"/>
            <a:r>
              <a:rPr lang="en-GB" sz="1800" dirty="0" smtClean="0">
                <a:solidFill>
                  <a:srgbClr val="000090"/>
                </a:solidFill>
              </a:rPr>
              <a:t>improved / more reliable pointing system</a:t>
            </a:r>
          </a:p>
          <a:p>
            <a:pPr>
              <a:lnSpc>
                <a:spcPct val="50000"/>
              </a:lnSpc>
            </a:pPr>
            <a:endParaRPr lang="en-GB" sz="2000" dirty="0" smtClean="0">
              <a:solidFill>
                <a:srgbClr val="000090"/>
              </a:solidFill>
            </a:endParaRPr>
          </a:p>
          <a:p>
            <a:r>
              <a:rPr lang="en-GB" sz="2000" dirty="0" smtClean="0">
                <a:solidFill>
                  <a:srgbClr val="000090"/>
                </a:solidFill>
              </a:rPr>
              <a:t>Our thanks to PNST for sustained support over many years!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anchor="ctr"/>
          <a:lstStyle/>
          <a:p>
            <a:pPr algn="r"/>
            <a:r>
              <a:rPr lang="en-US" sz="2400" dirty="0" smtClean="0">
                <a:solidFill>
                  <a:srgbClr val="000090"/>
                </a:solidFill>
                <a:latin typeface="Calibri"/>
                <a:cs typeface="Calibri"/>
              </a:rPr>
              <a:t>Summary</a:t>
            </a:r>
            <a:endParaRPr lang="fr-FR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3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aa38467-20-fig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72458"/>
            <a:ext cx="6553200" cy="4688257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anchor="ctr"/>
          <a:lstStyle/>
          <a:p>
            <a:pPr algn="r"/>
            <a:r>
              <a:rPr lang="en-GB" sz="2400" dirty="0" smtClean="0">
                <a:solidFill>
                  <a:srgbClr val="000090"/>
                </a:solidFill>
                <a:latin typeface="Calibri"/>
                <a:cs typeface="Calibri"/>
              </a:rPr>
              <a:t>Solar </a:t>
            </a:r>
            <a:r>
              <a:rPr lang="en-GB" sz="2400" dirty="0" err="1" smtClean="0">
                <a:solidFill>
                  <a:srgbClr val="000090"/>
                </a:solidFill>
                <a:latin typeface="Calibri"/>
                <a:cs typeface="Calibri"/>
              </a:rPr>
              <a:t>Orbiter</a:t>
            </a:r>
            <a:r>
              <a:rPr lang="en-GB" sz="2400" dirty="0" smtClean="0">
                <a:solidFill>
                  <a:srgbClr val="000090"/>
                </a:solidFill>
                <a:latin typeface="Calibri"/>
                <a:cs typeface="Calibri"/>
              </a:rPr>
              <a:t> Science Question</a:t>
            </a:r>
          </a:p>
          <a:p>
            <a:r>
              <a:rPr lang="fr-FR" sz="2000" dirty="0">
                <a:solidFill>
                  <a:srgbClr val="000090"/>
                </a:solidFill>
              </a:rPr>
              <a:t>How do </a:t>
            </a:r>
            <a:r>
              <a:rPr lang="fr-FR" sz="2000" dirty="0" err="1">
                <a:solidFill>
                  <a:srgbClr val="000090"/>
                </a:solidFill>
              </a:rPr>
              <a:t>solar</a:t>
            </a:r>
            <a:r>
              <a:rPr lang="fr-FR" sz="2000" dirty="0">
                <a:solidFill>
                  <a:srgbClr val="000090"/>
                </a:solidFill>
              </a:rPr>
              <a:t> </a:t>
            </a:r>
            <a:r>
              <a:rPr lang="fr-FR" sz="2000" dirty="0" err="1">
                <a:solidFill>
                  <a:srgbClr val="000090"/>
                </a:solidFill>
              </a:rPr>
              <a:t>eruptions</a:t>
            </a:r>
            <a:r>
              <a:rPr lang="fr-FR" sz="2000" dirty="0">
                <a:solidFill>
                  <a:srgbClr val="000090"/>
                </a:solidFill>
              </a:rPr>
              <a:t> </a:t>
            </a:r>
            <a:r>
              <a:rPr lang="fr-FR" sz="2000" dirty="0" err="1">
                <a:solidFill>
                  <a:srgbClr val="000090"/>
                </a:solidFill>
              </a:rPr>
              <a:t>produce</a:t>
            </a:r>
            <a:r>
              <a:rPr lang="fr-FR" sz="2000" dirty="0">
                <a:solidFill>
                  <a:srgbClr val="000090"/>
                </a:solidFill>
              </a:rPr>
              <a:t> </a:t>
            </a:r>
            <a:r>
              <a:rPr lang="fr-FR" sz="2000" dirty="0" err="1">
                <a:solidFill>
                  <a:srgbClr val="000090"/>
                </a:solidFill>
              </a:rPr>
              <a:t>energetic</a:t>
            </a:r>
            <a:r>
              <a:rPr lang="fr-FR" sz="2000" dirty="0">
                <a:solidFill>
                  <a:srgbClr val="000090"/>
                </a:solidFill>
              </a:rPr>
              <a:t> </a:t>
            </a:r>
            <a:r>
              <a:rPr lang="fr-FR" sz="2000" dirty="0" err="1">
                <a:solidFill>
                  <a:srgbClr val="000090"/>
                </a:solidFill>
              </a:rPr>
              <a:t>particle</a:t>
            </a:r>
            <a:r>
              <a:rPr lang="fr-FR" sz="2000" dirty="0">
                <a:solidFill>
                  <a:srgbClr val="000090"/>
                </a:solidFill>
              </a:rPr>
              <a:t> radiation </a:t>
            </a:r>
            <a:r>
              <a:rPr lang="fr-FR" sz="2000" dirty="0" err="1">
                <a:solidFill>
                  <a:srgbClr val="000090"/>
                </a:solidFill>
              </a:rPr>
              <a:t>that</a:t>
            </a:r>
            <a:r>
              <a:rPr lang="fr-FR" sz="2000" dirty="0">
                <a:solidFill>
                  <a:srgbClr val="000090"/>
                </a:solidFill>
              </a:rPr>
              <a:t> </a:t>
            </a:r>
            <a:r>
              <a:rPr lang="fr-FR" sz="2000" dirty="0" err="1">
                <a:solidFill>
                  <a:srgbClr val="000090"/>
                </a:solidFill>
              </a:rPr>
              <a:t>fills</a:t>
            </a:r>
            <a:r>
              <a:rPr lang="fr-FR" sz="2000" dirty="0">
                <a:solidFill>
                  <a:srgbClr val="000090"/>
                </a:solidFill>
              </a:rPr>
              <a:t> the </a:t>
            </a:r>
            <a:r>
              <a:rPr lang="fr-FR" sz="2000" dirty="0" err="1">
                <a:solidFill>
                  <a:srgbClr val="000090"/>
                </a:solidFill>
              </a:rPr>
              <a:t>heliosphere</a:t>
            </a:r>
            <a:r>
              <a:rPr lang="fr-FR" sz="2000" dirty="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6" name="Bulle rectangulaire à coins arrondis 5"/>
          <p:cNvSpPr/>
          <p:nvPr/>
        </p:nvSpPr>
        <p:spPr>
          <a:xfrm>
            <a:off x="2289607" y="962188"/>
            <a:ext cx="5348832" cy="1014874"/>
          </a:xfrm>
          <a:prstGeom prst="wedgeRoundRectCallout">
            <a:avLst>
              <a:gd name="adj1" fmla="val -56923"/>
              <a:gd name="adj2" fmla="val 133362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What happens in the middle corona  </a:t>
            </a:r>
            <a:r>
              <a:rPr lang="mr-IN" sz="2000" dirty="0" smtClean="0"/>
              <a:t>–</a:t>
            </a:r>
            <a:r>
              <a:rPr lang="en-GB" sz="2000" dirty="0" smtClean="0"/>
              <a:t> acceleration, confinement, escape?</a:t>
            </a:r>
            <a:endParaRPr lang="en-GB" sz="2000" dirty="0"/>
          </a:p>
        </p:txBody>
      </p:sp>
      <p:sp>
        <p:nvSpPr>
          <p:cNvPr id="7" name="ZoneTexte 6"/>
          <p:cNvSpPr txBox="1"/>
          <p:nvPr/>
        </p:nvSpPr>
        <p:spPr>
          <a:xfrm rot="10800000" flipV="1">
            <a:off x="5195171" y="5825483"/>
            <a:ext cx="3732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Müller et al. 20220 AA</a:t>
            </a:r>
          </a:p>
          <a:p>
            <a:pPr algn="r"/>
            <a:r>
              <a:rPr lang="en-GB" dirty="0" smtClean="0"/>
              <a:t> - cf. David </a:t>
            </a:r>
            <a:r>
              <a:rPr lang="en-GB" dirty="0" err="1" smtClean="0"/>
              <a:t>Paipa’s</a:t>
            </a:r>
            <a:r>
              <a:rPr lang="en-GB" dirty="0" smtClean="0"/>
              <a:t> talk yesterday</a:t>
            </a:r>
            <a:endParaRPr lang="en-GB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NRH group - PNST Marseille 11/1/2024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F50C9-78E2-3947-8582-CBF970F44FD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23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 71" descr="stacked_figure1_plmode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0" t="88185"/>
          <a:stretch/>
        </p:blipFill>
        <p:spPr>
          <a:xfrm>
            <a:off x="869893" y="3892435"/>
            <a:ext cx="4419664" cy="810333"/>
          </a:xfrm>
          <a:prstGeom prst="rect">
            <a:avLst/>
          </a:prstGeom>
        </p:spPr>
      </p:pic>
      <p:pic>
        <p:nvPicPr>
          <p:cNvPr id="64" name="Image 63" descr="stacked_figure1_plmode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3"/>
          <a:stretch/>
        </p:blipFill>
        <p:spPr>
          <a:xfrm>
            <a:off x="0" y="280109"/>
            <a:ext cx="5299364" cy="3624273"/>
          </a:xfrm>
          <a:prstGeom prst="rect">
            <a:avLst/>
          </a:prstGeom>
        </p:spPr>
      </p:pic>
      <p:sp>
        <p:nvSpPr>
          <p:cNvPr id="3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590800" y="6504960"/>
            <a:ext cx="3962400" cy="365125"/>
          </a:xfrm>
        </p:spPr>
        <p:txBody>
          <a:bodyPr/>
          <a:lstStyle/>
          <a:p>
            <a:r>
              <a:rPr lang="nb-NO" smtClean="0"/>
              <a:t>NRH group - PNST Marseille 11/1/2024</a:t>
            </a:r>
            <a:endParaRPr lang="en-GB"/>
          </a:p>
        </p:txBody>
      </p:sp>
      <p:grpSp>
        <p:nvGrpSpPr>
          <p:cNvPr id="26" name="Grouper 25"/>
          <p:cNvGrpSpPr/>
          <p:nvPr/>
        </p:nvGrpSpPr>
        <p:grpSpPr>
          <a:xfrm>
            <a:off x="1440258" y="3300609"/>
            <a:ext cx="5988629" cy="830997"/>
            <a:chOff x="1440258" y="3618109"/>
            <a:chExt cx="5988629" cy="830997"/>
          </a:xfrm>
        </p:grpSpPr>
        <p:sp>
          <p:nvSpPr>
            <p:cNvPr id="23" name="ZoneTexte 22"/>
            <p:cNvSpPr txBox="1"/>
            <p:nvPr/>
          </p:nvSpPr>
          <p:spPr>
            <a:xfrm>
              <a:off x="4805220" y="3618109"/>
              <a:ext cx="2623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0000FF"/>
                  </a:solidFill>
                </a:rPr>
                <a:t>non-thermal electrons confined in coronal magnetic fields (</a:t>
              </a:r>
              <a:r>
                <a:rPr lang="en-GB" sz="1600" i="1" dirty="0" smtClean="0">
                  <a:solidFill>
                    <a:srgbClr val="0000FF"/>
                  </a:solidFill>
                </a:rPr>
                <a:t>r </a:t>
              </a:r>
              <a:r>
                <a:rPr lang="en-GB" sz="1600" dirty="0" smtClean="0">
                  <a:solidFill>
                    <a:srgbClr val="0000FF"/>
                  </a:solidFill>
                </a:rPr>
                <a:t>&lt; 1.5 </a:t>
              </a:r>
              <a:r>
                <a:rPr lang="en-GB" sz="1600" dirty="0">
                  <a:solidFill>
                    <a:srgbClr val="0000FF"/>
                  </a:solidFill>
                </a:rPr>
                <a:t>R</a:t>
              </a:r>
              <a:r>
                <a:rPr lang="en-GB" sz="1600" baseline="-25000" dirty="0">
                  <a:solidFill>
                    <a:srgbClr val="0000FF"/>
                  </a:solidFill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r>
                <a:rPr lang="en-GB" sz="1600" dirty="0" smtClean="0">
                  <a:solidFill>
                    <a:srgbClr val="0000FF"/>
                  </a:solidFill>
                </a:rPr>
                <a:t>)</a:t>
              </a:r>
              <a:endParaRPr lang="en-GB" sz="1600" dirty="0">
                <a:solidFill>
                  <a:srgbClr val="0000FF"/>
                </a:solidFill>
              </a:endParaRPr>
            </a:p>
          </p:txBody>
        </p:sp>
        <p:sp>
          <p:nvSpPr>
            <p:cNvPr id="22" name="Ellipse 21"/>
            <p:cNvSpPr/>
            <p:nvPr/>
          </p:nvSpPr>
          <p:spPr>
            <a:xfrm>
              <a:off x="1440258" y="3909106"/>
              <a:ext cx="3129639" cy="392821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er 14"/>
          <p:cNvGrpSpPr>
            <a:grpSpLocks/>
          </p:cNvGrpSpPr>
          <p:nvPr/>
        </p:nvGrpSpPr>
        <p:grpSpPr bwMode="auto">
          <a:xfrm rot="4251902">
            <a:off x="6911342" y="2554225"/>
            <a:ext cx="948267" cy="590550"/>
            <a:chOff x="2051877" y="2685824"/>
            <a:chExt cx="711179" cy="590646"/>
          </a:xfrm>
        </p:grpSpPr>
        <p:sp>
          <p:nvSpPr>
            <p:cNvPr id="41" name="Forme libre 40"/>
            <p:cNvSpPr/>
            <p:nvPr/>
          </p:nvSpPr>
          <p:spPr>
            <a:xfrm>
              <a:off x="2051877" y="2685824"/>
              <a:ext cx="711179" cy="590646"/>
            </a:xfrm>
            <a:custGeom>
              <a:avLst/>
              <a:gdLst>
                <a:gd name="connsiteX0" fmla="*/ 69873 w 711179"/>
                <a:gd name="connsiteY0" fmla="*/ 577946 h 590646"/>
                <a:gd name="connsiteX1" fmla="*/ 23 w 711179"/>
                <a:gd name="connsiteY1" fmla="*/ 298546 h 590646"/>
                <a:gd name="connsiteX2" fmla="*/ 76223 w 711179"/>
                <a:gd name="connsiteY2" fmla="*/ 88996 h 590646"/>
                <a:gd name="connsiteX3" fmla="*/ 285773 w 711179"/>
                <a:gd name="connsiteY3" fmla="*/ 96 h 590646"/>
                <a:gd name="connsiteX4" fmla="*/ 539773 w 711179"/>
                <a:gd name="connsiteY4" fmla="*/ 76296 h 590646"/>
                <a:gd name="connsiteX5" fmla="*/ 704873 w 711179"/>
                <a:gd name="connsiteY5" fmla="*/ 273146 h 590646"/>
                <a:gd name="connsiteX6" fmla="*/ 679473 w 711179"/>
                <a:gd name="connsiteY6" fmla="*/ 590646 h 590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179" h="590646">
                  <a:moveTo>
                    <a:pt x="69873" y="577946"/>
                  </a:moveTo>
                  <a:cubicBezTo>
                    <a:pt x="34419" y="478992"/>
                    <a:pt x="-1035" y="380038"/>
                    <a:pt x="23" y="298546"/>
                  </a:cubicBezTo>
                  <a:cubicBezTo>
                    <a:pt x="1081" y="217054"/>
                    <a:pt x="28598" y="138738"/>
                    <a:pt x="76223" y="88996"/>
                  </a:cubicBezTo>
                  <a:cubicBezTo>
                    <a:pt x="123848" y="39254"/>
                    <a:pt x="208515" y="2213"/>
                    <a:pt x="285773" y="96"/>
                  </a:cubicBezTo>
                  <a:cubicBezTo>
                    <a:pt x="363031" y="-2021"/>
                    <a:pt x="469923" y="30788"/>
                    <a:pt x="539773" y="76296"/>
                  </a:cubicBezTo>
                  <a:cubicBezTo>
                    <a:pt x="609623" y="121804"/>
                    <a:pt x="681590" y="187421"/>
                    <a:pt x="704873" y="273146"/>
                  </a:cubicBezTo>
                  <a:cubicBezTo>
                    <a:pt x="728156" y="358871"/>
                    <a:pt x="679473" y="590646"/>
                    <a:pt x="679473" y="590646"/>
                  </a:cubicBez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" name="Forme libre 41"/>
            <p:cNvSpPr/>
            <p:nvPr/>
          </p:nvSpPr>
          <p:spPr>
            <a:xfrm>
              <a:off x="2131292" y="2825564"/>
              <a:ext cx="469886" cy="381062"/>
            </a:xfrm>
            <a:custGeom>
              <a:avLst/>
              <a:gdLst>
                <a:gd name="connsiteX0" fmla="*/ 69873 w 711179"/>
                <a:gd name="connsiteY0" fmla="*/ 577946 h 590646"/>
                <a:gd name="connsiteX1" fmla="*/ 23 w 711179"/>
                <a:gd name="connsiteY1" fmla="*/ 298546 h 590646"/>
                <a:gd name="connsiteX2" fmla="*/ 76223 w 711179"/>
                <a:gd name="connsiteY2" fmla="*/ 88996 h 590646"/>
                <a:gd name="connsiteX3" fmla="*/ 285773 w 711179"/>
                <a:gd name="connsiteY3" fmla="*/ 96 h 590646"/>
                <a:gd name="connsiteX4" fmla="*/ 539773 w 711179"/>
                <a:gd name="connsiteY4" fmla="*/ 76296 h 590646"/>
                <a:gd name="connsiteX5" fmla="*/ 704873 w 711179"/>
                <a:gd name="connsiteY5" fmla="*/ 273146 h 590646"/>
                <a:gd name="connsiteX6" fmla="*/ 679473 w 711179"/>
                <a:gd name="connsiteY6" fmla="*/ 590646 h 590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179" h="590646">
                  <a:moveTo>
                    <a:pt x="69873" y="577946"/>
                  </a:moveTo>
                  <a:cubicBezTo>
                    <a:pt x="34419" y="478992"/>
                    <a:pt x="-1035" y="380038"/>
                    <a:pt x="23" y="298546"/>
                  </a:cubicBezTo>
                  <a:cubicBezTo>
                    <a:pt x="1081" y="217054"/>
                    <a:pt x="28598" y="138738"/>
                    <a:pt x="76223" y="88996"/>
                  </a:cubicBezTo>
                  <a:cubicBezTo>
                    <a:pt x="123848" y="39254"/>
                    <a:pt x="208515" y="2213"/>
                    <a:pt x="285773" y="96"/>
                  </a:cubicBezTo>
                  <a:cubicBezTo>
                    <a:pt x="363031" y="-2021"/>
                    <a:pt x="469923" y="30788"/>
                    <a:pt x="539773" y="76296"/>
                  </a:cubicBezTo>
                  <a:cubicBezTo>
                    <a:pt x="609623" y="121804"/>
                    <a:pt x="681590" y="187421"/>
                    <a:pt x="704873" y="273146"/>
                  </a:cubicBezTo>
                  <a:cubicBezTo>
                    <a:pt x="728156" y="358871"/>
                    <a:pt x="679473" y="590646"/>
                    <a:pt x="679473" y="590646"/>
                  </a:cubicBezTo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43" name="Forme libre 42"/>
          <p:cNvSpPr/>
          <p:nvPr/>
        </p:nvSpPr>
        <p:spPr>
          <a:xfrm>
            <a:off x="6975898" y="1859188"/>
            <a:ext cx="1797050" cy="601133"/>
          </a:xfrm>
          <a:custGeom>
            <a:avLst/>
            <a:gdLst>
              <a:gd name="connsiteX0" fmla="*/ 0 w 1797050"/>
              <a:gd name="connsiteY0" fmla="*/ 450850 h 450850"/>
              <a:gd name="connsiteX1" fmla="*/ 254000 w 1797050"/>
              <a:gd name="connsiteY1" fmla="*/ 215900 h 450850"/>
              <a:gd name="connsiteX2" fmla="*/ 742950 w 1797050"/>
              <a:gd name="connsiteY2" fmla="*/ 234950 h 450850"/>
              <a:gd name="connsiteX3" fmla="*/ 1168400 w 1797050"/>
              <a:gd name="connsiteY3" fmla="*/ 273050 h 450850"/>
              <a:gd name="connsiteX4" fmla="*/ 1797050 w 1797050"/>
              <a:gd name="connsiteY4" fmla="*/ 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050" h="450850">
                <a:moveTo>
                  <a:pt x="0" y="450850"/>
                </a:moveTo>
                <a:cubicBezTo>
                  <a:pt x="65087" y="351366"/>
                  <a:pt x="130175" y="251883"/>
                  <a:pt x="254000" y="215900"/>
                </a:cubicBezTo>
                <a:cubicBezTo>
                  <a:pt x="377825" y="179917"/>
                  <a:pt x="590550" y="225425"/>
                  <a:pt x="742950" y="234950"/>
                </a:cubicBezTo>
                <a:cubicBezTo>
                  <a:pt x="895350" y="244475"/>
                  <a:pt x="992717" y="312208"/>
                  <a:pt x="1168400" y="273050"/>
                </a:cubicBezTo>
                <a:cubicBezTo>
                  <a:pt x="1344083" y="233892"/>
                  <a:pt x="1797050" y="0"/>
                  <a:pt x="1797050" y="0"/>
                </a:cubicBezTo>
              </a:path>
            </a:pathLst>
          </a:cu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44" name="Grouper 43"/>
          <p:cNvGrpSpPr>
            <a:grpSpLocks/>
          </p:cNvGrpSpPr>
          <p:nvPr/>
        </p:nvGrpSpPr>
        <p:grpSpPr bwMode="auto">
          <a:xfrm>
            <a:off x="7195368" y="2435556"/>
            <a:ext cx="1406100" cy="774698"/>
            <a:chOff x="1767700" y="3334066"/>
            <a:chExt cx="1406578" cy="581545"/>
          </a:xfrm>
        </p:grpSpPr>
        <p:sp>
          <p:nvSpPr>
            <p:cNvPr id="45" name="Forme libre 44"/>
            <p:cNvSpPr/>
            <p:nvPr/>
          </p:nvSpPr>
          <p:spPr>
            <a:xfrm rot="4038063">
              <a:off x="1676226" y="3425540"/>
              <a:ext cx="581545" cy="398598"/>
            </a:xfrm>
            <a:custGeom>
              <a:avLst/>
              <a:gdLst>
                <a:gd name="connsiteX0" fmla="*/ 69873 w 711179"/>
                <a:gd name="connsiteY0" fmla="*/ 577946 h 590646"/>
                <a:gd name="connsiteX1" fmla="*/ 23 w 711179"/>
                <a:gd name="connsiteY1" fmla="*/ 298546 h 590646"/>
                <a:gd name="connsiteX2" fmla="*/ 76223 w 711179"/>
                <a:gd name="connsiteY2" fmla="*/ 88996 h 590646"/>
                <a:gd name="connsiteX3" fmla="*/ 285773 w 711179"/>
                <a:gd name="connsiteY3" fmla="*/ 96 h 590646"/>
                <a:gd name="connsiteX4" fmla="*/ 539773 w 711179"/>
                <a:gd name="connsiteY4" fmla="*/ 76296 h 590646"/>
                <a:gd name="connsiteX5" fmla="*/ 704873 w 711179"/>
                <a:gd name="connsiteY5" fmla="*/ 273146 h 590646"/>
                <a:gd name="connsiteX6" fmla="*/ 679473 w 711179"/>
                <a:gd name="connsiteY6" fmla="*/ 590646 h 590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1179" h="590646">
                  <a:moveTo>
                    <a:pt x="69873" y="577946"/>
                  </a:moveTo>
                  <a:cubicBezTo>
                    <a:pt x="34419" y="478992"/>
                    <a:pt x="-1035" y="380038"/>
                    <a:pt x="23" y="298546"/>
                  </a:cubicBezTo>
                  <a:cubicBezTo>
                    <a:pt x="1081" y="217054"/>
                    <a:pt x="28598" y="138738"/>
                    <a:pt x="76223" y="88996"/>
                  </a:cubicBezTo>
                  <a:cubicBezTo>
                    <a:pt x="123848" y="39254"/>
                    <a:pt x="208515" y="2213"/>
                    <a:pt x="285773" y="96"/>
                  </a:cubicBezTo>
                  <a:cubicBezTo>
                    <a:pt x="363031" y="-2021"/>
                    <a:pt x="469923" y="30788"/>
                    <a:pt x="539773" y="76296"/>
                  </a:cubicBezTo>
                  <a:cubicBezTo>
                    <a:pt x="609623" y="121804"/>
                    <a:pt x="681590" y="187421"/>
                    <a:pt x="704873" y="273146"/>
                  </a:cubicBezTo>
                  <a:cubicBezTo>
                    <a:pt x="728156" y="358871"/>
                    <a:pt x="679473" y="590646"/>
                    <a:pt x="679473" y="590646"/>
                  </a:cubicBezTo>
                </a:path>
              </a:pathLst>
            </a:custGeom>
            <a:ln>
              <a:solidFill>
                <a:srgbClr val="0000FF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Rectangle 22"/>
            <p:cNvSpPr>
              <a:spLocks noChangeArrowheads="1"/>
            </p:cNvSpPr>
            <p:nvPr/>
          </p:nvSpPr>
          <p:spPr bwMode="auto">
            <a:xfrm>
              <a:off x="2278351" y="3654348"/>
              <a:ext cx="895927" cy="231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400" dirty="0" err="1">
                  <a:solidFill>
                    <a:srgbClr val="0000FF"/>
                  </a:solidFill>
                </a:rPr>
                <a:t>trapped</a:t>
              </a:r>
              <a:r>
                <a:rPr lang="fr-FR" sz="1400" dirty="0">
                  <a:solidFill>
                    <a:srgbClr val="0000FF"/>
                  </a:solidFill>
                </a:rPr>
                <a:t> e</a:t>
              </a:r>
            </a:p>
          </p:txBody>
        </p:sp>
      </p:grpSp>
      <p:sp>
        <p:nvSpPr>
          <p:cNvPr id="47" name="Forme libre 46"/>
          <p:cNvSpPr/>
          <p:nvPr/>
        </p:nvSpPr>
        <p:spPr>
          <a:xfrm>
            <a:off x="6918749" y="1647520"/>
            <a:ext cx="1733550" cy="728133"/>
          </a:xfrm>
          <a:custGeom>
            <a:avLst/>
            <a:gdLst>
              <a:gd name="connsiteX0" fmla="*/ 0 w 1797050"/>
              <a:gd name="connsiteY0" fmla="*/ 450850 h 450850"/>
              <a:gd name="connsiteX1" fmla="*/ 254000 w 1797050"/>
              <a:gd name="connsiteY1" fmla="*/ 215900 h 450850"/>
              <a:gd name="connsiteX2" fmla="*/ 742950 w 1797050"/>
              <a:gd name="connsiteY2" fmla="*/ 234950 h 450850"/>
              <a:gd name="connsiteX3" fmla="*/ 1168400 w 1797050"/>
              <a:gd name="connsiteY3" fmla="*/ 273050 h 450850"/>
              <a:gd name="connsiteX4" fmla="*/ 1797050 w 1797050"/>
              <a:gd name="connsiteY4" fmla="*/ 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050" h="450850">
                <a:moveTo>
                  <a:pt x="0" y="450850"/>
                </a:moveTo>
                <a:cubicBezTo>
                  <a:pt x="65087" y="351366"/>
                  <a:pt x="130175" y="251883"/>
                  <a:pt x="254000" y="215900"/>
                </a:cubicBezTo>
                <a:cubicBezTo>
                  <a:pt x="377825" y="179917"/>
                  <a:pt x="590550" y="225425"/>
                  <a:pt x="742950" y="234950"/>
                </a:cubicBezTo>
                <a:cubicBezTo>
                  <a:pt x="895350" y="244475"/>
                  <a:pt x="992717" y="312208"/>
                  <a:pt x="1168400" y="273050"/>
                </a:cubicBezTo>
                <a:cubicBezTo>
                  <a:pt x="1344083" y="233892"/>
                  <a:pt x="1797050" y="0"/>
                  <a:pt x="1797050" y="0"/>
                </a:cubicBezTo>
              </a:path>
            </a:pathLst>
          </a:cu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8" name="Forme libre 47"/>
          <p:cNvSpPr/>
          <p:nvPr/>
        </p:nvSpPr>
        <p:spPr>
          <a:xfrm>
            <a:off x="6848898" y="1351188"/>
            <a:ext cx="1651000" cy="937683"/>
          </a:xfrm>
          <a:custGeom>
            <a:avLst/>
            <a:gdLst>
              <a:gd name="connsiteX0" fmla="*/ 0 w 1797050"/>
              <a:gd name="connsiteY0" fmla="*/ 450850 h 450850"/>
              <a:gd name="connsiteX1" fmla="*/ 254000 w 1797050"/>
              <a:gd name="connsiteY1" fmla="*/ 215900 h 450850"/>
              <a:gd name="connsiteX2" fmla="*/ 742950 w 1797050"/>
              <a:gd name="connsiteY2" fmla="*/ 234950 h 450850"/>
              <a:gd name="connsiteX3" fmla="*/ 1168400 w 1797050"/>
              <a:gd name="connsiteY3" fmla="*/ 273050 h 450850"/>
              <a:gd name="connsiteX4" fmla="*/ 1797050 w 1797050"/>
              <a:gd name="connsiteY4" fmla="*/ 0 h 450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7050" h="450850">
                <a:moveTo>
                  <a:pt x="0" y="450850"/>
                </a:moveTo>
                <a:cubicBezTo>
                  <a:pt x="65087" y="351366"/>
                  <a:pt x="130175" y="251883"/>
                  <a:pt x="254000" y="215900"/>
                </a:cubicBezTo>
                <a:cubicBezTo>
                  <a:pt x="377825" y="179917"/>
                  <a:pt x="590550" y="225425"/>
                  <a:pt x="742950" y="234950"/>
                </a:cubicBezTo>
                <a:cubicBezTo>
                  <a:pt x="895350" y="244475"/>
                  <a:pt x="992717" y="312208"/>
                  <a:pt x="1168400" y="273050"/>
                </a:cubicBezTo>
                <a:cubicBezTo>
                  <a:pt x="1344083" y="233892"/>
                  <a:pt x="1797050" y="0"/>
                  <a:pt x="1797050" y="0"/>
                </a:cubicBezTo>
              </a:path>
            </a:pathLst>
          </a:cu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9" name="Forme libre 48"/>
          <p:cNvSpPr/>
          <p:nvPr/>
        </p:nvSpPr>
        <p:spPr>
          <a:xfrm>
            <a:off x="6817148" y="1888823"/>
            <a:ext cx="1289050" cy="469900"/>
          </a:xfrm>
          <a:custGeom>
            <a:avLst/>
            <a:gdLst>
              <a:gd name="connsiteX0" fmla="*/ 0 w 1289050"/>
              <a:gd name="connsiteY0" fmla="*/ 4472 h 353722"/>
              <a:gd name="connsiteX1" fmla="*/ 654050 w 1289050"/>
              <a:gd name="connsiteY1" fmla="*/ 48922 h 353722"/>
              <a:gd name="connsiteX2" fmla="*/ 1289050 w 1289050"/>
              <a:gd name="connsiteY2" fmla="*/ 353722 h 35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9050" h="353722">
                <a:moveTo>
                  <a:pt x="0" y="4472"/>
                </a:moveTo>
                <a:cubicBezTo>
                  <a:pt x="219604" y="-2407"/>
                  <a:pt x="439208" y="-9286"/>
                  <a:pt x="654050" y="48922"/>
                </a:cubicBezTo>
                <a:cubicBezTo>
                  <a:pt x="868892" y="107130"/>
                  <a:pt x="1289050" y="353722"/>
                  <a:pt x="1289050" y="353722"/>
                </a:cubicBezTo>
              </a:path>
            </a:pathLst>
          </a:cu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</p:txBody>
      </p:sp>
      <p:sp>
        <p:nvSpPr>
          <p:cNvPr id="50" name="Flèche vers le haut 49"/>
          <p:cNvSpPr/>
          <p:nvPr/>
        </p:nvSpPr>
        <p:spPr>
          <a:xfrm rot="780000">
            <a:off x="7477548" y="1283456"/>
            <a:ext cx="141288" cy="44873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</p:txBody>
      </p:sp>
      <p:sp>
        <p:nvSpPr>
          <p:cNvPr id="51" name="Forme libre 50"/>
          <p:cNvSpPr/>
          <p:nvPr/>
        </p:nvSpPr>
        <p:spPr>
          <a:xfrm>
            <a:off x="6969548" y="1126823"/>
            <a:ext cx="1289050" cy="469900"/>
          </a:xfrm>
          <a:custGeom>
            <a:avLst/>
            <a:gdLst>
              <a:gd name="connsiteX0" fmla="*/ 0 w 1289050"/>
              <a:gd name="connsiteY0" fmla="*/ 4472 h 353722"/>
              <a:gd name="connsiteX1" fmla="*/ 654050 w 1289050"/>
              <a:gd name="connsiteY1" fmla="*/ 48922 h 353722"/>
              <a:gd name="connsiteX2" fmla="*/ 1289050 w 1289050"/>
              <a:gd name="connsiteY2" fmla="*/ 353722 h 35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9050" h="353722">
                <a:moveTo>
                  <a:pt x="0" y="4472"/>
                </a:moveTo>
                <a:cubicBezTo>
                  <a:pt x="219604" y="-2407"/>
                  <a:pt x="439208" y="-9286"/>
                  <a:pt x="654050" y="48922"/>
                </a:cubicBezTo>
                <a:cubicBezTo>
                  <a:pt x="868892" y="107130"/>
                  <a:pt x="1289050" y="353722"/>
                  <a:pt x="1289050" y="353722"/>
                </a:cubicBezTo>
              </a:path>
            </a:pathLst>
          </a:cu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</p:txBody>
      </p:sp>
      <p:grpSp>
        <p:nvGrpSpPr>
          <p:cNvPr id="52" name="Grouper 51"/>
          <p:cNvGrpSpPr>
            <a:grpSpLocks/>
          </p:cNvGrpSpPr>
          <p:nvPr/>
        </p:nvGrpSpPr>
        <p:grpSpPr bwMode="auto">
          <a:xfrm>
            <a:off x="7261653" y="2003133"/>
            <a:ext cx="1574955" cy="447347"/>
            <a:chOff x="1847850" y="3079750"/>
            <a:chExt cx="1574683" cy="335188"/>
          </a:xfrm>
        </p:grpSpPr>
        <p:sp>
          <p:nvSpPr>
            <p:cNvPr id="53" name="Forme libre 52"/>
            <p:cNvSpPr/>
            <p:nvPr/>
          </p:nvSpPr>
          <p:spPr>
            <a:xfrm>
              <a:off x="1847850" y="3079750"/>
              <a:ext cx="1307874" cy="212521"/>
            </a:xfrm>
            <a:custGeom>
              <a:avLst/>
              <a:gdLst>
                <a:gd name="connsiteX0" fmla="*/ 0 w 1308100"/>
                <a:gd name="connsiteY0" fmla="*/ 88900 h 212955"/>
                <a:gd name="connsiteX1" fmla="*/ 450850 w 1308100"/>
                <a:gd name="connsiteY1" fmla="*/ 127000 h 212955"/>
                <a:gd name="connsiteX2" fmla="*/ 787400 w 1308100"/>
                <a:gd name="connsiteY2" fmla="*/ 209550 h 212955"/>
                <a:gd name="connsiteX3" fmla="*/ 1308100 w 1308100"/>
                <a:gd name="connsiteY3" fmla="*/ 0 h 21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08100" h="212955">
                  <a:moveTo>
                    <a:pt x="0" y="88900"/>
                  </a:moveTo>
                  <a:cubicBezTo>
                    <a:pt x="159808" y="97896"/>
                    <a:pt x="319617" y="106892"/>
                    <a:pt x="450850" y="127000"/>
                  </a:cubicBezTo>
                  <a:cubicBezTo>
                    <a:pt x="582083" y="147108"/>
                    <a:pt x="644525" y="230717"/>
                    <a:pt x="787400" y="209550"/>
                  </a:cubicBezTo>
                  <a:cubicBezTo>
                    <a:pt x="930275" y="188383"/>
                    <a:pt x="1308100" y="0"/>
                    <a:pt x="1308100" y="0"/>
                  </a:cubicBezTo>
                </a:path>
              </a:pathLst>
            </a:custGeom>
            <a:ln w="57150" cmpd="sng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4" name="ZoneTexte 30"/>
            <p:cNvSpPr txBox="1">
              <a:spLocks noChangeArrowheads="1"/>
            </p:cNvSpPr>
            <p:nvPr/>
          </p:nvSpPr>
          <p:spPr bwMode="auto">
            <a:xfrm>
              <a:off x="2639168" y="3184327"/>
              <a:ext cx="783365" cy="230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fr-FR" sz="1400">
                  <a:solidFill>
                    <a:srgbClr val="FF0000"/>
                  </a:solidFill>
                </a:rPr>
                <a:t>e beam</a:t>
              </a:r>
            </a:p>
          </p:txBody>
        </p:sp>
      </p:grpSp>
      <p:sp>
        <p:nvSpPr>
          <p:cNvPr id="55" name="ZoneTexte 54"/>
          <p:cNvSpPr txBox="1"/>
          <p:nvPr/>
        </p:nvSpPr>
        <p:spPr>
          <a:xfrm>
            <a:off x="6675861" y="1291926"/>
            <a:ext cx="60142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400" dirty="0" err="1">
                <a:solidFill>
                  <a:schemeClr val="accent3">
                    <a:lumMod val="75000"/>
                  </a:schemeClr>
                </a:solidFill>
              </a:rPr>
              <a:t>shock</a:t>
            </a:r>
            <a:r>
              <a:rPr lang="fr-FR" sz="14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cxnSp>
        <p:nvCxnSpPr>
          <p:cNvPr id="57" name="Connecteur droit avec flèche 56"/>
          <p:cNvCxnSpPr/>
          <p:nvPr/>
        </p:nvCxnSpPr>
        <p:spPr>
          <a:xfrm>
            <a:off x="6853661" y="4157893"/>
            <a:ext cx="19050" cy="1924049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34"/>
          <p:cNvSpPr>
            <a:spLocks noChangeArrowheads="1"/>
          </p:cNvSpPr>
          <p:nvPr/>
        </p:nvSpPr>
        <p:spPr bwMode="auto">
          <a:xfrm rot="16200000">
            <a:off x="6179137" y="5002042"/>
            <a:ext cx="1037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dirty="0" err="1" smtClean="0"/>
              <a:t>Freequency</a:t>
            </a:r>
            <a:endParaRPr lang="fr-FR" sz="1400" dirty="0"/>
          </a:p>
        </p:txBody>
      </p:sp>
      <p:cxnSp>
        <p:nvCxnSpPr>
          <p:cNvPr id="59" name="Connecteur droit avec flèche 58"/>
          <p:cNvCxnSpPr/>
          <p:nvPr/>
        </p:nvCxnSpPr>
        <p:spPr>
          <a:xfrm flipV="1">
            <a:off x="6853661" y="6071359"/>
            <a:ext cx="1670050" cy="105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36"/>
          <p:cNvSpPr>
            <a:spLocks noChangeArrowheads="1"/>
          </p:cNvSpPr>
          <p:nvPr/>
        </p:nvSpPr>
        <p:spPr bwMode="auto">
          <a:xfrm>
            <a:off x="7040987" y="6198360"/>
            <a:ext cx="5461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dirty="0" smtClean="0"/>
              <a:t>Time</a:t>
            </a:r>
            <a:endParaRPr lang="fr-FR" sz="1400" dirty="0"/>
          </a:p>
        </p:txBody>
      </p:sp>
      <p:grpSp>
        <p:nvGrpSpPr>
          <p:cNvPr id="61" name="Grouper 60"/>
          <p:cNvGrpSpPr>
            <a:grpSpLocks/>
          </p:cNvGrpSpPr>
          <p:nvPr/>
        </p:nvGrpSpPr>
        <p:grpSpPr bwMode="auto">
          <a:xfrm>
            <a:off x="7202911" y="4385797"/>
            <a:ext cx="1244600" cy="1336305"/>
            <a:chOff x="4521200" y="2477571"/>
            <a:chExt cx="1244600" cy="1002229"/>
          </a:xfrm>
        </p:grpSpPr>
        <p:sp>
          <p:nvSpPr>
            <p:cNvPr id="62" name="Forme libre 61"/>
            <p:cNvSpPr/>
            <p:nvPr/>
          </p:nvSpPr>
          <p:spPr>
            <a:xfrm>
              <a:off x="4521200" y="2698750"/>
              <a:ext cx="1244600" cy="781050"/>
            </a:xfrm>
            <a:custGeom>
              <a:avLst/>
              <a:gdLst>
                <a:gd name="connsiteX0" fmla="*/ 0 w 1244600"/>
                <a:gd name="connsiteY0" fmla="*/ 781050 h 781050"/>
                <a:gd name="connsiteX1" fmla="*/ 368300 w 1244600"/>
                <a:gd name="connsiteY1" fmla="*/ 501650 h 781050"/>
                <a:gd name="connsiteX2" fmla="*/ 793750 w 1244600"/>
                <a:gd name="connsiteY2" fmla="*/ 228600 h 781050"/>
                <a:gd name="connsiteX3" fmla="*/ 1244600 w 1244600"/>
                <a:gd name="connsiteY3" fmla="*/ 0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600" h="781050">
                  <a:moveTo>
                    <a:pt x="0" y="781050"/>
                  </a:moveTo>
                  <a:cubicBezTo>
                    <a:pt x="118004" y="687387"/>
                    <a:pt x="236008" y="593725"/>
                    <a:pt x="368300" y="501650"/>
                  </a:cubicBezTo>
                  <a:cubicBezTo>
                    <a:pt x="500592" y="409575"/>
                    <a:pt x="647700" y="312208"/>
                    <a:pt x="793750" y="228600"/>
                  </a:cubicBezTo>
                  <a:cubicBezTo>
                    <a:pt x="939800" y="144992"/>
                    <a:pt x="1244600" y="0"/>
                    <a:pt x="1244600" y="0"/>
                  </a:cubicBezTo>
                </a:path>
              </a:pathLst>
            </a:custGeom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5464816" y="2477571"/>
              <a:ext cx="288060" cy="2539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600" dirty="0">
                  <a:solidFill>
                    <a:schemeClr val="accent3">
                      <a:lumMod val="75000"/>
                    </a:schemeClr>
                  </a:solidFill>
                </a:rPr>
                <a:t>II</a:t>
              </a:r>
            </a:p>
          </p:txBody>
        </p:sp>
      </p:grpSp>
      <p:sp>
        <p:nvSpPr>
          <p:cNvPr id="66" name="ZoneTexte 42"/>
          <p:cNvSpPr txBox="1">
            <a:spLocks noChangeArrowheads="1"/>
          </p:cNvSpPr>
          <p:nvPr/>
        </p:nvSpPr>
        <p:spPr bwMode="auto">
          <a:xfrm>
            <a:off x="6945595" y="5546420"/>
            <a:ext cx="355686" cy="33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 dirty="0">
                <a:solidFill>
                  <a:srgbClr val="FF0000"/>
                </a:solidFill>
              </a:rPr>
              <a:t>III</a:t>
            </a:r>
          </a:p>
        </p:txBody>
      </p:sp>
      <p:sp>
        <p:nvSpPr>
          <p:cNvPr id="67" name="Ellipse 66"/>
          <p:cNvSpPr/>
          <p:nvPr/>
        </p:nvSpPr>
        <p:spPr>
          <a:xfrm>
            <a:off x="7539461" y="5370738"/>
            <a:ext cx="990600" cy="56514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7887123" y="5374971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IV</a:t>
            </a:r>
          </a:p>
        </p:txBody>
      </p:sp>
      <p:sp>
        <p:nvSpPr>
          <p:cNvPr id="69" name="Arc 68"/>
          <p:cNvSpPr/>
          <p:nvPr/>
        </p:nvSpPr>
        <p:spPr>
          <a:xfrm>
            <a:off x="5802742" y="2320620"/>
            <a:ext cx="1423987" cy="2099733"/>
          </a:xfrm>
          <a:prstGeom prst="arc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70" name="Connecteur droit avec flèche 69"/>
          <p:cNvCxnSpPr/>
          <p:nvPr/>
        </p:nvCxnSpPr>
        <p:spPr>
          <a:xfrm>
            <a:off x="8585837" y="4299133"/>
            <a:ext cx="19050" cy="1924049"/>
          </a:xfrm>
          <a:prstGeom prst="straightConnector1">
            <a:avLst/>
          </a:prstGeom>
          <a:ln>
            <a:headEnd type="arrow"/>
            <a:tailEnd type="none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34"/>
          <p:cNvSpPr>
            <a:spLocks noChangeArrowheads="1"/>
          </p:cNvSpPr>
          <p:nvPr/>
        </p:nvSpPr>
        <p:spPr bwMode="auto">
          <a:xfrm rot="5400000">
            <a:off x="8405201" y="5019362"/>
            <a:ext cx="7316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400" dirty="0" err="1" smtClean="0"/>
              <a:t>Density</a:t>
            </a:r>
            <a:endParaRPr lang="fr-FR" sz="1400" dirty="0"/>
          </a:p>
        </p:txBody>
      </p:sp>
      <p:sp>
        <p:nvSpPr>
          <p:cNvPr id="73" name="Forme libre 72"/>
          <p:cNvSpPr/>
          <p:nvPr/>
        </p:nvSpPr>
        <p:spPr>
          <a:xfrm>
            <a:off x="6972300" y="4159250"/>
            <a:ext cx="222250" cy="1784350"/>
          </a:xfrm>
          <a:custGeom>
            <a:avLst/>
            <a:gdLst>
              <a:gd name="connsiteX0" fmla="*/ 0 w 222250"/>
              <a:gd name="connsiteY0" fmla="*/ 1784350 h 1784350"/>
              <a:gd name="connsiteX1" fmla="*/ 12700 w 222250"/>
              <a:gd name="connsiteY1" fmla="*/ 825500 h 1784350"/>
              <a:gd name="connsiteX2" fmla="*/ 69850 w 222250"/>
              <a:gd name="connsiteY2" fmla="*/ 349250 h 1784350"/>
              <a:gd name="connsiteX3" fmla="*/ 222250 w 222250"/>
              <a:gd name="connsiteY3" fmla="*/ 0 h 178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50" h="1784350">
                <a:moveTo>
                  <a:pt x="0" y="1784350"/>
                </a:moveTo>
                <a:cubicBezTo>
                  <a:pt x="529" y="1424516"/>
                  <a:pt x="1058" y="1064683"/>
                  <a:pt x="12700" y="825500"/>
                </a:cubicBezTo>
                <a:cubicBezTo>
                  <a:pt x="24342" y="586317"/>
                  <a:pt x="34925" y="486833"/>
                  <a:pt x="69850" y="349250"/>
                </a:cubicBezTo>
                <a:cubicBezTo>
                  <a:pt x="104775" y="211667"/>
                  <a:pt x="163512" y="105833"/>
                  <a:pt x="22225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anchor="ctr"/>
          <a:lstStyle/>
          <a:p>
            <a:pPr algn="r"/>
            <a:r>
              <a:rPr lang="en-GB" sz="2400" dirty="0" smtClean="0">
                <a:solidFill>
                  <a:srgbClr val="000090"/>
                </a:solidFill>
                <a:latin typeface="Calibri"/>
                <a:cs typeface="Calibri"/>
              </a:rPr>
              <a:t>Electron </a:t>
            </a:r>
            <a:r>
              <a:rPr lang="en-GB" sz="2400" dirty="0" smtClean="0">
                <a:solidFill>
                  <a:srgbClr val="000090"/>
                </a:solidFill>
                <a:latin typeface="Calibri"/>
                <a:cs typeface="Calibri"/>
              </a:rPr>
              <a:t>acceleration and propagation</a:t>
            </a:r>
          </a:p>
          <a:p>
            <a:pPr algn="r"/>
            <a:r>
              <a:rPr lang="en-GB" sz="2000" dirty="0" smtClean="0">
                <a:solidFill>
                  <a:srgbClr val="000090"/>
                </a:solidFill>
                <a:latin typeface="Calibri"/>
                <a:cs typeface="Calibri"/>
              </a:rPr>
              <a:t>Radio bursts and </a:t>
            </a:r>
            <a:r>
              <a:rPr lang="en-GB" sz="2000" dirty="0" smtClean="0">
                <a:solidFill>
                  <a:srgbClr val="000090"/>
                </a:solidFill>
                <a:latin typeface="Calibri"/>
                <a:cs typeface="Calibri"/>
              </a:rPr>
              <a:t>NT electron </a:t>
            </a:r>
            <a:r>
              <a:rPr lang="en-GB" sz="2000" dirty="0" smtClean="0">
                <a:solidFill>
                  <a:srgbClr val="000090"/>
                </a:solidFill>
                <a:latin typeface="Calibri"/>
                <a:cs typeface="Calibri"/>
              </a:rPr>
              <a:t>populations</a:t>
            </a:r>
            <a:endParaRPr lang="en-GB" sz="2000" dirty="0">
              <a:solidFill>
                <a:srgbClr val="000090"/>
              </a:solidFill>
              <a:latin typeface="Calbri"/>
              <a:cs typeface="Cal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445B-3B59-B644-AF9D-7A0153198361}" type="slidenum">
              <a:rPr lang="en-GB" smtClean="0"/>
              <a:t>3</a:t>
            </a:fld>
            <a:endParaRPr lang="en-GB"/>
          </a:p>
        </p:txBody>
      </p:sp>
      <p:grpSp>
        <p:nvGrpSpPr>
          <p:cNvPr id="6" name="Grouper 5"/>
          <p:cNvGrpSpPr/>
          <p:nvPr/>
        </p:nvGrpSpPr>
        <p:grpSpPr>
          <a:xfrm>
            <a:off x="1440258" y="523761"/>
            <a:ext cx="4859387" cy="1898635"/>
            <a:chOff x="1440258" y="523761"/>
            <a:chExt cx="4859387" cy="1898635"/>
          </a:xfrm>
        </p:grpSpPr>
        <p:sp>
          <p:nvSpPr>
            <p:cNvPr id="5" name="Forme libre 4"/>
            <p:cNvSpPr/>
            <p:nvPr/>
          </p:nvSpPr>
          <p:spPr>
            <a:xfrm>
              <a:off x="1440258" y="523761"/>
              <a:ext cx="1518817" cy="1898635"/>
            </a:xfrm>
            <a:custGeom>
              <a:avLst/>
              <a:gdLst>
                <a:gd name="connsiteX0" fmla="*/ 0 w 1518817"/>
                <a:gd name="connsiteY0" fmla="*/ 1898635 h 1898635"/>
                <a:gd name="connsiteX1" fmla="*/ 104746 w 1518817"/>
                <a:gd name="connsiteY1" fmla="*/ 1387968 h 1898635"/>
                <a:gd name="connsiteX2" fmla="*/ 523730 w 1518817"/>
                <a:gd name="connsiteY2" fmla="*/ 785642 h 1898635"/>
                <a:gd name="connsiteX3" fmla="*/ 1060553 w 1518817"/>
                <a:gd name="connsiteY3" fmla="*/ 301163 h 1898635"/>
                <a:gd name="connsiteX4" fmla="*/ 1518817 w 1518817"/>
                <a:gd name="connsiteY4" fmla="*/ 0 h 1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8817" h="1898635">
                  <a:moveTo>
                    <a:pt x="0" y="1898635"/>
                  </a:moveTo>
                  <a:cubicBezTo>
                    <a:pt x="8729" y="1736051"/>
                    <a:pt x="17458" y="1573467"/>
                    <a:pt x="104746" y="1387968"/>
                  </a:cubicBezTo>
                  <a:cubicBezTo>
                    <a:pt x="192034" y="1202469"/>
                    <a:pt x="364429" y="966776"/>
                    <a:pt x="523730" y="785642"/>
                  </a:cubicBezTo>
                  <a:cubicBezTo>
                    <a:pt x="683031" y="604508"/>
                    <a:pt x="894705" y="432103"/>
                    <a:pt x="1060553" y="301163"/>
                  </a:cubicBezTo>
                  <a:cubicBezTo>
                    <a:pt x="1226401" y="170223"/>
                    <a:pt x="1518817" y="0"/>
                    <a:pt x="1518817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4622816" y="935003"/>
              <a:ext cx="16768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</a:rPr>
                <a:t>electrons travelling outwards through the corona (</a:t>
              </a:r>
              <a:r>
                <a:rPr lang="en-GB" sz="1600" i="1" dirty="0" smtClean="0">
                  <a:solidFill>
                    <a:srgbClr val="FF0000"/>
                  </a:solidFill>
                </a:rPr>
                <a:t>r</a:t>
              </a:r>
              <a:r>
                <a:rPr lang="en-GB" sz="1600" dirty="0" smtClean="0">
                  <a:solidFill>
                    <a:srgbClr val="FF0000"/>
                  </a:solidFill>
                </a:rPr>
                <a:t> &gt; 2 R</a:t>
              </a:r>
              <a:r>
                <a:rPr lang="en-GB" sz="1600" baseline="-25000" dirty="0" smtClean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r>
                <a:rPr lang="en-GB" sz="1600" dirty="0" smtClean="0">
                  <a:solidFill>
                    <a:srgbClr val="FF0000"/>
                  </a:solidFill>
                </a:rPr>
                <a:t>)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2723396" y="2646698"/>
            <a:ext cx="3952465" cy="875597"/>
            <a:chOff x="2723396" y="2646698"/>
            <a:chExt cx="3952465" cy="875597"/>
          </a:xfrm>
        </p:grpSpPr>
        <p:sp>
          <p:nvSpPr>
            <p:cNvPr id="19" name="ZoneTexte 18"/>
            <p:cNvSpPr txBox="1"/>
            <p:nvPr/>
          </p:nvSpPr>
          <p:spPr>
            <a:xfrm>
              <a:off x="4818317" y="2646698"/>
              <a:ext cx="185754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</a:rPr>
                <a:t>coronal shock wave (</a:t>
              </a:r>
              <a:r>
                <a:rPr lang="en-GB" sz="1600" i="1" dirty="0" smtClean="0">
                  <a:solidFill>
                    <a:srgbClr val="FF0000"/>
                  </a:solidFill>
                </a:rPr>
                <a:t>r </a:t>
              </a:r>
              <a:r>
                <a:rPr lang="en-GB" sz="1600" dirty="0" smtClean="0">
                  <a:solidFill>
                    <a:srgbClr val="FF0000"/>
                  </a:solidFill>
                </a:rPr>
                <a:t>≈ 1.5 </a:t>
              </a:r>
              <a:r>
                <a:rPr lang="en-GB" sz="1600" dirty="0">
                  <a:solidFill>
                    <a:srgbClr val="FF0000"/>
                  </a:solidFill>
                </a:rPr>
                <a:t>R</a:t>
              </a:r>
              <a:r>
                <a:rPr lang="en-GB" sz="1600" baseline="-25000" dirty="0">
                  <a:solidFill>
                    <a:srgbClr val="FF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r>
                <a:rPr lang="en-GB" sz="1600" dirty="0" smtClean="0">
                  <a:solidFill>
                    <a:srgbClr val="FF0000"/>
                  </a:solidFill>
                </a:rPr>
                <a:t>)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2723396" y="3076613"/>
              <a:ext cx="1963988" cy="445682"/>
            </a:xfrm>
            <a:custGeom>
              <a:avLst/>
              <a:gdLst>
                <a:gd name="connsiteX0" fmla="*/ 0 w 1963988"/>
                <a:gd name="connsiteY0" fmla="*/ 445682 h 445682"/>
                <a:gd name="connsiteX1" fmla="*/ 510637 w 1963988"/>
                <a:gd name="connsiteY1" fmla="*/ 105237 h 445682"/>
                <a:gd name="connsiteX2" fmla="*/ 1152207 w 1963988"/>
                <a:gd name="connsiteY2" fmla="*/ 13579 h 445682"/>
                <a:gd name="connsiteX3" fmla="*/ 1963988 w 1963988"/>
                <a:gd name="connsiteY3" fmla="*/ 485 h 445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3988" h="445682">
                  <a:moveTo>
                    <a:pt x="0" y="445682"/>
                  </a:moveTo>
                  <a:cubicBezTo>
                    <a:pt x="159301" y="311468"/>
                    <a:pt x="318603" y="177254"/>
                    <a:pt x="510637" y="105237"/>
                  </a:cubicBezTo>
                  <a:cubicBezTo>
                    <a:pt x="702672" y="33220"/>
                    <a:pt x="909982" y="31038"/>
                    <a:pt x="1152207" y="13579"/>
                  </a:cubicBezTo>
                  <a:cubicBezTo>
                    <a:pt x="1394432" y="-3880"/>
                    <a:pt x="1963988" y="485"/>
                    <a:pt x="1963988" y="485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ZoneTexte 26"/>
          <p:cNvSpPr txBox="1"/>
          <p:nvPr/>
        </p:nvSpPr>
        <p:spPr>
          <a:xfrm>
            <a:off x="1060839" y="4318359"/>
            <a:ext cx="3509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90"/>
                </a:solidFill>
              </a:rPr>
              <a:t>“Plasma emission”: radio waves converted from Langmuir waves, </a:t>
            </a:r>
            <a:r>
              <a:rPr lang="en-GB" dirty="0" err="1" smtClean="0">
                <a:solidFill>
                  <a:srgbClr val="000090"/>
                </a:solidFill>
              </a:rPr>
              <a:t>ν</a:t>
            </a:r>
            <a:r>
              <a:rPr lang="en-GB" dirty="0" smtClean="0">
                <a:solidFill>
                  <a:srgbClr val="000090"/>
                </a:solidFill>
              </a:rPr>
              <a:t>=</a:t>
            </a:r>
            <a:r>
              <a:rPr lang="en-GB" dirty="0" err="1" smtClean="0">
                <a:solidFill>
                  <a:srgbClr val="000090"/>
                </a:solidFill>
              </a:rPr>
              <a:t>ν</a:t>
            </a:r>
            <a:r>
              <a:rPr lang="en-GB" baseline="-25000" dirty="0" err="1" smtClean="0">
                <a:solidFill>
                  <a:srgbClr val="000090"/>
                </a:solidFill>
              </a:rPr>
              <a:t>pe</a:t>
            </a:r>
            <a:r>
              <a:rPr lang="en-GB" dirty="0" smtClean="0">
                <a:solidFill>
                  <a:srgbClr val="000090"/>
                </a:solidFill>
              </a:rPr>
              <a:t> or 2 </a:t>
            </a:r>
            <a:r>
              <a:rPr lang="en-GB" dirty="0" err="1" smtClean="0">
                <a:solidFill>
                  <a:srgbClr val="000090"/>
                </a:solidFill>
              </a:rPr>
              <a:t>ν</a:t>
            </a:r>
            <a:r>
              <a:rPr lang="en-GB" baseline="-25000" dirty="0" err="1" smtClean="0">
                <a:solidFill>
                  <a:srgbClr val="000090"/>
                </a:solidFill>
              </a:rPr>
              <a:t>pe</a:t>
            </a:r>
            <a:r>
              <a:rPr lang="fr-FR" dirty="0" smtClean="0"/>
              <a:t>~ √</a:t>
            </a:r>
            <a:r>
              <a:rPr lang="en-GB" baseline="-25000" dirty="0" smtClean="0">
                <a:solidFill>
                  <a:srgbClr val="000090"/>
                </a:solidFill>
              </a:rPr>
              <a:t> </a:t>
            </a:r>
            <a:r>
              <a:rPr lang="en-GB" i="1" dirty="0" smtClean="0">
                <a:solidFill>
                  <a:srgbClr val="000090"/>
                </a:solidFill>
              </a:rPr>
              <a:t>n</a:t>
            </a:r>
            <a:r>
              <a:rPr lang="en-GB" baseline="-25000" dirty="0" smtClean="0">
                <a:solidFill>
                  <a:srgbClr val="000090"/>
                </a:solidFill>
              </a:rPr>
              <a:t>e</a:t>
            </a:r>
            <a:endParaRPr lang="en-GB" baseline="-25000" dirty="0">
              <a:solidFill>
                <a:srgbClr val="000090"/>
              </a:solidFill>
            </a:endParaRPr>
          </a:p>
        </p:txBody>
      </p:sp>
      <p:grpSp>
        <p:nvGrpSpPr>
          <p:cNvPr id="28" name="Grouper 27"/>
          <p:cNvGrpSpPr/>
          <p:nvPr/>
        </p:nvGrpSpPr>
        <p:grpSpPr>
          <a:xfrm>
            <a:off x="1163219" y="155915"/>
            <a:ext cx="1249113" cy="1311515"/>
            <a:chOff x="1163219" y="155915"/>
            <a:chExt cx="1249113" cy="1311515"/>
          </a:xfrm>
        </p:grpSpPr>
        <p:sp>
          <p:nvSpPr>
            <p:cNvPr id="75" name="Ellipse 74"/>
            <p:cNvSpPr/>
            <p:nvPr/>
          </p:nvSpPr>
          <p:spPr>
            <a:xfrm rot="18904354">
              <a:off x="1255088" y="588696"/>
              <a:ext cx="1157244" cy="8787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ZoneTexte 75"/>
            <p:cNvSpPr txBox="1"/>
            <p:nvPr/>
          </p:nvSpPr>
          <p:spPr>
            <a:xfrm rot="18539510">
              <a:off x="854600" y="464534"/>
              <a:ext cx="9865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artefact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9439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6" grpId="0"/>
      <p:bldP spid="67" grpId="0" animBg="1"/>
      <p:bldP spid="68" grpId="0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anchor="ctr"/>
          <a:lstStyle/>
          <a:p>
            <a:pPr algn="r"/>
            <a:r>
              <a:rPr lang="en-GB" sz="2400" dirty="0" smtClean="0">
                <a:solidFill>
                  <a:srgbClr val="000090"/>
                </a:solidFill>
                <a:latin typeface="Calibri"/>
                <a:cs typeface="Calibri"/>
              </a:rPr>
              <a:t>Electron </a:t>
            </a:r>
            <a:r>
              <a:rPr lang="en-GB" sz="2400" dirty="0" smtClean="0">
                <a:solidFill>
                  <a:srgbClr val="000090"/>
                </a:solidFill>
                <a:latin typeface="Calibri"/>
                <a:cs typeface="Calibri"/>
              </a:rPr>
              <a:t>acceleration and propagation</a:t>
            </a:r>
          </a:p>
          <a:p>
            <a:pPr algn="r"/>
            <a:r>
              <a:rPr lang="en-GB" sz="2000" dirty="0" smtClean="0">
                <a:solidFill>
                  <a:srgbClr val="000090"/>
                </a:solidFill>
                <a:latin typeface="Calibri"/>
                <a:cs typeface="Calibri"/>
              </a:rPr>
              <a:t>Magnetic connection in the corona</a:t>
            </a:r>
            <a:endParaRPr lang="en-GB" sz="2000" dirty="0">
              <a:solidFill>
                <a:srgbClr val="000090"/>
              </a:solidFill>
              <a:latin typeface="Calbri"/>
              <a:cs typeface="Calbri"/>
            </a:endParaRPr>
          </a:p>
        </p:txBody>
      </p:sp>
      <p:pic>
        <p:nvPicPr>
          <p:cNvPr id="5" name="Image 4" descr="stacked_figure1_plmod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109"/>
            <a:ext cx="5299364" cy="6858000"/>
          </a:xfrm>
          <a:prstGeom prst="rect">
            <a:avLst/>
          </a:prstGeom>
        </p:spPr>
      </p:pic>
      <p:pic>
        <p:nvPicPr>
          <p:cNvPr id="6" name="Image 5" descr="SolO_Earth_2022092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9"/>
          <a:stretch/>
        </p:blipFill>
        <p:spPr>
          <a:xfrm>
            <a:off x="5601351" y="3717722"/>
            <a:ext cx="2765280" cy="1072568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NRH group - PNST Marseille 11/1/2024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ED543-1D08-B443-9176-C455F5AB220B}" type="slidenum">
              <a:rPr lang="en-GB" smtClean="0"/>
              <a:t>4</a:t>
            </a:fld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4721824" y="4333334"/>
            <a:ext cx="1781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90"/>
                </a:solidFill>
              </a:rPr>
              <a:t>Radio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016602" y="5347784"/>
            <a:ext cx="3834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90"/>
                </a:solidFill>
              </a:rPr>
              <a:t>HXR &amp; </a:t>
            </a:r>
            <a:r>
              <a:rPr lang="en-GB" sz="2000" dirty="0" err="1" smtClean="0">
                <a:solidFill>
                  <a:srgbClr val="000090"/>
                </a:solidFill>
              </a:rPr>
              <a:t>γR</a:t>
            </a:r>
            <a:r>
              <a:rPr lang="en-GB" sz="2000" dirty="0" smtClean="0">
                <a:solidFill>
                  <a:srgbClr val="000090"/>
                </a:solidFill>
              </a:rPr>
              <a:t> (Fermi, STIX; NT electrons -&gt; chromosphere)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 rot="18904354">
            <a:off x="1255088" y="588696"/>
            <a:ext cx="1157244" cy="87873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 rot="18539510">
            <a:off x="854600" y="464534"/>
            <a:ext cx="98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artefact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16" name="Grouper 15"/>
          <p:cNvGrpSpPr/>
          <p:nvPr/>
        </p:nvGrpSpPr>
        <p:grpSpPr>
          <a:xfrm>
            <a:off x="7247705" y="3397197"/>
            <a:ext cx="1302208" cy="658384"/>
            <a:chOff x="7292941" y="3348390"/>
            <a:chExt cx="1302208" cy="658384"/>
          </a:xfrm>
        </p:grpSpPr>
        <p:cxnSp>
          <p:nvCxnSpPr>
            <p:cNvPr id="14" name="Connecteur droit avec flèche 13"/>
            <p:cNvCxnSpPr/>
            <p:nvPr/>
          </p:nvCxnSpPr>
          <p:spPr>
            <a:xfrm flipH="1">
              <a:off x="7292941" y="3600859"/>
              <a:ext cx="536824" cy="40591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7822647" y="3348390"/>
              <a:ext cx="772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flare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er 20"/>
          <p:cNvGrpSpPr/>
          <p:nvPr/>
        </p:nvGrpSpPr>
        <p:grpSpPr>
          <a:xfrm>
            <a:off x="5948378" y="1192052"/>
            <a:ext cx="3028586" cy="3084673"/>
            <a:chOff x="5948378" y="1192052"/>
            <a:chExt cx="3028586" cy="3084673"/>
          </a:xfrm>
        </p:grpSpPr>
        <p:sp>
          <p:nvSpPr>
            <p:cNvPr id="12" name="Espace réservé du contenu 4"/>
            <p:cNvSpPr txBox="1">
              <a:spLocks/>
            </p:cNvSpPr>
            <p:nvPr/>
          </p:nvSpPr>
          <p:spPr>
            <a:xfrm>
              <a:off x="5948378" y="1192052"/>
              <a:ext cx="3028586" cy="1111426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dirty="0" smtClean="0">
                  <a:solidFill>
                    <a:srgbClr val="000090"/>
                  </a:solidFill>
                </a:rPr>
                <a:t>How can it be that we </a:t>
              </a:r>
              <a:r>
                <a:rPr lang="en-GB" sz="2000" dirty="0">
                  <a:solidFill>
                    <a:srgbClr val="000090"/>
                  </a:solidFill>
                </a:rPr>
                <a:t>see </a:t>
              </a:r>
              <a:r>
                <a:rPr lang="en-GB" sz="2000" dirty="0" err="1" smtClean="0">
                  <a:solidFill>
                    <a:srgbClr val="000090"/>
                  </a:solidFill>
                </a:rPr>
                <a:t>γ</a:t>
              </a:r>
              <a:r>
                <a:rPr lang="en-GB" sz="2000" dirty="0" smtClean="0">
                  <a:solidFill>
                    <a:srgbClr val="000090"/>
                  </a:solidFill>
                </a:rPr>
                <a:t>-rays from behind the solar limb?</a:t>
              </a:r>
              <a:endParaRPr lang="en-GB" sz="2000" dirty="0">
                <a:solidFill>
                  <a:srgbClr val="000090"/>
                </a:solidFill>
              </a:endParaRPr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 flipV="1">
              <a:off x="6108700" y="4092575"/>
              <a:ext cx="1082675" cy="18415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ZoneTexte 6"/>
          <p:cNvSpPr txBox="1"/>
          <p:nvPr/>
        </p:nvSpPr>
        <p:spPr>
          <a:xfrm rot="16200000">
            <a:off x="-2491772" y="3563832"/>
            <a:ext cx="5618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Pesce</a:t>
            </a:r>
            <a:r>
              <a:rPr lang="en-GB" sz="1400" dirty="0" smtClean="0"/>
              <a:t> Rollins et al. 2023, Astron. </a:t>
            </a:r>
            <a:r>
              <a:rPr lang="en-GB" sz="1400" dirty="0" err="1" smtClean="0"/>
              <a:t>Astrophys</a:t>
            </a:r>
            <a:r>
              <a:rPr lang="en-GB" sz="1400" dirty="0" smtClean="0"/>
              <a:t>., submitted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9867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anchor="ctr"/>
          <a:lstStyle/>
          <a:p>
            <a:pPr algn="r"/>
            <a:r>
              <a:rPr lang="en-GB" sz="2400" dirty="0" smtClean="0">
                <a:solidFill>
                  <a:srgbClr val="000090"/>
                </a:solidFill>
                <a:latin typeface="Calibri"/>
                <a:cs typeface="Calibri"/>
              </a:rPr>
              <a:t>Electron </a:t>
            </a:r>
            <a:r>
              <a:rPr lang="en-GB" sz="2400" dirty="0" smtClean="0">
                <a:solidFill>
                  <a:srgbClr val="000090"/>
                </a:solidFill>
                <a:latin typeface="Calibri"/>
                <a:cs typeface="Calibri"/>
              </a:rPr>
              <a:t>acceleration and propagation</a:t>
            </a:r>
          </a:p>
          <a:p>
            <a:pPr algn="r"/>
            <a:r>
              <a:rPr lang="en-GB" sz="2000" dirty="0" smtClean="0">
                <a:solidFill>
                  <a:srgbClr val="000090"/>
                </a:solidFill>
                <a:latin typeface="Calibri"/>
                <a:cs typeface="Calibri"/>
              </a:rPr>
              <a:t>Magnetic connection in the corona</a:t>
            </a:r>
            <a:endParaRPr lang="en-GB" sz="2000" dirty="0">
              <a:solidFill>
                <a:srgbClr val="000090"/>
              </a:solidFill>
              <a:latin typeface="Calbri"/>
              <a:cs typeface="Calbri"/>
            </a:endParaRPr>
          </a:p>
        </p:txBody>
      </p:sp>
      <p:pic>
        <p:nvPicPr>
          <p:cNvPr id="5" name="Image 4" descr="stacked_figure1_plmod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109"/>
            <a:ext cx="5299364" cy="6858000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NRH group - PNST Marseille 11/1/2024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ED543-1D08-B443-9176-C455F5AB220B}" type="slidenum">
              <a:rPr lang="en-GB" smtClean="0"/>
              <a:t>5</a:t>
            </a:fld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5476480" y="4699514"/>
            <a:ext cx="3308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90"/>
                </a:solidFill>
              </a:rPr>
              <a:t>Time-differenced dynamic spectrum: band-limited bursts (closed magnetic structures) with different senses of drift (upward/downward moving e-beams)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 rot="18904354">
            <a:off x="1255088" y="588696"/>
            <a:ext cx="1157244" cy="878734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ZoneTexte 10"/>
          <p:cNvSpPr txBox="1"/>
          <p:nvPr/>
        </p:nvSpPr>
        <p:spPr>
          <a:xfrm rot="18539510">
            <a:off x="854600" y="464534"/>
            <a:ext cx="98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artefact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33" name="Grouper 32"/>
          <p:cNvGrpSpPr/>
          <p:nvPr/>
        </p:nvGrpSpPr>
        <p:grpSpPr>
          <a:xfrm>
            <a:off x="1429898" y="961316"/>
            <a:ext cx="7464173" cy="3735013"/>
            <a:chOff x="1429898" y="1384676"/>
            <a:chExt cx="7464173" cy="3735013"/>
          </a:xfrm>
        </p:grpSpPr>
        <p:pic>
          <p:nvPicPr>
            <p:cNvPr id="19" name="Image 18" descr="ORFEES_diff_20220929_105450-105550UT_1000-144MHz_annot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600" y="1384676"/>
              <a:ext cx="4012471" cy="373501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1429898" y="3377517"/>
              <a:ext cx="517454" cy="8968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624100" y="1426985"/>
              <a:ext cx="3225800" cy="32131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Connecteur droit 26"/>
            <p:cNvCxnSpPr/>
            <p:nvPr/>
          </p:nvCxnSpPr>
          <p:spPr>
            <a:xfrm flipV="1">
              <a:off x="1947352" y="1426985"/>
              <a:ext cx="3676748" cy="1950532"/>
            </a:xfrm>
            <a:prstGeom prst="line">
              <a:avLst/>
            </a:pr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1952169" y="4274343"/>
              <a:ext cx="3671931" cy="365742"/>
            </a:xfrm>
            <a:prstGeom prst="line">
              <a:avLst/>
            </a:prstGeom>
            <a:ln w="254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ZoneTexte 14"/>
          <p:cNvSpPr txBox="1"/>
          <p:nvPr/>
        </p:nvSpPr>
        <p:spPr>
          <a:xfrm rot="16200000">
            <a:off x="-2491772" y="3563832"/>
            <a:ext cx="5618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Pesce</a:t>
            </a:r>
            <a:r>
              <a:rPr lang="en-GB" sz="1400" dirty="0" smtClean="0"/>
              <a:t> Rollins et al. 2023, Astron. </a:t>
            </a:r>
            <a:r>
              <a:rPr lang="en-GB" sz="1400" dirty="0" err="1" smtClean="0"/>
              <a:t>Astrophys</a:t>
            </a:r>
            <a:r>
              <a:rPr lang="en-GB" sz="1400" dirty="0" smtClean="0"/>
              <a:t>., submitted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386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3750368" y="4495799"/>
            <a:ext cx="3014472" cy="2224183"/>
            <a:chOff x="3750368" y="4495799"/>
            <a:chExt cx="3014472" cy="2224183"/>
          </a:xfrm>
        </p:grpSpPr>
        <p:pic>
          <p:nvPicPr>
            <p:cNvPr id="12" name="Image 11" descr="NRHmap3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2"/>
            <a:stretch/>
          </p:blipFill>
          <p:spPr>
            <a:xfrm>
              <a:off x="3750368" y="4495799"/>
              <a:ext cx="3014472" cy="1961075"/>
            </a:xfrm>
            <a:prstGeom prst="rect">
              <a:avLst/>
            </a:prstGeom>
          </p:spPr>
        </p:pic>
        <p:sp>
          <p:nvSpPr>
            <p:cNvPr id="4" name="Arc 3"/>
            <p:cNvSpPr/>
            <p:nvPr/>
          </p:nvSpPr>
          <p:spPr>
            <a:xfrm rot="5400000">
              <a:off x="4855637" y="4967391"/>
              <a:ext cx="1752591" cy="1752591"/>
            </a:xfrm>
            <a:prstGeom prst="arc">
              <a:avLst>
                <a:gd name="adj1" fmla="val 16200000"/>
                <a:gd name="adj2" fmla="val 10800000"/>
              </a:avLst>
            </a:prstGeom>
            <a:ln w="952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anchor="ctr"/>
          <a:lstStyle/>
          <a:p>
            <a:pPr algn="r"/>
            <a:r>
              <a:rPr lang="en-GB" sz="2400" dirty="0" smtClean="0">
                <a:solidFill>
                  <a:srgbClr val="000090"/>
                </a:solidFill>
                <a:latin typeface="Calibri"/>
                <a:cs typeface="Calibri"/>
              </a:rPr>
              <a:t>Electron </a:t>
            </a:r>
            <a:r>
              <a:rPr lang="en-GB" sz="2400" dirty="0" smtClean="0">
                <a:solidFill>
                  <a:srgbClr val="000090"/>
                </a:solidFill>
                <a:latin typeface="Calibri"/>
                <a:cs typeface="Calibri"/>
              </a:rPr>
              <a:t>acceleration and propagation</a:t>
            </a:r>
          </a:p>
          <a:p>
            <a:pPr algn="r"/>
            <a:r>
              <a:rPr lang="en-GB" sz="2000" dirty="0" smtClean="0">
                <a:solidFill>
                  <a:srgbClr val="000090"/>
                </a:solidFill>
                <a:latin typeface="Calibri"/>
                <a:cs typeface="Calibri"/>
              </a:rPr>
              <a:t>Magnetic connection in the corona</a:t>
            </a:r>
            <a:endParaRPr lang="en-GB" sz="2000" dirty="0">
              <a:solidFill>
                <a:srgbClr val="000090"/>
              </a:solidFill>
              <a:latin typeface="Calbri"/>
              <a:cs typeface="Calbri"/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NRH group - PNST Marseille 11/1/2024</a:t>
            </a:r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ED543-1D08-B443-9176-C455F5AB220B}" type="slidenum">
              <a:rPr lang="en-GB" smtClean="0"/>
              <a:t>6</a:t>
            </a:fld>
            <a:endParaRPr lang="en-GB"/>
          </a:p>
        </p:txBody>
      </p:sp>
      <p:pic>
        <p:nvPicPr>
          <p:cNvPr id="19" name="Image 18" descr="ORFEES_diff_20220929_105450-105550UT_1000-144MHz_anno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969" y="961316"/>
            <a:ext cx="4012471" cy="3735013"/>
          </a:xfrm>
          <a:prstGeom prst="rect">
            <a:avLst/>
          </a:prstGeom>
        </p:spPr>
      </p:pic>
      <p:pic>
        <p:nvPicPr>
          <p:cNvPr id="8" name="Image 7" descr="NRHmap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/>
          <a:stretch/>
        </p:blipFill>
        <p:spPr>
          <a:xfrm>
            <a:off x="532723" y="3072275"/>
            <a:ext cx="3017520" cy="1926182"/>
          </a:xfrm>
          <a:prstGeom prst="rect">
            <a:avLst/>
          </a:prstGeom>
        </p:spPr>
      </p:pic>
      <p:pic>
        <p:nvPicPr>
          <p:cNvPr id="7" name="Image 6" descr="NRHmap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3" y="879024"/>
            <a:ext cx="3011424" cy="2087880"/>
          </a:xfrm>
          <a:prstGeom prst="rect">
            <a:avLst/>
          </a:prstGeom>
        </p:spPr>
      </p:pic>
      <p:grpSp>
        <p:nvGrpSpPr>
          <p:cNvPr id="44" name="Grouper 43"/>
          <p:cNvGrpSpPr/>
          <p:nvPr/>
        </p:nvGrpSpPr>
        <p:grpSpPr>
          <a:xfrm>
            <a:off x="2546714" y="965968"/>
            <a:ext cx="3966243" cy="1849322"/>
            <a:chOff x="2335074" y="965968"/>
            <a:chExt cx="3966243" cy="1849322"/>
          </a:xfrm>
        </p:grpSpPr>
        <p:sp>
          <p:nvSpPr>
            <p:cNvPr id="18" name="Rectangle 17"/>
            <p:cNvSpPr/>
            <p:nvPr/>
          </p:nvSpPr>
          <p:spPr>
            <a:xfrm>
              <a:off x="6098117" y="2343273"/>
              <a:ext cx="203200" cy="472017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2335074" y="2815290"/>
              <a:ext cx="3763043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2335074" y="965968"/>
              <a:ext cx="3763043" cy="137730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orme libre 29"/>
          <p:cNvSpPr/>
          <p:nvPr/>
        </p:nvSpPr>
        <p:spPr>
          <a:xfrm>
            <a:off x="1332225" y="1765300"/>
            <a:ext cx="146050" cy="577973"/>
          </a:xfrm>
          <a:custGeom>
            <a:avLst/>
            <a:gdLst>
              <a:gd name="connsiteX0" fmla="*/ 146050 w 146050"/>
              <a:gd name="connsiteY0" fmla="*/ 0 h 384175"/>
              <a:gd name="connsiteX1" fmla="*/ 31750 w 146050"/>
              <a:gd name="connsiteY1" fmla="*/ 168275 h 384175"/>
              <a:gd name="connsiteX2" fmla="*/ 0 w 146050"/>
              <a:gd name="connsiteY2" fmla="*/ 384175 h 38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050" h="384175">
                <a:moveTo>
                  <a:pt x="146050" y="0"/>
                </a:moveTo>
                <a:cubicBezTo>
                  <a:pt x="101071" y="52123"/>
                  <a:pt x="56092" y="104246"/>
                  <a:pt x="31750" y="168275"/>
                </a:cubicBezTo>
                <a:cubicBezTo>
                  <a:pt x="7408" y="232304"/>
                  <a:pt x="0" y="384175"/>
                  <a:pt x="0" y="384175"/>
                </a:cubicBezTo>
              </a:path>
            </a:pathLst>
          </a:cu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" name="Grouper 33"/>
          <p:cNvGrpSpPr/>
          <p:nvPr/>
        </p:nvGrpSpPr>
        <p:grpSpPr>
          <a:xfrm>
            <a:off x="2546714" y="2039018"/>
            <a:ext cx="5361125" cy="2746342"/>
            <a:chOff x="981034" y="2378198"/>
            <a:chExt cx="5361125" cy="2746342"/>
          </a:xfrm>
        </p:grpSpPr>
        <p:sp>
          <p:nvSpPr>
            <p:cNvPr id="35" name="Rectangle 34"/>
            <p:cNvSpPr/>
            <p:nvPr/>
          </p:nvSpPr>
          <p:spPr>
            <a:xfrm>
              <a:off x="6098116" y="2378198"/>
              <a:ext cx="244043" cy="529557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7" name="Connecteur droit 36"/>
            <p:cNvCxnSpPr/>
            <p:nvPr/>
          </p:nvCxnSpPr>
          <p:spPr>
            <a:xfrm flipV="1">
              <a:off x="981034" y="2907756"/>
              <a:ext cx="5117083" cy="221678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flipV="1">
              <a:off x="981034" y="2378198"/>
              <a:ext cx="5117082" cy="1033257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Forme libre 45"/>
          <p:cNvSpPr/>
          <p:nvPr/>
        </p:nvSpPr>
        <p:spPr>
          <a:xfrm>
            <a:off x="1319346" y="3762375"/>
            <a:ext cx="222429" cy="841375"/>
          </a:xfrm>
          <a:custGeom>
            <a:avLst/>
            <a:gdLst>
              <a:gd name="connsiteX0" fmla="*/ 16054 w 222429"/>
              <a:gd name="connsiteY0" fmla="*/ 0 h 841375"/>
              <a:gd name="connsiteX1" fmla="*/ 6529 w 222429"/>
              <a:gd name="connsiteY1" fmla="*/ 355600 h 841375"/>
              <a:gd name="connsiteX2" fmla="*/ 101779 w 222429"/>
              <a:gd name="connsiteY2" fmla="*/ 679450 h 841375"/>
              <a:gd name="connsiteX3" fmla="*/ 222429 w 222429"/>
              <a:gd name="connsiteY3" fmla="*/ 841375 h 84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429" h="841375">
                <a:moveTo>
                  <a:pt x="16054" y="0"/>
                </a:moveTo>
                <a:cubicBezTo>
                  <a:pt x="4147" y="121179"/>
                  <a:pt x="-7759" y="242358"/>
                  <a:pt x="6529" y="355600"/>
                </a:cubicBezTo>
                <a:cubicBezTo>
                  <a:pt x="20817" y="468842"/>
                  <a:pt x="65796" y="598488"/>
                  <a:pt x="101779" y="679450"/>
                </a:cubicBezTo>
                <a:cubicBezTo>
                  <a:pt x="137762" y="760413"/>
                  <a:pt x="222429" y="841375"/>
                  <a:pt x="222429" y="841375"/>
                </a:cubicBezTo>
              </a:path>
            </a:pathLst>
          </a:cu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Espace réservé du contenu 4"/>
          <p:cNvSpPr txBox="1">
            <a:spLocks/>
          </p:cNvSpPr>
          <p:nvPr/>
        </p:nvSpPr>
        <p:spPr>
          <a:xfrm>
            <a:off x="521657" y="5123226"/>
            <a:ext cx="3028586" cy="133364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NRH imaging: loops / flux rope connecting the AR behind the limb to the disk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-2491772" y="3563832"/>
            <a:ext cx="56184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Pesce</a:t>
            </a:r>
            <a:r>
              <a:rPr lang="en-GB" sz="1400" dirty="0" smtClean="0"/>
              <a:t> Rollins et al. 2023, Astron. </a:t>
            </a:r>
            <a:r>
              <a:rPr lang="en-GB" sz="1400" dirty="0" err="1" smtClean="0"/>
              <a:t>Astrophys</a:t>
            </a:r>
            <a:r>
              <a:rPr lang="en-GB" sz="1400" dirty="0" smtClean="0"/>
              <a:t>., submitted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18094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ORF_NDA_CAL_Win_20210824_1200-1300UT-eps-converted-to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r="15588"/>
          <a:stretch/>
        </p:blipFill>
        <p:spPr>
          <a:xfrm>
            <a:off x="5431678" y="1042579"/>
            <a:ext cx="3580584" cy="3384176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326267" y="1187944"/>
            <a:ext cx="4526711" cy="47269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A succession of weak solar flares (SXR</a:t>
            </a:r>
            <a:r>
              <a:rPr lang="en-GB" sz="2000" dirty="0" smtClean="0">
                <a:solidFill>
                  <a:srgbClr val="000090"/>
                </a:solidFill>
              </a:rPr>
              <a:t>), significant HXR</a:t>
            </a:r>
            <a:endParaRPr lang="en-GB" sz="2000" dirty="0" smtClean="0">
              <a:solidFill>
                <a:srgbClr val="000090"/>
              </a:solidFill>
            </a:endParaRPr>
          </a:p>
          <a:p>
            <a:r>
              <a:rPr lang="en-GB" sz="2000" dirty="0" smtClean="0">
                <a:solidFill>
                  <a:srgbClr val="000090"/>
                </a:solidFill>
              </a:rPr>
              <a:t>Radio </a:t>
            </a:r>
            <a:r>
              <a:rPr lang="en-GB" sz="2000" dirty="0" err="1" smtClean="0">
                <a:solidFill>
                  <a:srgbClr val="000090"/>
                </a:solidFill>
              </a:rPr>
              <a:t>dm</a:t>
            </a:r>
            <a:r>
              <a:rPr lang="en-GB" sz="2000" dirty="0" smtClean="0">
                <a:solidFill>
                  <a:srgbClr val="000090"/>
                </a:solidFill>
              </a:rPr>
              <a:t>-m-</a:t>
            </a:r>
            <a:r>
              <a:rPr lang="en-GB" sz="2000" dirty="0" err="1" smtClean="0">
                <a:solidFill>
                  <a:srgbClr val="000090"/>
                </a:solidFill>
              </a:rPr>
              <a:t>λ</a:t>
            </a:r>
            <a:r>
              <a:rPr lang="en-GB" sz="2000" dirty="0" smtClean="0">
                <a:solidFill>
                  <a:srgbClr val="000090"/>
                </a:solidFill>
              </a:rPr>
              <a:t>: impulsive phase + faint type IV continuum</a:t>
            </a:r>
          </a:p>
          <a:p>
            <a:r>
              <a:rPr lang="en-GB" sz="2000" dirty="0">
                <a:solidFill>
                  <a:srgbClr val="000090"/>
                </a:solidFill>
              </a:rPr>
              <a:t>DH-</a:t>
            </a:r>
            <a:r>
              <a:rPr lang="en-GB" sz="2000" dirty="0" err="1" smtClean="0">
                <a:solidFill>
                  <a:srgbClr val="000090"/>
                </a:solidFill>
              </a:rPr>
              <a:t>λ</a:t>
            </a:r>
            <a:r>
              <a:rPr lang="en-GB" sz="2000" dirty="0" smtClean="0">
                <a:solidFill>
                  <a:srgbClr val="000090"/>
                </a:solidFill>
              </a:rPr>
              <a:t>: late DH III burst</a:t>
            </a:r>
          </a:p>
          <a:p>
            <a:r>
              <a:rPr lang="en-GB" sz="2000" dirty="0" smtClean="0">
                <a:solidFill>
                  <a:srgbClr val="000090"/>
                </a:solidFill>
              </a:rPr>
              <a:t>Weak electron event (Solar </a:t>
            </a:r>
            <a:r>
              <a:rPr lang="en-GB" sz="2000" dirty="0" err="1" smtClean="0">
                <a:solidFill>
                  <a:srgbClr val="000090"/>
                </a:solidFill>
              </a:rPr>
              <a:t>Orbiter</a:t>
            </a:r>
            <a:r>
              <a:rPr lang="en-GB" sz="2000" dirty="0" smtClean="0">
                <a:solidFill>
                  <a:srgbClr val="000090"/>
                </a:solidFill>
              </a:rPr>
              <a:t>)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anchor="ctr"/>
          <a:lstStyle/>
          <a:p>
            <a:pPr algn="r"/>
            <a:r>
              <a:rPr lang="en-GB" sz="2400" dirty="0" smtClean="0">
                <a:solidFill>
                  <a:srgbClr val="000090"/>
                </a:solidFill>
                <a:latin typeface="Calibri"/>
                <a:cs typeface="Calibri"/>
              </a:rPr>
              <a:t>Electron acceleration, confinement, and escape</a:t>
            </a:r>
            <a:endParaRPr lang="en-GB" sz="2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r"/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NT electrons in an erupting magnetic flux rope</a:t>
            </a:r>
            <a:endParaRPr lang="en-GB" sz="4000" dirty="0">
              <a:solidFill>
                <a:srgbClr val="000090"/>
              </a:solidFill>
              <a:latin typeface="Calbri"/>
              <a:cs typeface="Cal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495920"/>
            <a:ext cx="2895600" cy="365125"/>
          </a:xfrm>
        </p:spPr>
        <p:txBody>
          <a:bodyPr/>
          <a:lstStyle/>
          <a:p>
            <a:r>
              <a:rPr lang="en-GB" smtClean="0"/>
              <a:t>NRH group - PNST Marseille 11/1/2024</a:t>
            </a:r>
            <a:endParaRPr lang="en-GB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6553200" y="6495920"/>
            <a:ext cx="2133600" cy="365125"/>
          </a:xfrm>
        </p:spPr>
        <p:txBody>
          <a:bodyPr/>
          <a:lstStyle/>
          <a:p>
            <a:fld id="{473C445B-3B59-B644-AF9D-7A0153198361}" type="slidenum">
              <a:rPr lang="en-GB" smtClean="0"/>
              <a:t>7</a:t>
            </a:fld>
            <a:endParaRPr lang="en-GB"/>
          </a:p>
        </p:txBody>
      </p:sp>
      <p:sp>
        <p:nvSpPr>
          <p:cNvPr id="14" name="Espace réservé du contenu 4"/>
          <p:cNvSpPr txBox="1">
            <a:spLocks/>
          </p:cNvSpPr>
          <p:nvPr/>
        </p:nvSpPr>
        <p:spPr>
          <a:xfrm>
            <a:off x="645609" y="3640636"/>
            <a:ext cx="3858469" cy="142675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How can one understand the delayed escape of </a:t>
            </a:r>
            <a:r>
              <a:rPr lang="en-GB" sz="2000" dirty="0">
                <a:solidFill>
                  <a:srgbClr val="000090"/>
                </a:solidFill>
              </a:rPr>
              <a:t>energetic electrons (DH III, in situ) </a:t>
            </a:r>
            <a:r>
              <a:rPr lang="en-GB" sz="2000" dirty="0" smtClean="0">
                <a:solidFill>
                  <a:srgbClr val="000090"/>
                </a:solidFill>
              </a:rPr>
              <a:t>to the </a:t>
            </a:r>
            <a:r>
              <a:rPr lang="en-GB" sz="2000" dirty="0" err="1" smtClean="0">
                <a:solidFill>
                  <a:srgbClr val="000090"/>
                </a:solidFill>
              </a:rPr>
              <a:t>Heliosphere</a:t>
            </a:r>
            <a:r>
              <a:rPr lang="en-GB" sz="2000" dirty="0" smtClean="0">
                <a:solidFill>
                  <a:srgbClr val="000090"/>
                </a:solidFill>
              </a:rPr>
              <a:t>?</a:t>
            </a:r>
            <a:endParaRPr lang="en-GB" sz="2000" dirty="0">
              <a:solidFill>
                <a:srgbClr val="000090"/>
              </a:solidFill>
            </a:endParaRPr>
          </a:p>
        </p:txBody>
      </p:sp>
      <p:sp>
        <p:nvSpPr>
          <p:cNvPr id="16" name="Bulle ronde 15"/>
          <p:cNvSpPr/>
          <p:nvPr/>
        </p:nvSpPr>
        <p:spPr>
          <a:xfrm>
            <a:off x="7435904" y="3980587"/>
            <a:ext cx="1708096" cy="707078"/>
          </a:xfrm>
          <a:prstGeom prst="wedgeEllipseCallout">
            <a:avLst>
              <a:gd name="adj1" fmla="val -75551"/>
              <a:gd name="adj2" fmla="val -10287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Faint continuum</a:t>
            </a:r>
            <a:endParaRPr lang="en-GB" sz="1600" dirty="0"/>
          </a:p>
        </p:txBody>
      </p:sp>
      <p:sp>
        <p:nvSpPr>
          <p:cNvPr id="18" name="Bulle ronde 17"/>
          <p:cNvSpPr/>
          <p:nvPr/>
        </p:nvSpPr>
        <p:spPr>
          <a:xfrm>
            <a:off x="5699152" y="834405"/>
            <a:ext cx="1708096" cy="707078"/>
          </a:xfrm>
          <a:prstGeom prst="wedgeEllipseCallout">
            <a:avLst>
              <a:gd name="adj1" fmla="val 75922"/>
              <a:gd name="adj2" fmla="val 9742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Late DH III</a:t>
            </a:r>
            <a:endParaRPr lang="en-GB" sz="1600" dirty="0"/>
          </a:p>
        </p:txBody>
      </p:sp>
      <p:grpSp>
        <p:nvGrpSpPr>
          <p:cNvPr id="22" name="Grouper 21"/>
          <p:cNvGrpSpPr/>
          <p:nvPr/>
        </p:nvGrpSpPr>
        <p:grpSpPr>
          <a:xfrm>
            <a:off x="5137481" y="754979"/>
            <a:ext cx="3942460" cy="5734487"/>
            <a:chOff x="5137481" y="754979"/>
            <a:chExt cx="3942460" cy="5734487"/>
          </a:xfrm>
        </p:grpSpPr>
        <p:pic>
          <p:nvPicPr>
            <p:cNvPr id="23" name="Image 22" descr="comp_epdstix_2021082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481" y="754979"/>
              <a:ext cx="3942460" cy="5734487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6916563" y="1084470"/>
              <a:ext cx="17225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dirty="0" err="1" smtClean="0"/>
                <a:t>www.secchirh.obspm.fr</a:t>
              </a:r>
              <a:endParaRPr lang="en-GB" sz="1400" dirty="0"/>
            </a:p>
          </p:txBody>
        </p:sp>
      </p:grpSp>
      <p:sp>
        <p:nvSpPr>
          <p:cNvPr id="17" name="Bulle ronde 16"/>
          <p:cNvSpPr/>
          <p:nvPr/>
        </p:nvSpPr>
        <p:spPr>
          <a:xfrm>
            <a:off x="4750011" y="2541473"/>
            <a:ext cx="1898281" cy="876565"/>
          </a:xfrm>
          <a:prstGeom prst="wedgeEllipseCallout">
            <a:avLst>
              <a:gd name="adj1" fmla="val 74841"/>
              <a:gd name="adj2" fmla="val 12864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Impulsive phase, no LF counterpart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8989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495920"/>
            <a:ext cx="2895600" cy="365125"/>
          </a:xfrm>
        </p:spPr>
        <p:txBody>
          <a:bodyPr/>
          <a:lstStyle/>
          <a:p>
            <a:r>
              <a:rPr lang="en-GB" smtClean="0"/>
              <a:t>NRH group - PNST Marseille 11/1/2024</a:t>
            </a:r>
            <a:endParaRPr lang="en-GB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6553200" y="6495920"/>
            <a:ext cx="2133600" cy="365125"/>
          </a:xfrm>
        </p:spPr>
        <p:txBody>
          <a:bodyPr/>
          <a:lstStyle/>
          <a:p>
            <a:fld id="{473C445B-3B59-B644-AF9D-7A0153198361}" type="slidenum">
              <a:rPr lang="en-GB" smtClean="0"/>
              <a:t>8</a:t>
            </a:fld>
            <a:endParaRPr lang="en-GB"/>
          </a:p>
        </p:txBody>
      </p:sp>
      <p:pic>
        <p:nvPicPr>
          <p:cNvPr id="2" name="AIAcol304_NRH_20210824_1200-1300U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5000"/>
          </a:blip>
          <a:stretch>
            <a:fillRect/>
          </a:stretch>
        </p:blipFill>
        <p:spPr>
          <a:xfrm>
            <a:off x="388467" y="937014"/>
            <a:ext cx="5043544" cy="3699562"/>
          </a:xfrm>
          <a:prstGeom prst="rect">
            <a:avLst/>
          </a:prstGeom>
        </p:spPr>
      </p:pic>
      <p:sp>
        <p:nvSpPr>
          <p:cNvPr id="15" name="Espace réservé du contenu 4"/>
          <p:cNvSpPr txBox="1">
            <a:spLocks/>
          </p:cNvSpPr>
          <p:nvPr/>
        </p:nvSpPr>
        <p:spPr>
          <a:xfrm>
            <a:off x="457200" y="5177968"/>
            <a:ext cx="8229600" cy="8191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Faint continuum </a:t>
            </a:r>
            <a:r>
              <a:rPr lang="en-GB" sz="2000" dirty="0" smtClean="0">
                <a:solidFill>
                  <a:srgbClr val="000090"/>
                </a:solidFill>
              </a:rPr>
              <a:t>(“moving type IV burst”) = NT electrons </a:t>
            </a:r>
            <a:r>
              <a:rPr lang="en-GB" sz="2000" dirty="0" smtClean="0">
                <a:solidFill>
                  <a:srgbClr val="000090"/>
                </a:solidFill>
              </a:rPr>
              <a:t>confined </a:t>
            </a:r>
            <a:r>
              <a:rPr lang="en-GB" sz="2000" dirty="0" smtClean="0">
                <a:solidFill>
                  <a:srgbClr val="000090"/>
                </a:solidFill>
              </a:rPr>
              <a:t>in </a:t>
            </a:r>
            <a:r>
              <a:rPr lang="en-GB" sz="2000" dirty="0" smtClean="0">
                <a:solidFill>
                  <a:srgbClr val="000090"/>
                </a:solidFill>
              </a:rPr>
              <a:t>an erupting magnetic flux rope (absorbing filament material at 30.4 nm</a:t>
            </a:r>
            <a:r>
              <a:rPr lang="en-GB" sz="2000" dirty="0" smtClean="0">
                <a:solidFill>
                  <a:srgbClr val="000090"/>
                </a:solidFill>
              </a:rPr>
              <a:t>)</a:t>
            </a:r>
            <a:endParaRPr lang="en-GB" dirty="0">
              <a:solidFill>
                <a:srgbClr val="000090"/>
              </a:solidFill>
            </a:endParaRPr>
          </a:p>
        </p:txBody>
      </p:sp>
      <p:pic>
        <p:nvPicPr>
          <p:cNvPr id="9" name="Image 8" descr="ORF_NDA_CAL_Win_20210824_1200-1300UT-eps-converted-to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r="15588"/>
          <a:stretch/>
        </p:blipFill>
        <p:spPr>
          <a:xfrm>
            <a:off x="5431678" y="1042579"/>
            <a:ext cx="3580584" cy="33841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55106" y="1098407"/>
            <a:ext cx="209324" cy="260078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arallélogramme 12"/>
          <p:cNvSpPr/>
          <p:nvPr/>
        </p:nvSpPr>
        <p:spPr>
          <a:xfrm>
            <a:off x="6205756" y="3352800"/>
            <a:ext cx="1922244" cy="552069"/>
          </a:xfrm>
          <a:prstGeom prst="parallelogram">
            <a:avLst>
              <a:gd name="adj" fmla="val 22597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ZoneTexte 2"/>
          <p:cNvSpPr txBox="1"/>
          <p:nvPr/>
        </p:nvSpPr>
        <p:spPr>
          <a:xfrm>
            <a:off x="139700" y="913741"/>
            <a:ext cx="193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SDO/AIA + NRH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anchor="ctr"/>
          <a:lstStyle/>
          <a:p>
            <a:pPr algn="r"/>
            <a:r>
              <a:rPr lang="en-GB" sz="2400" dirty="0" smtClean="0">
                <a:solidFill>
                  <a:srgbClr val="000090"/>
                </a:solidFill>
                <a:latin typeface="Calibri"/>
                <a:cs typeface="Calibri"/>
              </a:rPr>
              <a:t>Electron acceleration, confinement, and escape</a:t>
            </a:r>
            <a:endParaRPr lang="en-GB" sz="2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r"/>
            <a:r>
              <a:rPr lang="en-US" sz="2000" dirty="0">
                <a:solidFill>
                  <a:srgbClr val="000090"/>
                </a:solidFill>
                <a:cs typeface="Calibri"/>
              </a:rPr>
              <a:t>NT electrons in an erupting magnetic flux </a:t>
            </a:r>
            <a:r>
              <a:rPr lang="en-US" sz="2000" dirty="0" smtClean="0">
                <a:solidFill>
                  <a:srgbClr val="000090"/>
                </a:solidFill>
                <a:cs typeface="Calibri"/>
              </a:rPr>
              <a:t>rope</a:t>
            </a:r>
            <a:endParaRPr lang="en-GB" sz="4000" dirty="0">
              <a:solidFill>
                <a:srgbClr val="000090"/>
              </a:solidFill>
              <a:latin typeface="Calbri"/>
              <a:cs typeface="Calbri"/>
            </a:endParaRPr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-1753206" y="3265534"/>
            <a:ext cx="3965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Klein, Salas Matamoros &amp; </a:t>
            </a:r>
            <a:r>
              <a:rPr lang="en-GB" sz="1600" dirty="0" err="1" smtClean="0"/>
              <a:t>Hamini</a:t>
            </a:r>
            <a:r>
              <a:rPr lang="en-GB" sz="1600" dirty="0" smtClean="0"/>
              <a:t>, in prep.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5204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>
          <a:xfrm>
            <a:off x="324484" y="837339"/>
            <a:ext cx="4926107" cy="12702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DH III starts near 40 MHz</a:t>
            </a:r>
          </a:p>
          <a:p>
            <a:r>
              <a:rPr lang="en-GB" sz="2000" dirty="0" smtClean="0">
                <a:solidFill>
                  <a:srgbClr val="000090"/>
                </a:solidFill>
              </a:rPr>
              <a:t>out of type IV continuum</a:t>
            </a:r>
          </a:p>
          <a:p>
            <a:r>
              <a:rPr lang="en-GB" sz="2000" dirty="0" smtClean="0">
                <a:solidFill>
                  <a:srgbClr val="000090"/>
                </a:solidFill>
              </a:rPr>
              <a:t>counterparts at NRH frequencies</a:t>
            </a:r>
          </a:p>
        </p:txBody>
      </p:sp>
      <p:grpSp>
        <p:nvGrpSpPr>
          <p:cNvPr id="21" name="Grouper 20"/>
          <p:cNvGrpSpPr/>
          <p:nvPr/>
        </p:nvGrpSpPr>
        <p:grpSpPr>
          <a:xfrm>
            <a:off x="245276" y="4466814"/>
            <a:ext cx="4492570" cy="2378649"/>
            <a:chOff x="245276" y="4466814"/>
            <a:chExt cx="4492570" cy="2378649"/>
          </a:xfrm>
        </p:grpSpPr>
        <p:pic>
          <p:nvPicPr>
            <p:cNvPr id="7" name="Image 6" descr="NRH_20210824_10s_123845UT-eps-converted-to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58" b="4971"/>
            <a:stretch/>
          </p:blipFill>
          <p:spPr>
            <a:xfrm>
              <a:off x="245276" y="4466814"/>
              <a:ext cx="3361066" cy="2378649"/>
            </a:xfrm>
            <a:prstGeom prst="rect">
              <a:avLst/>
            </a:prstGeom>
          </p:spPr>
        </p:pic>
        <p:grpSp>
          <p:nvGrpSpPr>
            <p:cNvPr id="19" name="Grouper 18"/>
            <p:cNvGrpSpPr/>
            <p:nvPr/>
          </p:nvGrpSpPr>
          <p:grpSpPr>
            <a:xfrm>
              <a:off x="1212850" y="4909919"/>
              <a:ext cx="3524996" cy="703481"/>
              <a:chOff x="1212850" y="5132857"/>
              <a:chExt cx="3524996" cy="703481"/>
            </a:xfrm>
          </p:grpSpPr>
          <p:sp>
            <p:nvSpPr>
              <p:cNvPr id="9" name="ZoneTexte 8"/>
              <p:cNvSpPr txBox="1"/>
              <p:nvPr/>
            </p:nvSpPr>
            <p:spPr>
              <a:xfrm>
                <a:off x="2951478" y="5132857"/>
                <a:ext cx="178636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Moving type IV </a:t>
                </a:r>
                <a:r>
                  <a:rPr lang="en-GB" sz="1200" dirty="0" smtClean="0">
                    <a:solidFill>
                      <a:srgbClr val="FF0000"/>
                    </a:solidFill>
                  </a:rPr>
                  <a:t>(10 s integration)</a:t>
                </a:r>
                <a:endParaRPr lang="en-GB" sz="12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" name="Connecteur droit avec flèche 10"/>
              <p:cNvCxnSpPr>
                <a:stCxn id="9" idx="1"/>
              </p:cNvCxnSpPr>
              <p:nvPr/>
            </p:nvCxnSpPr>
            <p:spPr>
              <a:xfrm flipH="1">
                <a:off x="1212850" y="5409856"/>
                <a:ext cx="1738628" cy="42648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337131" y="1889886"/>
            <a:ext cx="4926107" cy="22171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000090"/>
                </a:solidFill>
              </a:rPr>
              <a:t>Imaging:</a:t>
            </a:r>
          </a:p>
          <a:p>
            <a:pPr lvl="1"/>
            <a:r>
              <a:rPr lang="en-GB" sz="1800" dirty="0" smtClean="0">
                <a:solidFill>
                  <a:srgbClr val="000090"/>
                </a:solidFill>
              </a:rPr>
              <a:t>source near moving type IV source</a:t>
            </a:r>
          </a:p>
          <a:p>
            <a:pPr lvl="1"/>
            <a:r>
              <a:rPr lang="en-GB" sz="1800" dirty="0" smtClean="0">
                <a:solidFill>
                  <a:srgbClr val="000090"/>
                </a:solidFill>
              </a:rPr>
              <a:t>=&gt; </a:t>
            </a:r>
            <a:r>
              <a:rPr lang="en-GB" sz="1800" dirty="0" smtClean="0">
                <a:solidFill>
                  <a:srgbClr val="000090"/>
                </a:solidFill>
              </a:rPr>
              <a:t>escape of confined electrons from the erupting flux rope</a:t>
            </a:r>
          </a:p>
          <a:p>
            <a:pPr lvl="1"/>
            <a:r>
              <a:rPr lang="en-GB" sz="1800" dirty="0" smtClean="0">
                <a:solidFill>
                  <a:srgbClr val="000090"/>
                </a:solidFill>
              </a:rPr>
              <a:t>mag. reconnection flux rope </a:t>
            </a:r>
            <a:r>
              <a:rPr lang="mr-IN" sz="1800" dirty="0" smtClean="0">
                <a:solidFill>
                  <a:srgbClr val="000090"/>
                </a:solidFill>
              </a:rPr>
              <a:t>–</a:t>
            </a:r>
            <a:r>
              <a:rPr lang="en-GB" sz="1800" dirty="0" smtClean="0">
                <a:solidFill>
                  <a:srgbClr val="000090"/>
                </a:solidFill>
              </a:rPr>
              <a:t> ambient open mag. </a:t>
            </a:r>
            <a:r>
              <a:rPr lang="en-GB" sz="1800" dirty="0" smtClean="0">
                <a:solidFill>
                  <a:srgbClr val="000090"/>
                </a:solidFill>
              </a:rPr>
              <a:t>field </a:t>
            </a:r>
            <a:r>
              <a:rPr lang="en-GB" sz="1800" dirty="0" smtClean="0">
                <a:solidFill>
                  <a:srgbClr val="000090"/>
                </a:solidFill>
              </a:rPr>
              <a:t>(Masson et al. 2013, 2019 </a:t>
            </a:r>
            <a:r>
              <a:rPr lang="en-GB" sz="1800" dirty="0" err="1" smtClean="0">
                <a:solidFill>
                  <a:srgbClr val="000090"/>
                </a:solidFill>
              </a:rPr>
              <a:t>ApJ</a:t>
            </a:r>
            <a:r>
              <a:rPr lang="en-GB" sz="1800" dirty="0" smtClean="0">
                <a:solidFill>
                  <a:srgbClr val="000090"/>
                </a:solidFill>
              </a:rPr>
              <a:t>)</a:t>
            </a:r>
            <a:endParaRPr lang="en-GB" sz="1800" dirty="0">
              <a:solidFill>
                <a:srgbClr val="000090"/>
              </a:solidFill>
            </a:endParaRPr>
          </a:p>
        </p:txBody>
      </p:sp>
      <p:sp>
        <p:nvSpPr>
          <p:cNvPr id="28" name="Espace réservé du numéro de diapositive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C445B-3B59-B644-AF9D-7A0153198361}" type="slidenum">
              <a:rPr lang="en-GB" smtClean="0"/>
              <a:t>9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 rot="16200000">
            <a:off x="-1753206" y="3265534"/>
            <a:ext cx="3965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Klein, Salas Matamoros &amp; </a:t>
            </a:r>
            <a:r>
              <a:rPr lang="en-GB" sz="1600" dirty="0" err="1" smtClean="0"/>
              <a:t>Hamini</a:t>
            </a:r>
            <a:r>
              <a:rPr lang="en-GB" sz="1600" dirty="0" smtClean="0"/>
              <a:t>, in prep.</a:t>
            </a:r>
            <a:endParaRPr lang="en-GB" sz="1600" dirty="0"/>
          </a:p>
        </p:txBody>
      </p:sp>
      <p:pic>
        <p:nvPicPr>
          <p:cNvPr id="27" name="Image 26" descr="ORF_NDA_CAL_Win_20210824_1200-1300UT-eps-converted-to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r="15588"/>
          <a:stretch/>
        </p:blipFill>
        <p:spPr>
          <a:xfrm>
            <a:off x="5431678" y="1042579"/>
            <a:ext cx="3580584" cy="338417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755106" y="1098407"/>
            <a:ext cx="209324" cy="260078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NRH group - PNST Marseille 11/1/2024</a:t>
            </a:r>
            <a:endParaRPr lang="en-GB"/>
          </a:p>
        </p:txBody>
      </p:sp>
      <p:grpSp>
        <p:nvGrpSpPr>
          <p:cNvPr id="8" name="Grouper 7"/>
          <p:cNvGrpSpPr/>
          <p:nvPr/>
        </p:nvGrpSpPr>
        <p:grpSpPr>
          <a:xfrm>
            <a:off x="5310936" y="3613953"/>
            <a:ext cx="3701326" cy="3160959"/>
            <a:chOff x="5310936" y="3613953"/>
            <a:chExt cx="3701326" cy="3160959"/>
          </a:xfrm>
        </p:grpSpPr>
        <p:grpSp>
          <p:nvGrpSpPr>
            <p:cNvPr id="22" name="Grouper 21"/>
            <p:cNvGrpSpPr/>
            <p:nvPr/>
          </p:nvGrpSpPr>
          <p:grpSpPr>
            <a:xfrm>
              <a:off x="5310936" y="4466814"/>
              <a:ext cx="3701326" cy="2308098"/>
              <a:chOff x="5310936" y="4466814"/>
              <a:chExt cx="3701326" cy="2308098"/>
            </a:xfrm>
          </p:grpSpPr>
          <p:pic>
            <p:nvPicPr>
              <p:cNvPr id="4" name="Image 3" descr="NRH_20210824_123901UT-eps-converted-to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09" b="5453"/>
              <a:stretch/>
            </p:blipFill>
            <p:spPr>
              <a:xfrm>
                <a:off x="5310936" y="4466814"/>
                <a:ext cx="3290733" cy="2308098"/>
              </a:xfrm>
              <a:prstGeom prst="rect">
                <a:avLst/>
              </a:prstGeom>
            </p:spPr>
          </p:pic>
          <p:sp>
            <p:nvSpPr>
              <p:cNvPr id="13" name="ZoneTexte 12"/>
              <p:cNvSpPr txBox="1"/>
              <p:nvPr/>
            </p:nvSpPr>
            <p:spPr>
              <a:xfrm>
                <a:off x="7499367" y="5326048"/>
                <a:ext cx="15128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HF DH III </a:t>
                </a:r>
                <a:endParaRPr lang="en-GB" dirty="0" smtClean="0">
                  <a:solidFill>
                    <a:srgbClr val="FF0000"/>
                  </a:solidFill>
                </a:endParaRPr>
              </a:p>
              <a:p>
                <a:r>
                  <a:rPr lang="en-GB" dirty="0" smtClean="0">
                    <a:solidFill>
                      <a:srgbClr val="FF0000"/>
                    </a:solidFill>
                  </a:rPr>
                  <a:t>counterpart </a:t>
                </a:r>
                <a:r>
                  <a:rPr lang="en-GB" sz="1200" dirty="0" smtClean="0">
                    <a:solidFill>
                      <a:srgbClr val="FF0000"/>
                    </a:solidFill>
                  </a:rPr>
                  <a:t>(0.25 s </a:t>
                </a:r>
                <a:r>
                  <a:rPr lang="en-GB" sz="1200" dirty="0">
                    <a:solidFill>
                      <a:srgbClr val="FF0000"/>
                    </a:solidFill>
                  </a:rPr>
                  <a:t>integration</a:t>
                </a:r>
                <a:r>
                  <a:rPr lang="en-GB" sz="1200" dirty="0" smtClean="0">
                    <a:solidFill>
                      <a:srgbClr val="FF0000"/>
                    </a:solidFill>
                  </a:rPr>
                  <a:t>)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" name="Forme libre 2"/>
            <p:cNvSpPr/>
            <p:nvPr/>
          </p:nvSpPr>
          <p:spPr>
            <a:xfrm>
              <a:off x="6284761" y="3613953"/>
              <a:ext cx="1573234" cy="1996423"/>
            </a:xfrm>
            <a:custGeom>
              <a:avLst/>
              <a:gdLst>
                <a:gd name="connsiteX0" fmla="*/ 1571190 w 1573234"/>
                <a:gd name="connsiteY0" fmla="*/ 0 h 1996423"/>
                <a:gd name="connsiteX1" fmla="*/ 1322419 w 1573234"/>
                <a:gd name="connsiteY1" fmla="*/ 1728413 h 1996423"/>
                <a:gd name="connsiteX2" fmla="*/ 0 w 1573234"/>
                <a:gd name="connsiteY2" fmla="*/ 1990293 h 199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3234" h="1996423">
                  <a:moveTo>
                    <a:pt x="1571190" y="0"/>
                  </a:moveTo>
                  <a:cubicBezTo>
                    <a:pt x="1577737" y="698349"/>
                    <a:pt x="1584284" y="1396698"/>
                    <a:pt x="1322419" y="1728413"/>
                  </a:cubicBezTo>
                  <a:cubicBezTo>
                    <a:pt x="1060554" y="2060128"/>
                    <a:pt x="0" y="1990293"/>
                    <a:pt x="0" y="1990293"/>
                  </a:cubicBezTo>
                </a:path>
              </a:pathLst>
            </a:cu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noFill/>
          <a:ln>
            <a:solidFill>
              <a:schemeClr val="tx1"/>
            </a:solidFill>
          </a:ln>
          <a:extLst/>
        </p:spPr>
        <p:txBody>
          <a:bodyPr anchor="ctr"/>
          <a:lstStyle/>
          <a:p>
            <a:pPr algn="r"/>
            <a:r>
              <a:rPr lang="en-GB" sz="2400" dirty="0" smtClean="0">
                <a:solidFill>
                  <a:srgbClr val="000090"/>
                </a:solidFill>
                <a:latin typeface="Calibri"/>
                <a:cs typeface="Calibri"/>
              </a:rPr>
              <a:t>Electron acceleration, confinement, and escape</a:t>
            </a:r>
            <a:endParaRPr lang="en-GB" sz="24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r"/>
            <a:r>
              <a:rPr lang="en-US" sz="2000" dirty="0">
                <a:solidFill>
                  <a:srgbClr val="000090"/>
                </a:solidFill>
                <a:cs typeface="Calibri"/>
              </a:rPr>
              <a:t>NT electrons in an erupting magnetic flux rope</a:t>
            </a:r>
            <a:endParaRPr lang="en-GB" sz="4000" dirty="0">
              <a:solidFill>
                <a:srgbClr val="000090"/>
              </a:solidFill>
              <a:latin typeface="Calbri"/>
              <a:cs typeface="Calbri"/>
            </a:endParaRPr>
          </a:p>
        </p:txBody>
      </p:sp>
    </p:spTree>
    <p:extLst>
      <p:ext uri="{BB962C8B-B14F-4D97-AF65-F5344CB8AC3E}">
        <p14:creationId xmlns:p14="http://schemas.microsoft.com/office/powerpoint/2010/main" val="239579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709</Words>
  <Application>Microsoft Macintosh PowerPoint</Application>
  <PresentationFormat>Présentation à l'écran (4:3)</PresentationFormat>
  <Paragraphs>102</Paragraphs>
  <Slides>10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klein</dc:creator>
  <cp:lastModifiedBy>klein</cp:lastModifiedBy>
  <cp:revision>51</cp:revision>
  <dcterms:created xsi:type="dcterms:W3CDTF">2024-01-08T22:32:53Z</dcterms:created>
  <dcterms:modified xsi:type="dcterms:W3CDTF">2024-01-10T20:53:49Z</dcterms:modified>
</cp:coreProperties>
</file>