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65" r:id="rId2"/>
    <p:sldId id="406" r:id="rId3"/>
    <p:sldId id="410" r:id="rId4"/>
    <p:sldId id="409" r:id="rId5"/>
    <p:sldId id="423" r:id="rId6"/>
    <p:sldId id="424" r:id="rId7"/>
    <p:sldId id="425" r:id="rId8"/>
    <p:sldId id="414" r:id="rId9"/>
    <p:sldId id="413" r:id="rId10"/>
    <p:sldId id="405" r:id="rId11"/>
    <p:sldId id="270" r:id="rId12"/>
    <p:sldId id="407" r:id="rId13"/>
    <p:sldId id="257" r:id="rId14"/>
    <p:sldId id="258" r:id="rId15"/>
    <p:sldId id="42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4637"/>
    <a:srgbClr val="0031FF"/>
    <a:srgbClr val="04FE4B"/>
    <a:srgbClr val="01FFFE"/>
    <a:srgbClr val="00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0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1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9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8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1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1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6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5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4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9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8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9C60BF-5C37-4F26-86A2-7D1683FD7D6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2936C-4848-4760-87C8-B7010408F0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49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C9DDFCA-1151-4F76-B9D6-CD0349DAC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6C0F08-36F7-4BD3-A50E-8F308B5E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138" y="1016000"/>
            <a:ext cx="8546841" cy="1974788"/>
          </a:xfrm>
          <a:solidFill>
            <a:schemeClr val="tx1">
              <a:alpha val="2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200" b="1" i="1" u="sng" dirty="0">
                <a:solidFill>
                  <a:schemeClr val="bg1"/>
                </a:solidFill>
                <a:latin typeface="+mn-lt"/>
              </a:rPr>
              <a:t>PNST 2024</a:t>
            </a:r>
            <a:br>
              <a:rPr lang="fr-FR" sz="3200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Statistical Analysis of the Solar Winds Radial Evolution between 0.1 and 1 au, and their Semi-empirical Iso-poly Fluid Modeling</a:t>
            </a:r>
            <a:endParaRPr lang="fr-F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368374F-01CD-403F-87C2-E2F2B4B2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30FD-3CC2-4702-A2AD-A308A287194B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E7B1D2-365A-4AE6-B7D1-CBFDC3AD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96" y="5930764"/>
            <a:ext cx="843401" cy="8434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7464F5-2631-4E34-A68E-552E91B58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19" y="5949334"/>
            <a:ext cx="845543" cy="8140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6578B7A-232E-4B09-81C4-5B1BB3951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22" y="6011932"/>
            <a:ext cx="2023568" cy="76223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C59DBFE-12D4-4F4C-9CBD-6117C83FE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" y="5949334"/>
            <a:ext cx="2892445" cy="80855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22C1596-7106-4908-BB85-D120CDAD8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39" y="5949334"/>
            <a:ext cx="2263942" cy="80855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5903910-4B66-4040-8C14-801ECFE2E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92" y="5980293"/>
            <a:ext cx="2710134" cy="74434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2C24EE-7790-4A93-8D23-739F0E34BA3E}"/>
              </a:ext>
            </a:extLst>
          </p:cNvPr>
          <p:cNvSpPr txBox="1"/>
          <p:nvPr/>
        </p:nvSpPr>
        <p:spPr>
          <a:xfrm>
            <a:off x="4324833" y="2990788"/>
            <a:ext cx="3579647" cy="1477328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J-B DAKEYO, Milan MAKSIMOVIC, Pascal DEMOULIN, Alexis ROUILLARD, Paul LOMAZZI, Jasper HALEKAS, Michael STEVENS, Philippe LOUARN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13DA3A-FD2A-4EAE-87C7-FFC9295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2702" y="5918606"/>
            <a:ext cx="2441931" cy="305110"/>
          </a:xfrm>
        </p:spPr>
        <p:txBody>
          <a:bodyPr/>
          <a:lstStyle/>
          <a:p>
            <a:fld id="{C04D30FD-3CC2-4702-A2AD-A308A287194B}" type="slidenum">
              <a:rPr lang="fr-FR" smtClean="0"/>
              <a:t>10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3550DA-E26D-4F79-9D8F-DDFB60622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5"/>
          <a:stretch/>
        </p:blipFill>
        <p:spPr>
          <a:xfrm>
            <a:off x="452725" y="1373017"/>
            <a:ext cx="10383085" cy="1967385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D0F36FE-81C1-4840-956C-A929C1E1CC66}"/>
              </a:ext>
            </a:extLst>
          </p:cNvPr>
          <p:cNvSpPr/>
          <p:nvPr/>
        </p:nvSpPr>
        <p:spPr>
          <a:xfrm>
            <a:off x="452725" y="1447038"/>
            <a:ext cx="2835224" cy="1829931"/>
          </a:xfrm>
          <a:prstGeom prst="roundRect">
            <a:avLst/>
          </a:prstGeom>
          <a:solidFill>
            <a:srgbClr val="00B0F0">
              <a:alpha val="16000"/>
            </a:srgb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7315230-FB0F-44BA-ABE9-E85C2FAA9D36}"/>
              </a:ext>
            </a:extLst>
          </p:cNvPr>
          <p:cNvSpPr/>
          <p:nvPr/>
        </p:nvSpPr>
        <p:spPr>
          <a:xfrm>
            <a:off x="3892722" y="1511479"/>
            <a:ext cx="3310289" cy="1765491"/>
          </a:xfrm>
          <a:prstGeom prst="roundRect">
            <a:avLst/>
          </a:prstGeom>
          <a:solidFill>
            <a:srgbClr val="FF0000">
              <a:alpha val="16000"/>
            </a:srgb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B7A0846-5118-46F9-888D-1CFA300F1B53}"/>
              </a:ext>
            </a:extLst>
          </p:cNvPr>
          <p:cNvSpPr/>
          <p:nvPr/>
        </p:nvSpPr>
        <p:spPr>
          <a:xfrm>
            <a:off x="7266918" y="1511479"/>
            <a:ext cx="3568892" cy="1765491"/>
          </a:xfrm>
          <a:prstGeom prst="roundRect">
            <a:avLst/>
          </a:prstGeom>
          <a:solidFill>
            <a:srgbClr val="00B050">
              <a:alpha val="16000"/>
            </a:srgb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41601B-86E1-4C38-ABA3-3A48440555A0}"/>
              </a:ext>
            </a:extLst>
          </p:cNvPr>
          <p:cNvSpPr txBox="1"/>
          <p:nvPr/>
        </p:nvSpPr>
        <p:spPr>
          <a:xfrm>
            <a:off x="452725" y="251069"/>
            <a:ext cx="10985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Solar </a:t>
            </a:r>
            <a:r>
              <a:rPr lang="fr-FR" sz="4800" b="1" dirty="0" err="1"/>
              <a:t>wind</a:t>
            </a:r>
            <a:r>
              <a:rPr lang="fr-FR" sz="4800" b="1" dirty="0"/>
              <a:t> modeling : </a:t>
            </a:r>
            <a:r>
              <a:rPr lang="fr-FR" sz="4800" b="1" dirty="0" err="1"/>
              <a:t>Parker’s</a:t>
            </a:r>
            <a:r>
              <a:rPr lang="fr-FR" sz="4800" b="1" dirty="0"/>
              <a:t> </a:t>
            </a:r>
            <a:r>
              <a:rPr lang="fr-FR" sz="4800" b="1" dirty="0" err="1"/>
              <a:t>equations</a:t>
            </a:r>
            <a:endParaRPr lang="fr-FR" sz="48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CAAECA-C511-4DEC-96C7-263D8971B49F}"/>
              </a:ext>
            </a:extLst>
          </p:cNvPr>
          <p:cNvSpPr txBox="1"/>
          <p:nvPr/>
        </p:nvSpPr>
        <p:spPr>
          <a:xfrm>
            <a:off x="3566592" y="3194521"/>
            <a:ext cx="396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Thermal Pressure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2582F1-3314-4D48-A829-7AA478E40357}"/>
              </a:ext>
            </a:extLst>
          </p:cNvPr>
          <p:cNvSpPr txBox="1"/>
          <p:nvPr/>
        </p:nvSpPr>
        <p:spPr>
          <a:xfrm>
            <a:off x="533089" y="3194521"/>
            <a:ext cx="267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>
                <a:solidFill>
                  <a:srgbClr val="00B0F0"/>
                </a:solidFill>
              </a:rPr>
              <a:t>Inertia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A43986-AB47-4957-9345-5BC12FFCD09E}"/>
              </a:ext>
            </a:extLst>
          </p:cNvPr>
          <p:cNvSpPr txBox="1"/>
          <p:nvPr/>
        </p:nvSpPr>
        <p:spPr>
          <a:xfrm>
            <a:off x="8044596" y="3227088"/>
            <a:ext cx="244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92D050"/>
                </a:solidFill>
              </a:rPr>
              <a:t>Gravity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6C190D-CA2A-467E-9EFA-D49ACAF792EE}"/>
              </a:ext>
            </a:extLst>
          </p:cNvPr>
          <p:cNvSpPr txBox="1"/>
          <p:nvPr/>
        </p:nvSpPr>
        <p:spPr>
          <a:xfrm>
            <a:off x="1781819" y="6071161"/>
            <a:ext cx="8278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ym typeface="Wingdings" panose="05000000000000000000" pitchFamily="2" charset="2"/>
              </a:rPr>
              <a:t></a:t>
            </a:r>
            <a:r>
              <a:rPr lang="fr-FR" sz="3200" b="1" dirty="0"/>
              <a:t> </a:t>
            </a:r>
            <a:r>
              <a:rPr lang="fr-FR" sz="3200" b="1" dirty="0" err="1"/>
              <a:t>Parker’s</a:t>
            </a:r>
            <a:r>
              <a:rPr lang="fr-FR" sz="3200" b="1" dirty="0"/>
              <a:t> like solutions : ’’Iso-poly ’’ solutions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09C64D5-39FF-48DD-8E2A-7BFF0FB66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74" y="3978612"/>
            <a:ext cx="9024383" cy="1939994"/>
          </a:xfrm>
          <a:prstGeom prst="rect">
            <a:avLst/>
          </a:prstGeom>
          <a:solidFill>
            <a:srgbClr val="00B0F0">
              <a:alpha val="96000"/>
            </a:srgbClr>
          </a:solidFill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589160E-BE38-44D2-8C16-1C1A4F78C7A9}"/>
              </a:ext>
            </a:extLst>
          </p:cNvPr>
          <p:cNvSpPr txBox="1"/>
          <p:nvPr/>
        </p:nvSpPr>
        <p:spPr>
          <a:xfrm>
            <a:off x="8120895" y="5335707"/>
            <a:ext cx="1860937" cy="64633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Determined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 - n power </a:t>
            </a:r>
            <a:r>
              <a:rPr lang="fr-FR" dirty="0" err="1">
                <a:solidFill>
                  <a:srgbClr val="FF0000"/>
                </a:solidFill>
              </a:rPr>
              <a:t>law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16C06D6-FF1F-4AE5-A5BD-EBE72C80D6DB}"/>
              </a:ext>
            </a:extLst>
          </p:cNvPr>
          <p:cNvCxnSpPr/>
          <p:nvPr/>
        </p:nvCxnSpPr>
        <p:spPr>
          <a:xfrm flipH="1">
            <a:off x="7608296" y="5640175"/>
            <a:ext cx="4363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C95986E-2A69-4EC9-B8F8-2A1294E4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30FD-3CC2-4702-A2AD-A308A287194B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3B6A799-24B9-4B2D-86E8-1E739394E312}"/>
                  </a:ext>
                </a:extLst>
              </p:cNvPr>
              <p:cNvSpPr txBox="1"/>
              <p:nvPr/>
            </p:nvSpPr>
            <p:spPr>
              <a:xfrm>
                <a:off x="9156638" y="609600"/>
                <a:ext cx="3035362" cy="5807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/>
                  <a:t>Best iso-poly fit to </a:t>
                </a:r>
                <a:r>
                  <a:rPr lang="fr-FR" sz="2000" b="1" dirty="0" err="1"/>
                  <a:t>Helios</a:t>
                </a:r>
                <a:r>
                  <a:rPr lang="fr-FR" sz="2000" b="1" dirty="0"/>
                  <a:t>, PSP and </a:t>
                </a:r>
                <a:r>
                  <a:rPr lang="fr-FR" sz="2000" b="1" dirty="0" err="1"/>
                  <a:t>SolO</a:t>
                </a:r>
                <a:r>
                  <a:rPr lang="fr-FR" sz="2000" b="1" dirty="0"/>
                  <a:t> observations</a:t>
                </a:r>
              </a:p>
              <a:p>
                <a:endParaRPr lang="fr-FR" sz="2000" b="1" dirty="0"/>
              </a:p>
              <a:p>
                <a:r>
                  <a:rPr lang="fr-FR" sz="2000" b="1" dirty="0"/>
                  <a:t>u(r) 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Very slow </a:t>
                </a:r>
                <a:r>
                  <a:rPr lang="fr-FR" dirty="0" err="1"/>
                  <a:t>wind</a:t>
                </a:r>
                <a:r>
                  <a:rPr lang="fr-FR" dirty="0"/>
                  <a:t> : large distance </a:t>
                </a:r>
                <a:r>
                  <a:rPr lang="fr-FR" dirty="0" err="1"/>
                  <a:t>acceleration</a:t>
                </a:r>
                <a:r>
                  <a:rPr lang="fr-FR" dirty="0"/>
                  <a:t> not </a:t>
                </a:r>
                <a:r>
                  <a:rPr lang="fr-FR" dirty="0" err="1"/>
                  <a:t>reproduced</a:t>
                </a:r>
                <a:br>
                  <a:rPr lang="fr-FR" dirty="0"/>
                </a:br>
                <a:endParaRPr lang="fr-FR" dirty="0"/>
              </a:p>
              <a:p>
                <a:r>
                  <a:rPr lang="fr-FR" sz="2000" b="1" dirty="0" err="1"/>
                  <a:t>Tp</a:t>
                </a:r>
                <a:r>
                  <a:rPr lang="fr-FR" sz="2000" b="1" dirty="0"/>
                  <a:t>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Fast </a:t>
                </a:r>
                <a:r>
                  <a:rPr lang="fr-FR" dirty="0" err="1"/>
                  <a:t>wind</a:t>
                </a:r>
                <a:r>
                  <a:rPr lang="fr-FR" dirty="0"/>
                  <a:t> : </a:t>
                </a:r>
                <a:r>
                  <a:rPr lang="fr-FR" dirty="0" err="1"/>
                  <a:t>too</a:t>
                </a:r>
                <a:r>
                  <a:rPr lang="fr-FR" dirty="0"/>
                  <a:t>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in the corona </a:t>
                </a:r>
                <a:r>
                  <a:rPr lang="fr-FR" dirty="0" err="1"/>
                  <a:t>compared</a:t>
                </a:r>
                <a:r>
                  <a:rPr lang="fr-FR" dirty="0"/>
                  <a:t> to </a:t>
                </a:r>
                <a:r>
                  <a:rPr lang="fr-FR" dirty="0" err="1"/>
                  <a:t>spectroscopy</a:t>
                </a:r>
                <a:r>
                  <a:rPr lang="fr-FR" dirty="0"/>
                  <a:t> observations</a:t>
                </a:r>
              </a:p>
              <a:p>
                <a:br>
                  <a:rPr lang="fr-FR" dirty="0"/>
                </a:br>
                <a:r>
                  <a:rPr lang="fr-FR" b="1" dirty="0"/>
                  <a:t>Te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No </a:t>
                </a:r>
                <a:r>
                  <a:rPr lang="fr-FR" dirty="0" err="1"/>
                  <a:t>clear</a:t>
                </a:r>
                <a:r>
                  <a:rPr lang="fr-FR" dirty="0"/>
                  <a:t> anti-</a:t>
                </a:r>
                <a:r>
                  <a:rPr lang="fr-FR" dirty="0" err="1"/>
                  <a:t>correlation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fr-F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compared</a:t>
                </a:r>
                <a:r>
                  <a:rPr lang="fr-FR" dirty="0"/>
                  <a:t> to state charge ratio </a:t>
                </a:r>
                <a:r>
                  <a:rPr lang="fr-FR" dirty="0" err="1"/>
                  <a:t>prediction</a:t>
                </a:r>
                <a:endParaRPr lang="fr-FR" dirty="0"/>
              </a:p>
              <a:p>
                <a:r>
                  <a:rPr lang="fr-FR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3B6A799-24B9-4B2D-86E8-1E739394E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638" y="609600"/>
                <a:ext cx="3035362" cy="5807615"/>
              </a:xfrm>
              <a:prstGeom prst="rect">
                <a:avLst/>
              </a:prstGeom>
              <a:blipFill>
                <a:blip r:embed="rId2"/>
                <a:stretch>
                  <a:fillRect l="-2008" t="-525" r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A0D0E1B4-5406-4D5B-952E-9CAB637ED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663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27EC7E-382C-474F-A83B-A0A84B07500B}"/>
              </a:ext>
            </a:extLst>
          </p:cNvPr>
          <p:cNvSpPr/>
          <p:nvPr/>
        </p:nvSpPr>
        <p:spPr>
          <a:xfrm>
            <a:off x="4477732" y="0"/>
            <a:ext cx="4678906" cy="3363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DB8B52-4666-4ABD-8B93-C4DF7557F171}"/>
              </a:ext>
            </a:extLst>
          </p:cNvPr>
          <p:cNvSpPr/>
          <p:nvPr/>
        </p:nvSpPr>
        <p:spPr>
          <a:xfrm>
            <a:off x="4477732" y="3429000"/>
            <a:ext cx="4678906" cy="3363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E9F94-5F9F-41CA-94AB-EB8896B4B8FC}"/>
              </a:ext>
            </a:extLst>
          </p:cNvPr>
          <p:cNvSpPr/>
          <p:nvPr/>
        </p:nvSpPr>
        <p:spPr>
          <a:xfrm>
            <a:off x="-69890" y="3429000"/>
            <a:ext cx="4678906" cy="3363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0F63B53-740B-48D0-9813-6D707B79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060" y="5626735"/>
            <a:ext cx="551167" cy="377825"/>
          </a:xfrm>
        </p:spPr>
        <p:txBody>
          <a:bodyPr/>
          <a:lstStyle/>
          <a:p>
            <a:fld id="{C04D30FD-3CC2-4702-A2AD-A308A287194B}" type="slidenum">
              <a:rPr lang="fr-FR" smtClean="0"/>
              <a:t>12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B2CFA7-10FC-4BC2-A3FA-FA7D43E37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75" y="1211580"/>
            <a:ext cx="5823773" cy="443484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950DBF4-11AB-4307-8E6E-7501A5BB6B1E}"/>
              </a:ext>
            </a:extLst>
          </p:cNvPr>
          <p:cNvSpPr txBox="1"/>
          <p:nvPr/>
        </p:nvSpPr>
        <p:spPr>
          <a:xfrm>
            <a:off x="3550189" y="766661"/>
            <a:ext cx="509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Summarized</a:t>
            </a:r>
            <a:r>
              <a:rPr lang="fr-FR" sz="2000" b="1" dirty="0"/>
              <a:t> in Dakeyo et al. 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B3BE76-809E-4AF5-9AF0-0D90E52B03C1}"/>
              </a:ext>
            </a:extLst>
          </p:cNvPr>
          <p:cNvSpPr txBox="1"/>
          <p:nvPr/>
        </p:nvSpPr>
        <p:spPr>
          <a:xfrm>
            <a:off x="3090375" y="5934133"/>
            <a:ext cx="582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/>
              <a:t>What</a:t>
            </a:r>
            <a:r>
              <a:rPr lang="fr-FR" sz="3200" b="1" dirty="0"/>
              <a:t> about </a:t>
            </a:r>
            <a:r>
              <a:rPr lang="fr-FR" sz="3200" b="1" dirty="0" err="1"/>
              <a:t>solar</a:t>
            </a:r>
            <a:r>
              <a:rPr lang="fr-FR" sz="3200" b="1" dirty="0"/>
              <a:t> </a:t>
            </a:r>
            <a:r>
              <a:rPr lang="fr-FR" sz="3200" b="1" dirty="0" err="1"/>
              <a:t>wind</a:t>
            </a:r>
            <a:r>
              <a:rPr lang="fr-FR" sz="3200" b="1" dirty="0"/>
              <a:t> </a:t>
            </a:r>
            <a:r>
              <a:rPr lang="fr-FR" sz="3200" b="1" dirty="0" err="1"/>
              <a:t>heating</a:t>
            </a:r>
            <a:r>
              <a:rPr lang="fr-FR" sz="3200" b="1" dirty="0"/>
              <a:t> ?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B2165E3-0A96-4408-98DB-F7C3F4D0E7AA}"/>
              </a:ext>
            </a:extLst>
          </p:cNvPr>
          <p:cNvSpPr txBox="1"/>
          <p:nvPr/>
        </p:nvSpPr>
        <p:spPr>
          <a:xfrm>
            <a:off x="2706552" y="181886"/>
            <a:ext cx="70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Great modeling of the global </a:t>
            </a:r>
            <a:r>
              <a:rPr lang="fr-FR" sz="3200" b="1" dirty="0" err="1"/>
              <a:t>behavior</a:t>
            </a:r>
            <a:r>
              <a:rPr lang="fr-FR" sz="32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92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27FA9DF-AF5F-4516-8593-65ECC7A1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37" y="0"/>
            <a:ext cx="8286562" cy="27948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A273BC9-2A0A-4953-80C3-8CB940AEE5E1}"/>
                  </a:ext>
                </a:extLst>
              </p:cNvPr>
              <p:cNvSpPr txBox="1"/>
              <p:nvPr/>
            </p:nvSpPr>
            <p:spPr>
              <a:xfrm>
                <a:off x="290537" y="79976"/>
                <a:ext cx="3322320" cy="230832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/>
                  <a:t>We can </a:t>
                </a:r>
                <a:r>
                  <a:rPr lang="fr-FR" sz="2400" dirty="0" err="1"/>
                  <a:t>estimate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heating</a:t>
                </a:r>
                <a:r>
                  <a:rPr lang="fr-FR" sz="2400" dirty="0"/>
                  <a:t> </a:t>
                </a:r>
                <a:r>
                  <a:rPr lang="fr-FR" sz="2400" dirty="0" err="1"/>
                  <a:t>retrieving</a:t>
                </a:r>
                <a:r>
                  <a:rPr lang="fr-FR" sz="2400" dirty="0"/>
                  <a:t> to the thermal </a:t>
                </a:r>
                <a:r>
                  <a:rPr lang="fr-FR" sz="2400" dirty="0" err="1"/>
                  <a:t>energy</a:t>
                </a:r>
                <a:r>
                  <a:rPr lang="fr-FR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, the one </a:t>
                </a:r>
                <a:r>
                  <a:rPr lang="fr-FR" sz="2400" dirty="0" err="1"/>
                  <a:t>from</a:t>
                </a:r>
                <a:r>
                  <a:rPr lang="fr-FR" sz="2400" dirty="0"/>
                  <a:t> a </a:t>
                </a:r>
                <a:r>
                  <a:rPr lang="fr-FR" sz="2400" dirty="0" err="1"/>
                  <a:t>theroretical</a:t>
                </a:r>
                <a:r>
                  <a:rPr lang="fr-FR" sz="2400" dirty="0"/>
                  <a:t> </a:t>
                </a:r>
                <a:r>
                  <a:rPr lang="fr-FR" sz="2400" dirty="0" err="1"/>
                  <a:t>adiabatic</a:t>
                </a:r>
                <a:r>
                  <a:rPr lang="fr-FR" sz="2400" dirty="0"/>
                  <a:t> expansion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=5/3)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A273BC9-2A0A-4953-80C3-8CB940AEE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37" y="79976"/>
                <a:ext cx="3322320" cy="2308324"/>
              </a:xfrm>
              <a:prstGeom prst="rect">
                <a:avLst/>
              </a:prstGeom>
              <a:blipFill>
                <a:blip r:embed="rId3"/>
                <a:stretch>
                  <a:fillRect l="-1818" t="-1563" r="-2909" b="-1823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A345078-A5F5-479C-AE27-8A52F69B717F}"/>
              </a:ext>
            </a:extLst>
          </p:cNvPr>
          <p:cNvSpPr/>
          <p:nvPr/>
        </p:nvSpPr>
        <p:spPr>
          <a:xfrm>
            <a:off x="5877561" y="1813561"/>
            <a:ext cx="548640" cy="52372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4D0E60F-BD39-4EB5-8F85-C45A89C6D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206" y="4603626"/>
            <a:ext cx="4043594" cy="116715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2631942-0848-4811-B141-1B1A9E07BFA4}"/>
              </a:ext>
            </a:extLst>
          </p:cNvPr>
          <p:cNvSpPr txBox="1"/>
          <p:nvPr/>
        </p:nvSpPr>
        <p:spPr>
          <a:xfrm>
            <a:off x="6973530" y="3649519"/>
            <a:ext cx="4462945" cy="9541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/>
              <a:t>Heating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directly</a:t>
            </a:r>
            <a:r>
              <a:rPr lang="fr-FR" sz="2800" dirty="0"/>
              <a:t> </a:t>
            </a:r>
            <a:r>
              <a:rPr lang="fr-FR" sz="2800" dirty="0" err="1"/>
              <a:t>expressed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extra thermal </a:t>
            </a:r>
            <a:r>
              <a:rPr lang="fr-FR" sz="2800" dirty="0" err="1"/>
              <a:t>energy</a:t>
            </a:r>
            <a:endParaRPr lang="en-US" sz="28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09A2D85-8540-43C9-AF45-66336EA76CAE}"/>
              </a:ext>
            </a:extLst>
          </p:cNvPr>
          <p:cNvSpPr txBox="1"/>
          <p:nvPr/>
        </p:nvSpPr>
        <p:spPr>
          <a:xfrm>
            <a:off x="4783819" y="1616297"/>
            <a:ext cx="102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Extra thermal </a:t>
            </a:r>
            <a:r>
              <a:rPr lang="fr-FR" b="1" dirty="0" err="1">
                <a:solidFill>
                  <a:srgbClr val="FF0000"/>
                </a:solidFill>
              </a:rPr>
              <a:t>energy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01F046D-115F-462A-8DE5-3C66BE1BE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44" y="2490779"/>
            <a:ext cx="6169380" cy="43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8C4298-F964-4959-95DF-A43E88B6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85" y="1929077"/>
            <a:ext cx="6049915" cy="42372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FA9F36-5B85-4CFF-A3F7-BD6E999B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" y="1929076"/>
            <a:ext cx="6151880" cy="42372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7EEF3C-6800-4F6B-BE0A-2F042DAC29C1}"/>
              </a:ext>
            </a:extLst>
          </p:cNvPr>
          <p:cNvSpPr txBox="1"/>
          <p:nvPr/>
        </p:nvSpPr>
        <p:spPr>
          <a:xfrm>
            <a:off x="1242483" y="359413"/>
            <a:ext cx="4421528" cy="1200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/>
              <a:t>Heating</a:t>
            </a:r>
            <a:r>
              <a:rPr lang="fr-FR" sz="2400" dirty="0"/>
              <a:t> rate magnitude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/>
              <a:t>inversely</a:t>
            </a:r>
            <a:r>
              <a:rPr lang="fr-FR" sz="2400" dirty="0"/>
              <a:t> </a:t>
            </a:r>
            <a:r>
              <a:rPr lang="fr-FR" sz="2400" dirty="0" err="1"/>
              <a:t>correlated</a:t>
            </a:r>
            <a:r>
              <a:rPr lang="fr-FR" sz="2400" dirty="0"/>
              <a:t> to 1au speed</a:t>
            </a:r>
            <a:endParaRPr lang="en-US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40A882-2AC2-4062-B1FE-78566DFB6967}"/>
              </a:ext>
            </a:extLst>
          </p:cNvPr>
          <p:cNvSpPr txBox="1"/>
          <p:nvPr/>
        </p:nvSpPr>
        <p:spPr>
          <a:xfrm>
            <a:off x="6405805" y="174747"/>
            <a:ext cx="5685033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/>
              <a:t>Heating</a:t>
            </a:r>
            <a:r>
              <a:rPr lang="fr-FR" sz="2400" dirty="0"/>
              <a:t> per particule: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/>
              <a:t>below</a:t>
            </a:r>
            <a:r>
              <a:rPr lang="fr-FR" sz="2400" dirty="0"/>
              <a:t> 10 </a:t>
            </a:r>
            <a:r>
              <a:rPr lang="fr-FR" sz="2400" dirty="0" err="1"/>
              <a:t>Rs</a:t>
            </a:r>
            <a:r>
              <a:rPr lang="fr-FR" sz="2400" dirty="0"/>
              <a:t> , </a:t>
            </a:r>
            <a:r>
              <a:rPr lang="fr-FR" sz="2400" dirty="0" err="1"/>
              <a:t>correlated</a:t>
            </a:r>
            <a:r>
              <a:rPr lang="fr-FR" sz="2400" dirty="0"/>
              <a:t> to 1au speed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the </a:t>
            </a:r>
            <a:r>
              <a:rPr lang="fr-FR" sz="2400" dirty="0" err="1"/>
              <a:t>slower</a:t>
            </a:r>
            <a:r>
              <a:rPr lang="fr-FR" sz="2400" dirty="0"/>
              <a:t> the </a:t>
            </a:r>
            <a:r>
              <a:rPr lang="fr-FR" sz="2400" dirty="0" err="1"/>
              <a:t>wind</a:t>
            </a:r>
            <a:r>
              <a:rPr lang="fr-FR" sz="2400" dirty="0"/>
              <a:t>, the more </a:t>
            </a:r>
            <a:r>
              <a:rPr lang="fr-FR" sz="2400" dirty="0" err="1"/>
              <a:t>heating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spread over large radial distance</a:t>
            </a:r>
            <a:endParaRPr lang="en-US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9A9D6B-92AC-41F1-B12A-9B6BC1500477}"/>
              </a:ext>
            </a:extLst>
          </p:cNvPr>
          <p:cNvSpPr txBox="1"/>
          <p:nvPr/>
        </p:nvSpPr>
        <p:spPr>
          <a:xfrm>
            <a:off x="4419354" y="2011680"/>
            <a:ext cx="1636183" cy="163121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A (&lt;350 km/s) </a:t>
            </a:r>
          </a:p>
          <a:p>
            <a:r>
              <a:rPr lang="fr-FR" sz="2000" dirty="0">
                <a:solidFill>
                  <a:srgbClr val="FF0000"/>
                </a:solidFill>
              </a:rPr>
              <a:t>B (400 km/s)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</a:p>
          <a:p>
            <a:r>
              <a:rPr lang="fr-FR" sz="2000" dirty="0">
                <a:solidFill>
                  <a:srgbClr val="007E00"/>
                </a:solidFill>
              </a:rPr>
              <a:t>C (450 km/s)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</a:p>
          <a:p>
            <a:r>
              <a:rPr lang="fr-FR" sz="2000" dirty="0">
                <a:solidFill>
                  <a:srgbClr val="0031FF"/>
                </a:solidFill>
              </a:rPr>
              <a:t>D (550 km/s)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</a:p>
          <a:p>
            <a:r>
              <a:rPr lang="fr-FR" sz="2000" dirty="0">
                <a:solidFill>
                  <a:srgbClr val="01FFFE"/>
                </a:solidFill>
              </a:rPr>
              <a:t>E (&gt;600 km/s)</a:t>
            </a:r>
            <a:endParaRPr lang="en-US" sz="2000" dirty="0">
              <a:solidFill>
                <a:srgbClr val="01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651FCA-6D15-4643-9E99-38D34D728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86" y="2000792"/>
            <a:ext cx="4879407" cy="426756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A82DF7B-8455-4FE6-9CF5-6603798E7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60" y="2000792"/>
            <a:ext cx="4271736" cy="42828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5E3211A-7B7D-427D-B9AD-71E3CB4D04B6}"/>
              </a:ext>
            </a:extLst>
          </p:cNvPr>
          <p:cNvSpPr/>
          <p:nvPr/>
        </p:nvSpPr>
        <p:spPr>
          <a:xfrm>
            <a:off x="2034072" y="2098825"/>
            <a:ext cx="3974671" cy="3993503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24C56B-B4DB-4AC1-86E4-9A3E332E53E7}"/>
              </a:ext>
            </a:extLst>
          </p:cNvPr>
          <p:cNvSpPr txBox="1"/>
          <p:nvPr/>
        </p:nvSpPr>
        <p:spPr>
          <a:xfrm flipH="1">
            <a:off x="8272237" y="2615187"/>
            <a:ext cx="92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00FF"/>
                </a:solidFill>
              </a:rPr>
              <a:t>Solar Orbiter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37625863-5907-4B85-9EAC-CB9EECC3A69D}"/>
              </a:ext>
            </a:extLst>
          </p:cNvPr>
          <p:cNvSpPr/>
          <p:nvPr/>
        </p:nvSpPr>
        <p:spPr>
          <a:xfrm rot="16200000">
            <a:off x="9413962" y="2615410"/>
            <a:ext cx="236570" cy="584331"/>
          </a:xfrm>
          <a:prstGeom prst="downArrow">
            <a:avLst>
              <a:gd name="adj1" fmla="val 27478"/>
              <a:gd name="adj2" fmla="val 64966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F8F6B1F-A517-4BF7-9B70-4EC7B2E1B1A9}"/>
              </a:ext>
            </a:extLst>
          </p:cNvPr>
          <p:cNvSpPr txBox="1"/>
          <p:nvPr/>
        </p:nvSpPr>
        <p:spPr>
          <a:xfrm>
            <a:off x="4267092" y="4550476"/>
            <a:ext cx="1271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PFSS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reconstruction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500C4C2-F941-47BD-8E88-F74EF94C32A5}"/>
              </a:ext>
            </a:extLst>
          </p:cNvPr>
          <p:cNvSpPr txBox="1"/>
          <p:nvPr/>
        </p:nvSpPr>
        <p:spPr>
          <a:xfrm>
            <a:off x="5338081" y="3816325"/>
            <a:ext cx="1124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Parker Spiral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2B1497B-A926-4996-AC72-B6AB0E4C6F00}"/>
                  </a:ext>
                </a:extLst>
              </p:cNvPr>
              <p:cNvSpPr txBox="1"/>
              <p:nvPr/>
            </p:nvSpPr>
            <p:spPr>
              <a:xfrm>
                <a:off x="4230670" y="4984256"/>
                <a:ext cx="13442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200" dirty="0" err="1">
                    <a:solidFill>
                      <a:schemeClr val="bg1"/>
                    </a:solidFill>
                  </a:rPr>
                  <a:t>magnetogram</a:t>
                </a:r>
                <a:r>
                  <a:rPr lang="fr-FR" sz="12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2B1497B-A926-4996-AC72-B6AB0E4C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670" y="4984256"/>
                <a:ext cx="1344279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34546430-9528-4A5F-8362-0AA34719693A}"/>
                  </a:ext>
                </a:extLst>
              </p:cNvPr>
              <p:cNvSpPr txBox="1"/>
              <p:nvPr/>
            </p:nvSpPr>
            <p:spPr>
              <a:xfrm>
                <a:off x="5496191" y="4009296"/>
                <a:ext cx="8592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sz="1200" dirty="0">
                    <a:solidFill>
                      <a:schemeClr val="bg1"/>
                    </a:solidFill>
                  </a:rPr>
                  <a:t> in-situ)</a:t>
                </a: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34546430-9528-4A5F-8362-0AA347196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191" y="4009296"/>
                <a:ext cx="859210" cy="276999"/>
              </a:xfrm>
              <a:prstGeom prst="rect">
                <a:avLst/>
              </a:prstGeom>
              <a:blipFill>
                <a:blip r:embed="rId5"/>
                <a:stretch>
                  <a:fillRect l="-709"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1043ADAC-C380-4ED1-9E2D-33843B5C0DA6}"/>
              </a:ext>
            </a:extLst>
          </p:cNvPr>
          <p:cNvSpPr/>
          <p:nvPr/>
        </p:nvSpPr>
        <p:spPr>
          <a:xfrm rot="2663488">
            <a:off x="5438651" y="2206654"/>
            <a:ext cx="146019" cy="347099"/>
          </a:xfrm>
          <a:prstGeom prst="downArrow">
            <a:avLst>
              <a:gd name="adj1" fmla="val 27478"/>
              <a:gd name="adj2" fmla="val 64966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C7F5559-D2E7-48E0-8B02-5C97CF1C16E6}"/>
                  </a:ext>
                </a:extLst>
              </p:cNvPr>
              <p:cNvSpPr txBox="1"/>
              <p:nvPr/>
            </p:nvSpPr>
            <p:spPr>
              <a:xfrm>
                <a:off x="5553163" y="1984086"/>
                <a:ext cx="4182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</m:oMath>
                  </m:oMathPara>
                </a14:m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C7F5559-D2E7-48E0-8B02-5C97CF1C1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163" y="1984086"/>
                <a:ext cx="41825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B0F5487B-BF6B-4504-B427-D93E1B8A4CD6}"/>
              </a:ext>
            </a:extLst>
          </p:cNvPr>
          <p:cNvSpPr txBox="1"/>
          <p:nvPr/>
        </p:nvSpPr>
        <p:spPr>
          <a:xfrm flipH="1">
            <a:off x="385828" y="205115"/>
            <a:ext cx="100364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Perspective : </a:t>
            </a:r>
            <a:r>
              <a:rPr lang="fr-FR" sz="3200" dirty="0" err="1"/>
              <a:t>Statistical</a:t>
            </a:r>
            <a:r>
              <a:rPr lang="fr-FR" sz="3200" dirty="0"/>
              <a:t> </a:t>
            </a:r>
            <a:r>
              <a:rPr lang="fr-FR" sz="3200" dirty="0" err="1"/>
              <a:t>correlations</a:t>
            </a:r>
            <a:r>
              <a:rPr lang="fr-FR" sz="3200" dirty="0"/>
              <a:t> In-situ </a:t>
            </a:r>
            <a:r>
              <a:rPr lang="fr-FR" sz="3200" dirty="0">
                <a:sym typeface="Wingdings" panose="05000000000000000000" pitchFamily="2" charset="2"/>
              </a:rPr>
              <a:t>– Wind source </a:t>
            </a:r>
          </a:p>
          <a:p>
            <a:r>
              <a:rPr lang="fr-FR" sz="3600" b="1" dirty="0">
                <a:sym typeface="Wingdings" panose="05000000000000000000" pitchFamily="2" charset="2"/>
              </a:rPr>
              <a:t> </a:t>
            </a:r>
            <a:endParaRPr lang="fr-FR" sz="3600" b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6134772-7DD8-41CD-B695-D23AE452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67" y="6366531"/>
            <a:ext cx="612490" cy="365125"/>
          </a:xfrm>
        </p:spPr>
        <p:txBody>
          <a:bodyPr/>
          <a:lstStyle/>
          <a:p>
            <a:fld id="{C04D30FD-3CC2-4702-A2AD-A308A287194B}" type="slidenum">
              <a:rPr lang="fr-FR" smtClean="0"/>
              <a:t>15</a:t>
            </a:fld>
            <a:endParaRPr lang="fr-FR" dirty="0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1D45E462-09B6-43F9-89C7-96AA209FBFE5}"/>
              </a:ext>
            </a:extLst>
          </p:cNvPr>
          <p:cNvSpPr/>
          <p:nvPr/>
        </p:nvSpPr>
        <p:spPr>
          <a:xfrm rot="4415247">
            <a:off x="8151111" y="5266420"/>
            <a:ext cx="146019" cy="347099"/>
          </a:xfrm>
          <a:prstGeom prst="downArrow">
            <a:avLst>
              <a:gd name="adj1" fmla="val 27478"/>
              <a:gd name="adj2" fmla="val 64966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FDDF03B4-9DDC-49E4-9E8E-ABAA59FAB167}"/>
              </a:ext>
            </a:extLst>
          </p:cNvPr>
          <p:cNvSpPr/>
          <p:nvPr/>
        </p:nvSpPr>
        <p:spPr>
          <a:xfrm rot="2748070">
            <a:off x="9151831" y="4706287"/>
            <a:ext cx="146019" cy="347099"/>
          </a:xfrm>
          <a:prstGeom prst="downArrow">
            <a:avLst>
              <a:gd name="adj1" fmla="val 27478"/>
              <a:gd name="adj2" fmla="val 64966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70BC339A-8A96-4B71-AA2F-EE9AA2277A82}"/>
              </a:ext>
            </a:extLst>
          </p:cNvPr>
          <p:cNvSpPr/>
          <p:nvPr/>
        </p:nvSpPr>
        <p:spPr>
          <a:xfrm rot="1343588">
            <a:off x="9730398" y="3828500"/>
            <a:ext cx="146019" cy="347099"/>
          </a:xfrm>
          <a:prstGeom prst="downArrow">
            <a:avLst>
              <a:gd name="adj1" fmla="val 27478"/>
              <a:gd name="adj2" fmla="val 64966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34173-BC04-4996-88EF-40E349461563}"/>
              </a:ext>
            </a:extLst>
          </p:cNvPr>
          <p:cNvSpPr/>
          <p:nvPr/>
        </p:nvSpPr>
        <p:spPr>
          <a:xfrm>
            <a:off x="2550049" y="1431258"/>
            <a:ext cx="727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Magnetic Connectivity on Solar Orbiter and PSP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93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 animBg="1"/>
      <p:bldP spid="30" grpId="0"/>
      <p:bldP spid="33" grpId="0"/>
      <p:bldP spid="34" grpId="0"/>
      <p:bldP spid="35" grpId="0"/>
      <p:bldP spid="36" grpId="0" animBg="1"/>
      <p:bldP spid="37" grpId="0"/>
      <p:bldP spid="22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FD16A-68EB-43F6-8897-9E0E94C4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82" y="517809"/>
            <a:ext cx="6622916" cy="952973"/>
          </a:xfrm>
        </p:spPr>
        <p:txBody>
          <a:bodyPr>
            <a:normAutofit/>
          </a:bodyPr>
          <a:lstStyle/>
          <a:p>
            <a:r>
              <a:rPr lang="fr-FR" b="1" u="sng" dirty="0" err="1">
                <a:latin typeface="+mn-lt"/>
              </a:rPr>
              <a:t>Context</a:t>
            </a:r>
            <a:r>
              <a:rPr lang="fr-FR" b="1" u="sng" dirty="0">
                <a:latin typeface="+mn-lt"/>
              </a:rPr>
              <a:t> and Objectives :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B518F4-F161-4537-B5AF-38E1EA02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30FD-3CC2-4702-A2AD-A308A287194B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272C5C-F420-4917-996E-9D60918E706C}"/>
              </a:ext>
            </a:extLst>
          </p:cNvPr>
          <p:cNvSpPr txBox="1"/>
          <p:nvPr/>
        </p:nvSpPr>
        <p:spPr>
          <a:xfrm>
            <a:off x="656682" y="1988590"/>
            <a:ext cx="110798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Better</a:t>
            </a:r>
            <a:r>
              <a:rPr lang="fr-FR" sz="2800" dirty="0"/>
              <a:t> </a:t>
            </a:r>
            <a:r>
              <a:rPr lang="fr-FR" sz="2800" dirty="0" err="1"/>
              <a:t>understand</a:t>
            </a:r>
            <a:r>
              <a:rPr lang="fr-FR" sz="2800" dirty="0"/>
              <a:t> </a:t>
            </a:r>
            <a:r>
              <a:rPr lang="fr-FR" sz="2800" dirty="0" err="1"/>
              <a:t>solar</a:t>
            </a:r>
            <a:r>
              <a:rPr lang="fr-FR" sz="2800" dirty="0"/>
              <a:t> </a:t>
            </a:r>
            <a:r>
              <a:rPr lang="fr-FR" sz="2800" dirty="0" err="1"/>
              <a:t>wind</a:t>
            </a:r>
            <a:r>
              <a:rPr lang="fr-FR" sz="2800" dirty="0"/>
              <a:t> </a:t>
            </a:r>
            <a:r>
              <a:rPr lang="fr-FR" sz="2800" dirty="0" err="1"/>
              <a:t>acceleration</a:t>
            </a:r>
            <a:r>
              <a:rPr lang="fr-FR" sz="2800" dirty="0"/>
              <a:t> </a:t>
            </a:r>
            <a:r>
              <a:rPr lang="fr-FR" sz="2800" dirty="0" err="1"/>
              <a:t>mechanisms</a:t>
            </a:r>
            <a:r>
              <a:rPr lang="fr-FR" sz="2800" dirty="0"/>
              <a:t> :</a:t>
            </a:r>
          </a:p>
          <a:p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In-situ observations (speed, </a:t>
            </a:r>
            <a:r>
              <a:rPr lang="fr-FR" sz="2800" dirty="0" err="1"/>
              <a:t>density</a:t>
            </a:r>
            <a:r>
              <a:rPr lang="fr-FR" sz="2800" dirty="0"/>
              <a:t>, </a:t>
            </a:r>
            <a:r>
              <a:rPr lang="fr-FR" sz="2800" dirty="0" err="1"/>
              <a:t>temperature</a:t>
            </a:r>
            <a:r>
              <a:rPr lang="fr-FR" sz="2800" dirty="0"/>
              <a:t>) </a:t>
            </a:r>
            <a:r>
              <a:rPr lang="fr-FR" sz="2800" dirty="0">
                <a:sym typeface="Wingdings" panose="05000000000000000000" pitchFamily="2" charset="2"/>
              </a:rPr>
              <a:t> </a:t>
            </a:r>
            <a:r>
              <a:rPr lang="fr-FR" sz="2800" dirty="0" err="1">
                <a:sym typeface="Wingdings" panose="05000000000000000000" pitchFamily="2" charset="2"/>
              </a:rPr>
              <a:t>infer</a:t>
            </a:r>
            <a:r>
              <a:rPr lang="fr-FR" sz="2800" dirty="0">
                <a:sym typeface="Wingdings" panose="05000000000000000000" pitchFamily="2" charset="2"/>
              </a:rPr>
              <a:t> </a:t>
            </a:r>
            <a:r>
              <a:rPr lang="fr-FR" sz="2800" dirty="0" err="1">
                <a:sym typeface="Wingdings" panose="05000000000000000000" pitchFamily="2" charset="2"/>
              </a:rPr>
              <a:t>wind</a:t>
            </a:r>
            <a:r>
              <a:rPr lang="fr-FR" sz="2800" dirty="0">
                <a:sym typeface="Wingdings" panose="05000000000000000000" pitchFamily="2" charset="2"/>
              </a:rPr>
              <a:t> </a:t>
            </a:r>
            <a:r>
              <a:rPr lang="fr-FR" sz="2800" dirty="0" err="1">
                <a:sym typeface="Wingdings" panose="05000000000000000000" pitchFamily="2" charset="2"/>
              </a:rPr>
              <a:t>properties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Modeling contraints by observations </a:t>
            </a:r>
            <a:r>
              <a:rPr lang="fr-FR" sz="2800" dirty="0">
                <a:sym typeface="Wingdings" panose="05000000000000000000" pitchFamily="2" charset="2"/>
              </a:rPr>
              <a:t> </a:t>
            </a:r>
            <a:r>
              <a:rPr lang="fr-FR" sz="2800" dirty="0" err="1">
                <a:sym typeface="Wingdings" panose="05000000000000000000" pitchFamily="2" charset="2"/>
              </a:rPr>
              <a:t>establish</a:t>
            </a:r>
            <a:r>
              <a:rPr lang="fr-FR" sz="2800" dirty="0">
                <a:sym typeface="Wingdings" panose="05000000000000000000" pitchFamily="2" charset="2"/>
              </a:rPr>
              <a:t> </a:t>
            </a:r>
            <a:r>
              <a:rPr lang="en-US" sz="2800" dirty="0"/>
              <a:t>energy balance for the heating of the wind depending its final speed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4485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FD16A-68EB-43F6-8897-9E0E94C4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7" y="1237656"/>
            <a:ext cx="10131294" cy="4132012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>
                <a:latin typeface="+mn-lt"/>
              </a:rPr>
              <a:t>In-situ Observations and Wind classification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B518F4-F161-4537-B5AF-38E1EA02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30FD-3CC2-4702-A2AD-A308A287194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14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>
            <a:extLst>
              <a:ext uri="{FF2B5EF4-FFF2-40B4-BE49-F238E27FC236}">
                <a16:creationId xmlns:a16="http://schemas.microsoft.com/office/drawing/2014/main" id="{26BD6EAD-F40E-4914-BBEE-D0208B090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" y="4603518"/>
            <a:ext cx="4915436" cy="191671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BAC0EA8-2971-440A-910C-93F238262F23}"/>
              </a:ext>
            </a:extLst>
          </p:cNvPr>
          <p:cNvSpPr txBox="1"/>
          <p:nvPr/>
        </p:nvSpPr>
        <p:spPr>
          <a:xfrm>
            <a:off x="5618162" y="2259231"/>
            <a:ext cx="1471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Full speed </a:t>
            </a:r>
            <a:r>
              <a:rPr lang="fr-FR" sz="2000" dirty="0" err="1"/>
              <a:t>coverage</a:t>
            </a:r>
            <a:r>
              <a:rPr lang="fr-FR" sz="2000" dirty="0"/>
              <a:t> at all distances</a:t>
            </a:r>
          </a:p>
          <a:p>
            <a:pPr algn="ctr"/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b="1" dirty="0" err="1">
                <a:sym typeface="Wingdings" panose="05000000000000000000" pitchFamily="2" charset="2"/>
              </a:rPr>
              <a:t>Statiscial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analysis</a:t>
            </a:r>
            <a:endParaRPr lang="en-US" sz="2000" b="1" dirty="0"/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3ADEA2F8-DCED-4DAE-BAD5-60769C1BF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97" y="0"/>
            <a:ext cx="5487710" cy="41944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05B8A0-0116-4191-859C-633735ED0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" y="4154"/>
            <a:ext cx="5621985" cy="39719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3D9E13-F7A9-4D16-9DA5-65D39B4CC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98" y="4618381"/>
            <a:ext cx="5171682" cy="223961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8A601D6-C16B-4743-ADFD-AAA54301DBD9}"/>
              </a:ext>
            </a:extLst>
          </p:cNvPr>
          <p:cNvSpPr txBox="1"/>
          <p:nvPr/>
        </p:nvSpPr>
        <p:spPr>
          <a:xfrm>
            <a:off x="739317" y="3157067"/>
            <a:ext cx="61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ẟr</a:t>
            </a:r>
            <a:r>
              <a:rPr lang="fr-FR" sz="1200" b="1" dirty="0"/>
              <a:t>1</a:t>
            </a:r>
            <a:endParaRPr lang="fr-FR" b="1" dirty="0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805C47BD-3266-43B0-AE1D-A2E8947E823E}"/>
              </a:ext>
            </a:extLst>
          </p:cNvPr>
          <p:cNvSpPr/>
          <p:nvPr/>
        </p:nvSpPr>
        <p:spPr>
          <a:xfrm rot="16200000">
            <a:off x="5218996" y="5267508"/>
            <a:ext cx="256339" cy="47212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0E64AB29-9CEB-4F40-85C8-0E3244052139}"/>
              </a:ext>
            </a:extLst>
          </p:cNvPr>
          <p:cNvSpPr/>
          <p:nvPr/>
        </p:nvSpPr>
        <p:spPr>
          <a:xfrm rot="16200000">
            <a:off x="6403801" y="5267508"/>
            <a:ext cx="256339" cy="47212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BA83461-E6C2-4325-B1E6-247C172AE19B}"/>
              </a:ext>
            </a:extLst>
          </p:cNvPr>
          <p:cNvSpPr txBox="1"/>
          <p:nvPr/>
        </p:nvSpPr>
        <p:spPr>
          <a:xfrm>
            <a:off x="5573782" y="5021457"/>
            <a:ext cx="758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5">
                    <a:lumMod val="75000"/>
                  </a:schemeClr>
                </a:solidFill>
              </a:rPr>
              <a:t>....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D867C6A-081E-4067-B90D-B3AF005D2EBA}"/>
              </a:ext>
            </a:extLst>
          </p:cNvPr>
          <p:cNvSpPr txBox="1"/>
          <p:nvPr/>
        </p:nvSpPr>
        <p:spPr>
          <a:xfrm>
            <a:off x="1133132" y="4280878"/>
            <a:ext cx="2470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Bulk speed distribution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903506E-04A5-4517-890A-889B0F4BCCA9}"/>
              </a:ext>
            </a:extLst>
          </p:cNvPr>
          <p:cNvSpPr txBox="1"/>
          <p:nvPr/>
        </p:nvSpPr>
        <p:spPr>
          <a:xfrm>
            <a:off x="5106452" y="4680309"/>
            <a:ext cx="1640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Keep</a:t>
            </a:r>
            <a:r>
              <a:rPr lang="fr-FR" sz="1600" b="1" dirty="0"/>
              <a:t> the </a:t>
            </a:r>
            <a:r>
              <a:rPr lang="fr-FR" sz="1600" b="1" dirty="0" err="1"/>
              <a:t>median</a:t>
            </a:r>
            <a:r>
              <a:rPr lang="fr-FR" sz="1600" b="1" dirty="0"/>
              <a:t> </a:t>
            </a:r>
          </a:p>
          <a:p>
            <a:pPr algn="ctr"/>
            <a:r>
              <a:rPr lang="fr-FR" sz="1600" b="1" dirty="0"/>
              <a:t>of </a:t>
            </a:r>
            <a:r>
              <a:rPr lang="fr-FR" sz="1600" b="1" dirty="0" err="1"/>
              <a:t>each</a:t>
            </a:r>
            <a:r>
              <a:rPr lang="fr-FR" sz="1600" b="1" dirty="0"/>
              <a:t> quantile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ED25EC0-7501-42EB-86F1-BA651E9FA98B}"/>
              </a:ext>
            </a:extLst>
          </p:cNvPr>
          <p:cNvSpPr txBox="1"/>
          <p:nvPr/>
        </p:nvSpPr>
        <p:spPr>
          <a:xfrm>
            <a:off x="86587" y="6528410"/>
            <a:ext cx="541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Classify</a:t>
            </a:r>
            <a:r>
              <a:rPr lang="fr-FR" sz="1600" b="1" dirty="0"/>
              <a:t> </a:t>
            </a:r>
            <a:r>
              <a:rPr lang="fr-FR" sz="1600" b="1" dirty="0" err="1"/>
              <a:t>wind</a:t>
            </a:r>
            <a:r>
              <a:rPr lang="fr-FR" sz="1600" b="1" dirty="0"/>
              <a:t> by bulk speed </a:t>
            </a:r>
            <a:r>
              <a:rPr lang="fr-FR" sz="1600" b="1" dirty="0" err="1"/>
              <a:t>using</a:t>
            </a:r>
            <a:r>
              <a:rPr lang="fr-FR" sz="1600" b="1" dirty="0"/>
              <a:t> quantiles in 5 populations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476369-2CDC-4F1A-9A89-78BF5F2B52EE}"/>
              </a:ext>
            </a:extLst>
          </p:cNvPr>
          <p:cNvSpPr txBox="1"/>
          <p:nvPr/>
        </p:nvSpPr>
        <p:spPr>
          <a:xfrm>
            <a:off x="5154007" y="5649285"/>
            <a:ext cx="159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Analyse all the radial boxes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2139526-4498-4388-B970-3C8A290FE788}"/>
              </a:ext>
            </a:extLst>
          </p:cNvPr>
          <p:cNvSpPr txBox="1"/>
          <p:nvPr/>
        </p:nvSpPr>
        <p:spPr>
          <a:xfrm>
            <a:off x="7763423" y="5177785"/>
            <a:ext cx="29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A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D4F2FBE-6912-4EC6-9164-E4A139099240}"/>
              </a:ext>
            </a:extLst>
          </p:cNvPr>
          <p:cNvSpPr txBox="1"/>
          <p:nvPr/>
        </p:nvSpPr>
        <p:spPr>
          <a:xfrm>
            <a:off x="1125601" y="4704665"/>
            <a:ext cx="23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B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B724B32-ED79-4051-8D6F-7EB1A001C22E}"/>
              </a:ext>
            </a:extLst>
          </p:cNvPr>
          <p:cNvSpPr txBox="1"/>
          <p:nvPr/>
        </p:nvSpPr>
        <p:spPr>
          <a:xfrm>
            <a:off x="8396337" y="4704665"/>
            <a:ext cx="23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B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A7BB57E-3A1E-4C2A-9B3F-7BDDF03947D5}"/>
              </a:ext>
            </a:extLst>
          </p:cNvPr>
          <p:cNvSpPr txBox="1"/>
          <p:nvPr/>
        </p:nvSpPr>
        <p:spPr>
          <a:xfrm>
            <a:off x="1873095" y="4696906"/>
            <a:ext cx="29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FF00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C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B2325AF-3206-44B2-BBE3-91DD2D2F1052}"/>
              </a:ext>
            </a:extLst>
          </p:cNvPr>
          <p:cNvSpPr txBox="1"/>
          <p:nvPr/>
        </p:nvSpPr>
        <p:spPr>
          <a:xfrm>
            <a:off x="9236409" y="4696906"/>
            <a:ext cx="29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FF00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C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927A406-1418-4E18-A5A5-01400D831880}"/>
              </a:ext>
            </a:extLst>
          </p:cNvPr>
          <p:cNvSpPr txBox="1"/>
          <p:nvPr/>
        </p:nvSpPr>
        <p:spPr>
          <a:xfrm>
            <a:off x="2208029" y="5043219"/>
            <a:ext cx="29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D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7CF3416-ED59-4ABA-8C56-32131D003037}"/>
              </a:ext>
            </a:extLst>
          </p:cNvPr>
          <p:cNvSpPr txBox="1"/>
          <p:nvPr/>
        </p:nvSpPr>
        <p:spPr>
          <a:xfrm>
            <a:off x="9469294" y="5072294"/>
            <a:ext cx="29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D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5573695-0D4B-401F-9C44-689A5754C94F}"/>
              </a:ext>
            </a:extLst>
          </p:cNvPr>
          <p:cNvSpPr txBox="1"/>
          <p:nvPr/>
        </p:nvSpPr>
        <p:spPr>
          <a:xfrm>
            <a:off x="10222104" y="5580125"/>
            <a:ext cx="29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FFFF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DDAEE6E-6193-4C08-BFB9-0F5375E4AA54}"/>
              </a:ext>
            </a:extLst>
          </p:cNvPr>
          <p:cNvSpPr txBox="1"/>
          <p:nvPr/>
        </p:nvSpPr>
        <p:spPr>
          <a:xfrm>
            <a:off x="2896290" y="5568913"/>
            <a:ext cx="29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FFFF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6082D0-678B-424B-8382-A5C6954C451F}"/>
              </a:ext>
            </a:extLst>
          </p:cNvPr>
          <p:cNvSpPr/>
          <p:nvPr/>
        </p:nvSpPr>
        <p:spPr>
          <a:xfrm>
            <a:off x="903019" y="315708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5E1AA7-B90E-449A-9C76-EE31F7B5E1D8}"/>
              </a:ext>
            </a:extLst>
          </p:cNvPr>
          <p:cNvSpPr/>
          <p:nvPr/>
        </p:nvSpPr>
        <p:spPr>
          <a:xfrm>
            <a:off x="1235113" y="315708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386981-83E0-4704-A290-FD724A1C3E27}"/>
              </a:ext>
            </a:extLst>
          </p:cNvPr>
          <p:cNvSpPr/>
          <p:nvPr/>
        </p:nvSpPr>
        <p:spPr>
          <a:xfrm>
            <a:off x="1572287" y="315707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15B1C5-244F-490B-9B01-7D762F7F3133}"/>
              </a:ext>
            </a:extLst>
          </p:cNvPr>
          <p:cNvSpPr/>
          <p:nvPr/>
        </p:nvSpPr>
        <p:spPr>
          <a:xfrm>
            <a:off x="1901364" y="315707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1E91190-B44E-447E-AAF6-6790D478802A}"/>
              </a:ext>
            </a:extLst>
          </p:cNvPr>
          <p:cNvSpPr/>
          <p:nvPr/>
        </p:nvSpPr>
        <p:spPr>
          <a:xfrm>
            <a:off x="2240120" y="315706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E3F3B4-D7EE-4A90-915E-269079BFC734}"/>
              </a:ext>
            </a:extLst>
          </p:cNvPr>
          <p:cNvSpPr/>
          <p:nvPr/>
        </p:nvSpPr>
        <p:spPr>
          <a:xfrm>
            <a:off x="2574842" y="315706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8CCABF-D7C9-4C17-A2C9-BFE2F0965198}"/>
              </a:ext>
            </a:extLst>
          </p:cNvPr>
          <p:cNvSpPr/>
          <p:nvPr/>
        </p:nvSpPr>
        <p:spPr>
          <a:xfrm>
            <a:off x="2925418" y="311532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8AF1126-9134-4755-804E-A73AEB451076}"/>
              </a:ext>
            </a:extLst>
          </p:cNvPr>
          <p:cNvSpPr/>
          <p:nvPr/>
        </p:nvSpPr>
        <p:spPr>
          <a:xfrm>
            <a:off x="3257332" y="311532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B74A38D-63B4-4BF8-9F6C-5756BE98C4D2}"/>
              </a:ext>
            </a:extLst>
          </p:cNvPr>
          <p:cNvSpPr/>
          <p:nvPr/>
        </p:nvSpPr>
        <p:spPr>
          <a:xfrm>
            <a:off x="3596344" y="311531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985081-74BB-44FC-BBC2-632DBE36A7AD}"/>
              </a:ext>
            </a:extLst>
          </p:cNvPr>
          <p:cNvSpPr/>
          <p:nvPr/>
        </p:nvSpPr>
        <p:spPr>
          <a:xfrm>
            <a:off x="3933518" y="311530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4F4152-B841-45CD-AA3F-8A09E983A7F4}"/>
              </a:ext>
            </a:extLst>
          </p:cNvPr>
          <p:cNvSpPr/>
          <p:nvPr/>
        </p:nvSpPr>
        <p:spPr>
          <a:xfrm>
            <a:off x="4264444" y="311530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69AFB68-4B79-4757-BBB2-2EDFDE0DE4E6}"/>
              </a:ext>
            </a:extLst>
          </p:cNvPr>
          <p:cNvSpPr/>
          <p:nvPr/>
        </p:nvSpPr>
        <p:spPr>
          <a:xfrm>
            <a:off x="4594532" y="311530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08ED83E-B005-458B-A2FA-159E43F10AA5}"/>
              </a:ext>
            </a:extLst>
          </p:cNvPr>
          <p:cNvSpPr/>
          <p:nvPr/>
        </p:nvSpPr>
        <p:spPr>
          <a:xfrm>
            <a:off x="4934780" y="311530"/>
            <a:ext cx="292544" cy="2846577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A6F7CA7-2559-428E-B696-38251A45359E}"/>
              </a:ext>
            </a:extLst>
          </p:cNvPr>
          <p:cNvSpPr txBox="1"/>
          <p:nvPr/>
        </p:nvSpPr>
        <p:spPr>
          <a:xfrm>
            <a:off x="4835683" y="3150756"/>
            <a:ext cx="61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ẟ</a:t>
            </a:r>
            <a:r>
              <a:rPr lang="fr-FR" b="1" dirty="0" err="1"/>
              <a:t>r</a:t>
            </a:r>
            <a:r>
              <a:rPr lang="fr-FR" sz="1200" b="1" dirty="0" err="1"/>
              <a:t>N</a:t>
            </a:r>
            <a:endParaRPr lang="fr-FR" b="1" dirty="0"/>
          </a:p>
        </p:txBody>
      </p:sp>
      <p:sp>
        <p:nvSpPr>
          <p:cNvPr id="60" name="Flèche : bas 59">
            <a:extLst>
              <a:ext uri="{FF2B5EF4-FFF2-40B4-BE49-F238E27FC236}">
                <a16:creationId xmlns:a16="http://schemas.microsoft.com/office/drawing/2014/main" id="{8C915B07-B0F7-4E53-AE71-3ADFB848C468}"/>
              </a:ext>
            </a:extLst>
          </p:cNvPr>
          <p:cNvSpPr/>
          <p:nvPr/>
        </p:nvSpPr>
        <p:spPr>
          <a:xfrm rot="16200000">
            <a:off x="5218997" y="5267508"/>
            <a:ext cx="256339" cy="47212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 : bas 61">
            <a:extLst>
              <a:ext uri="{FF2B5EF4-FFF2-40B4-BE49-F238E27FC236}">
                <a16:creationId xmlns:a16="http://schemas.microsoft.com/office/drawing/2014/main" id="{AF308AA0-88C0-40CA-B353-2BAF5F08A5B3}"/>
              </a:ext>
            </a:extLst>
          </p:cNvPr>
          <p:cNvSpPr/>
          <p:nvPr/>
        </p:nvSpPr>
        <p:spPr>
          <a:xfrm rot="16200000">
            <a:off x="6403802" y="5267508"/>
            <a:ext cx="256339" cy="47212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 : bas 63">
            <a:extLst>
              <a:ext uri="{FF2B5EF4-FFF2-40B4-BE49-F238E27FC236}">
                <a16:creationId xmlns:a16="http://schemas.microsoft.com/office/drawing/2014/main" id="{4B27EBBD-58AF-477E-B9D6-C66195A6A953}"/>
              </a:ext>
            </a:extLst>
          </p:cNvPr>
          <p:cNvSpPr/>
          <p:nvPr/>
        </p:nvSpPr>
        <p:spPr>
          <a:xfrm rot="16200000">
            <a:off x="5218999" y="5267508"/>
            <a:ext cx="256339" cy="47212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lèche : bas 65">
            <a:extLst>
              <a:ext uri="{FF2B5EF4-FFF2-40B4-BE49-F238E27FC236}">
                <a16:creationId xmlns:a16="http://schemas.microsoft.com/office/drawing/2014/main" id="{A47DC1CE-26F4-47F8-A94F-39E42086EBCA}"/>
              </a:ext>
            </a:extLst>
          </p:cNvPr>
          <p:cNvSpPr/>
          <p:nvPr/>
        </p:nvSpPr>
        <p:spPr>
          <a:xfrm rot="16200000">
            <a:off x="6403803" y="5267508"/>
            <a:ext cx="256339" cy="47212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lèche : bas 66">
            <a:extLst>
              <a:ext uri="{FF2B5EF4-FFF2-40B4-BE49-F238E27FC236}">
                <a16:creationId xmlns:a16="http://schemas.microsoft.com/office/drawing/2014/main" id="{C9E1A186-00AC-4D80-8774-1E24E4699BF2}"/>
              </a:ext>
            </a:extLst>
          </p:cNvPr>
          <p:cNvSpPr/>
          <p:nvPr/>
        </p:nvSpPr>
        <p:spPr>
          <a:xfrm>
            <a:off x="785837" y="4102731"/>
            <a:ext cx="365048" cy="331131"/>
          </a:xfrm>
          <a:prstGeom prst="downArrow">
            <a:avLst>
              <a:gd name="adj1" fmla="val 36852"/>
              <a:gd name="adj2" fmla="val 50000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68" name="Flèche : bas 67">
            <a:extLst>
              <a:ext uri="{FF2B5EF4-FFF2-40B4-BE49-F238E27FC236}">
                <a16:creationId xmlns:a16="http://schemas.microsoft.com/office/drawing/2014/main" id="{E3E59F98-8FC6-44F5-9CE9-4C15422894EE}"/>
              </a:ext>
            </a:extLst>
          </p:cNvPr>
          <p:cNvSpPr/>
          <p:nvPr/>
        </p:nvSpPr>
        <p:spPr>
          <a:xfrm rot="16200000">
            <a:off x="5219000" y="5267508"/>
            <a:ext cx="256339" cy="47212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lèche : bas 68">
            <a:extLst>
              <a:ext uri="{FF2B5EF4-FFF2-40B4-BE49-F238E27FC236}">
                <a16:creationId xmlns:a16="http://schemas.microsoft.com/office/drawing/2014/main" id="{2A874E7C-B5CF-4794-8576-6AFC5A3EBE9E}"/>
              </a:ext>
            </a:extLst>
          </p:cNvPr>
          <p:cNvSpPr/>
          <p:nvPr/>
        </p:nvSpPr>
        <p:spPr>
          <a:xfrm rot="16200000">
            <a:off x="5938071" y="1651959"/>
            <a:ext cx="400110" cy="651836"/>
          </a:xfrm>
          <a:prstGeom prst="downArrow">
            <a:avLst>
              <a:gd name="adj1" fmla="val 36852"/>
              <a:gd name="adj2" fmla="val 50000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DDE8782-F22B-4FA5-A90E-F563BA39EA6C}"/>
              </a:ext>
            </a:extLst>
          </p:cNvPr>
          <p:cNvSpPr txBox="1"/>
          <p:nvPr/>
        </p:nvSpPr>
        <p:spPr>
          <a:xfrm>
            <a:off x="817404" y="5052949"/>
            <a:ext cx="23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A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ECD78A30-F42C-4806-B7D9-28CBA64FCE20}"/>
              </a:ext>
            </a:extLst>
          </p:cNvPr>
          <p:cNvSpPr txBox="1"/>
          <p:nvPr/>
        </p:nvSpPr>
        <p:spPr>
          <a:xfrm>
            <a:off x="8167780" y="5413718"/>
            <a:ext cx="23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A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45F9E19-74D7-46CA-96B5-36980247D81F}"/>
              </a:ext>
            </a:extLst>
          </p:cNvPr>
          <p:cNvSpPr txBox="1"/>
          <p:nvPr/>
        </p:nvSpPr>
        <p:spPr>
          <a:xfrm>
            <a:off x="8512787" y="2996868"/>
            <a:ext cx="23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A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7F831AB3-51D6-47B4-B154-EDA44077B535}"/>
              </a:ext>
            </a:extLst>
          </p:cNvPr>
          <p:cNvSpPr txBox="1"/>
          <p:nvPr/>
        </p:nvSpPr>
        <p:spPr>
          <a:xfrm>
            <a:off x="8512787" y="2644842"/>
            <a:ext cx="23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B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C6055E86-5414-45B7-84E3-4B6CA32D9C94}"/>
              </a:ext>
            </a:extLst>
          </p:cNvPr>
          <p:cNvSpPr txBox="1"/>
          <p:nvPr/>
        </p:nvSpPr>
        <p:spPr>
          <a:xfrm>
            <a:off x="8479686" y="2215339"/>
            <a:ext cx="29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C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6E3CE25-7472-40F3-BBA4-D00D2AC0CB3B}"/>
              </a:ext>
            </a:extLst>
          </p:cNvPr>
          <p:cNvSpPr txBox="1"/>
          <p:nvPr/>
        </p:nvSpPr>
        <p:spPr>
          <a:xfrm>
            <a:off x="8512787" y="1347597"/>
            <a:ext cx="29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D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1AEA3E05-F04D-4CB8-BA76-CAC6BD3C672B}"/>
              </a:ext>
            </a:extLst>
          </p:cNvPr>
          <p:cNvSpPr txBox="1"/>
          <p:nvPr/>
        </p:nvSpPr>
        <p:spPr>
          <a:xfrm>
            <a:off x="8512787" y="584210"/>
            <a:ext cx="29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FFFF"/>
                </a:solidFill>
                <a:latin typeface="Centaur" panose="020305040502050203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FACA44E-A9FF-41C7-B63F-90B64EF22034}"/>
              </a:ext>
            </a:extLst>
          </p:cNvPr>
          <p:cNvSpPr txBox="1"/>
          <p:nvPr/>
        </p:nvSpPr>
        <p:spPr>
          <a:xfrm>
            <a:off x="2140002" y="3143097"/>
            <a:ext cx="350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Helios</a:t>
            </a:r>
            <a:r>
              <a:rPr lang="fr-FR" dirty="0">
                <a:solidFill>
                  <a:schemeClr val="bg1"/>
                </a:solidFill>
              </a:rPr>
              <a:t> data (minimal </a:t>
            </a:r>
            <a:r>
              <a:rPr lang="fr-FR" dirty="0" err="1">
                <a:solidFill>
                  <a:schemeClr val="bg1"/>
                </a:solidFill>
              </a:rPr>
              <a:t>solar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activity</a:t>
            </a:r>
            <a:r>
              <a:rPr lang="fr-FR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38D6E99-94BF-4617-ADEC-8A6954FA2669}"/>
              </a:ext>
            </a:extLst>
          </p:cNvPr>
          <p:cNvSpPr/>
          <p:nvPr/>
        </p:nvSpPr>
        <p:spPr>
          <a:xfrm>
            <a:off x="6949492" y="22402"/>
            <a:ext cx="5171681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faster the wind is, the smaller is the acceleration</a:t>
            </a:r>
            <a:endParaRPr lang="en-US" dirty="0">
              <a:solidFill>
                <a:schemeClr val="bg1"/>
              </a:solidFill>
            </a:endParaRPr>
          </a:p>
        </p:txBody>
      </p:sp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A15533D9-AA25-415E-847E-1468D9075455}"/>
              </a:ext>
            </a:extLst>
          </p:cNvPr>
          <p:cNvSpPr/>
          <p:nvPr/>
        </p:nvSpPr>
        <p:spPr>
          <a:xfrm>
            <a:off x="5710335" y="2177932"/>
            <a:ext cx="1712108" cy="1997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064F7AB-4841-474E-BF4C-4A21911EFF56}"/>
              </a:ext>
            </a:extLst>
          </p:cNvPr>
          <p:cNvSpPr txBox="1"/>
          <p:nvPr/>
        </p:nvSpPr>
        <p:spPr>
          <a:xfrm>
            <a:off x="2570735" y="5145531"/>
            <a:ext cx="2119409" cy="33855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bg1"/>
                </a:solidFill>
              </a:rPr>
              <a:t>Maksimovic</a:t>
            </a:r>
            <a:r>
              <a:rPr lang="fr-FR" sz="1600" b="1" dirty="0">
                <a:solidFill>
                  <a:schemeClr val="bg1"/>
                </a:solidFill>
              </a:rPr>
              <a:t> et al. 2020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  <p:bldP spid="32" grpId="0"/>
      <p:bldP spid="35" grpId="0"/>
      <p:bldP spid="17" grpId="0"/>
      <p:bldP spid="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8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2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89" grpId="0" animBg="1"/>
      <p:bldP spid="2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4EC93C0-6702-4346-82C1-8FDA40393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368"/>
            <a:ext cx="6138164" cy="46756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487113A-147C-44FA-9763-ECA44A7CB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" y="2182368"/>
            <a:ext cx="6130900" cy="467563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D6BEA3-ABE1-4A6A-95C6-AF5B4E58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16" y="209798"/>
            <a:ext cx="10515600" cy="1362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err="1"/>
              <a:t>Statistical</a:t>
            </a:r>
            <a:r>
              <a:rPr lang="fr-FR" sz="3600" dirty="0"/>
              <a:t> classification of the PSP and </a:t>
            </a:r>
            <a:r>
              <a:rPr lang="fr-FR" sz="3600" dirty="0" err="1"/>
              <a:t>SolO</a:t>
            </a:r>
            <a:r>
              <a:rPr lang="fr-FR" sz="3600" dirty="0"/>
              <a:t> data, </a:t>
            </a:r>
            <a:r>
              <a:rPr lang="fr-FR" sz="3600" dirty="0" err="1"/>
              <a:t>based</a:t>
            </a:r>
            <a:r>
              <a:rPr lang="fr-FR" sz="3600" dirty="0"/>
              <a:t> on the </a:t>
            </a:r>
            <a:r>
              <a:rPr lang="fr-FR" sz="3600" dirty="0" err="1"/>
              <a:t>Helios</a:t>
            </a:r>
            <a:r>
              <a:rPr lang="fr-FR" sz="3600" dirty="0"/>
              <a:t> 5 </a:t>
            </a:r>
            <a:r>
              <a:rPr lang="fr-FR" sz="3600" dirty="0" err="1"/>
              <a:t>winds</a:t>
            </a:r>
            <a:r>
              <a:rPr lang="fr-FR" sz="3600" dirty="0"/>
              <a:t> populations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71F820-C083-4009-B8C2-706B9AB2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30FD-3CC2-4702-A2AD-A308A287194B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12120A-6A99-443D-98BD-036EDFCA1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36" y="1830808"/>
            <a:ext cx="6077209" cy="27734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FA853B-A2A4-4E8D-95A9-DF6DDDBC0518}"/>
              </a:ext>
            </a:extLst>
          </p:cNvPr>
          <p:cNvSpPr/>
          <p:nvPr/>
        </p:nvSpPr>
        <p:spPr>
          <a:xfrm>
            <a:off x="6101431" y="1830808"/>
            <a:ext cx="6077209" cy="27734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8CD94D-A150-4B12-B8B9-C53C665A76A3}"/>
              </a:ext>
            </a:extLst>
          </p:cNvPr>
          <p:cNvSpPr/>
          <p:nvPr/>
        </p:nvSpPr>
        <p:spPr>
          <a:xfrm>
            <a:off x="3672839" y="2271408"/>
            <a:ext cx="506731" cy="3976992"/>
          </a:xfrm>
          <a:prstGeom prst="rect">
            <a:avLst/>
          </a:prstGeom>
          <a:solidFill>
            <a:schemeClr val="tx1">
              <a:lumMod val="50000"/>
              <a:alpha val="21000"/>
            </a:schemeClr>
          </a:soli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CA5D1E-4BA3-4BBA-A1F5-C69C688F4573}"/>
              </a:ext>
            </a:extLst>
          </p:cNvPr>
          <p:cNvSpPr txBox="1"/>
          <p:nvPr/>
        </p:nvSpPr>
        <p:spPr>
          <a:xfrm>
            <a:off x="7091166" y="4585716"/>
            <a:ext cx="4444678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Use </a:t>
            </a:r>
            <a:r>
              <a:rPr lang="fr-FR" sz="2000" dirty="0" err="1"/>
              <a:t>overlap</a:t>
            </a:r>
            <a:r>
              <a:rPr lang="fr-FR" sz="2000" dirty="0"/>
              <a:t> percentage to </a:t>
            </a:r>
            <a:r>
              <a:rPr lang="fr-FR" sz="2000" dirty="0" err="1"/>
              <a:t>classify</a:t>
            </a:r>
            <a:r>
              <a:rPr lang="fr-FR" sz="2000" dirty="0"/>
              <a:t> </a:t>
            </a:r>
            <a:r>
              <a:rPr lang="fr-FR" sz="2000" dirty="0" err="1"/>
              <a:t>instead</a:t>
            </a:r>
            <a:r>
              <a:rPr lang="fr-FR" sz="2000" dirty="0"/>
              <a:t> of the 20% quantiles percentage</a:t>
            </a:r>
            <a:endParaRPr lang="en-US" sz="20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8867987-D1FA-416E-B282-8C0C03C67D88}"/>
              </a:ext>
            </a:extLst>
          </p:cNvPr>
          <p:cNvSpPr/>
          <p:nvPr/>
        </p:nvSpPr>
        <p:spPr>
          <a:xfrm>
            <a:off x="8785185" y="1830807"/>
            <a:ext cx="3387360" cy="330385"/>
          </a:xfrm>
          <a:prstGeom prst="roundRect">
            <a:avLst/>
          </a:prstGeom>
          <a:solidFill>
            <a:schemeClr val="tx1">
              <a:lumMod val="75000"/>
              <a:alpha val="4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D5AA09-8367-48A4-8B94-72AD63F64E81}"/>
              </a:ext>
            </a:extLst>
          </p:cNvPr>
          <p:cNvSpPr txBox="1"/>
          <p:nvPr/>
        </p:nvSpPr>
        <p:spPr>
          <a:xfrm>
            <a:off x="1713136" y="1528587"/>
            <a:ext cx="338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Bulk speed </a:t>
            </a:r>
            <a:r>
              <a:rPr lang="fr-FR" dirty="0" err="1"/>
              <a:t>coverage</a:t>
            </a:r>
            <a:r>
              <a:rPr lang="fr-FR" dirty="0"/>
              <a:t> at </a:t>
            </a:r>
            <a:r>
              <a:rPr lang="fr-FR" dirty="0" err="1"/>
              <a:t>each</a:t>
            </a:r>
            <a:r>
              <a:rPr lang="fr-FR" dirty="0"/>
              <a:t> distance </a:t>
            </a:r>
            <a:r>
              <a:rPr lang="fr-FR" dirty="0" err="1"/>
              <a:t>is</a:t>
            </a:r>
            <a:r>
              <a:rPr lang="fr-FR" dirty="0"/>
              <a:t> not optimal </a:t>
            </a:r>
            <a:endParaRPr lang="en-US" dirty="0"/>
          </a:p>
        </p:txBody>
      </p:sp>
      <p:pic>
        <p:nvPicPr>
          <p:cNvPr id="11" name="Graphique 10" descr="Avertissement">
            <a:extLst>
              <a:ext uri="{FF2B5EF4-FFF2-40B4-BE49-F238E27FC236}">
                <a16:creationId xmlns:a16="http://schemas.microsoft.com/office/drawing/2014/main" id="{6DA7E0C1-4D3E-4879-89B9-34D712DC1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0150" y="1503916"/>
            <a:ext cx="653781" cy="6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92BE6DB-63B7-4DEE-B409-910E1C3E2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" y="2180193"/>
            <a:ext cx="6130900" cy="467563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D6BEA3-ABE1-4A6A-95C6-AF5B4E58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16" y="209798"/>
            <a:ext cx="10515600" cy="1362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err="1"/>
              <a:t>Statistical</a:t>
            </a:r>
            <a:r>
              <a:rPr lang="fr-FR" sz="3600" dirty="0"/>
              <a:t> classification of the PSP and </a:t>
            </a:r>
            <a:r>
              <a:rPr lang="fr-FR" sz="3600" dirty="0" err="1"/>
              <a:t>SolO</a:t>
            </a:r>
            <a:r>
              <a:rPr lang="fr-FR" sz="3600" dirty="0"/>
              <a:t> data, </a:t>
            </a:r>
            <a:r>
              <a:rPr lang="fr-FR" sz="3600" dirty="0" err="1"/>
              <a:t>based</a:t>
            </a:r>
            <a:r>
              <a:rPr lang="fr-FR" sz="3600" dirty="0"/>
              <a:t> on the </a:t>
            </a:r>
            <a:r>
              <a:rPr lang="fr-FR" sz="3600" dirty="0" err="1"/>
              <a:t>Helios</a:t>
            </a:r>
            <a:r>
              <a:rPr lang="fr-FR" sz="3600" dirty="0"/>
              <a:t> 5 </a:t>
            </a:r>
            <a:r>
              <a:rPr lang="fr-FR" sz="3600" dirty="0" err="1"/>
              <a:t>winds</a:t>
            </a:r>
            <a:r>
              <a:rPr lang="fr-FR" sz="3600" dirty="0"/>
              <a:t> populations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71F820-C083-4009-B8C2-706B9AB2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30FD-3CC2-4702-A2AD-A308A287194B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12120A-6A99-443D-98BD-036EDFCA1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36" y="1830808"/>
            <a:ext cx="6077209" cy="27734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1235ED-5C6B-48E2-B3F9-C0A2FC775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84549"/>
            <a:ext cx="6138164" cy="27734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CBDD0E-9E7A-43BB-8DFF-14C3141B6155}"/>
              </a:ext>
            </a:extLst>
          </p:cNvPr>
          <p:cNvSpPr/>
          <p:nvPr/>
        </p:nvSpPr>
        <p:spPr>
          <a:xfrm>
            <a:off x="5638800" y="2271408"/>
            <a:ext cx="182880" cy="3976992"/>
          </a:xfrm>
          <a:prstGeom prst="rect">
            <a:avLst/>
          </a:prstGeom>
          <a:solidFill>
            <a:schemeClr val="tx1">
              <a:lumMod val="50000"/>
              <a:alpha val="21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435CD6-A6EB-45E2-8AE7-6A8B8C4A969F}"/>
              </a:ext>
            </a:extLst>
          </p:cNvPr>
          <p:cNvSpPr/>
          <p:nvPr/>
        </p:nvSpPr>
        <p:spPr>
          <a:xfrm>
            <a:off x="6138164" y="4112390"/>
            <a:ext cx="6034381" cy="269684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3E4508E-4D13-4180-A529-E5ED29F45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" y="2182368"/>
            <a:ext cx="6130900" cy="46756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FC264C1-DC5A-49C7-9BE7-BAA34F452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7306"/>
            <a:ext cx="6147880" cy="470625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D6BEA3-ABE1-4A6A-95C6-AF5B4E58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16" y="209798"/>
            <a:ext cx="10515600" cy="1362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err="1"/>
              <a:t>Statistical</a:t>
            </a:r>
            <a:r>
              <a:rPr lang="fr-FR" sz="3600" dirty="0"/>
              <a:t> classification of the PSP and </a:t>
            </a:r>
            <a:r>
              <a:rPr lang="fr-FR" sz="3600" dirty="0" err="1"/>
              <a:t>SolO</a:t>
            </a:r>
            <a:r>
              <a:rPr lang="fr-FR" sz="3600" dirty="0"/>
              <a:t> data, </a:t>
            </a:r>
            <a:r>
              <a:rPr lang="fr-FR" sz="3600" dirty="0" err="1"/>
              <a:t>based</a:t>
            </a:r>
            <a:r>
              <a:rPr lang="fr-FR" sz="3600" dirty="0"/>
              <a:t> on the </a:t>
            </a:r>
            <a:r>
              <a:rPr lang="fr-FR" sz="3600" dirty="0" err="1"/>
              <a:t>Helios</a:t>
            </a:r>
            <a:r>
              <a:rPr lang="fr-FR" sz="3600" dirty="0"/>
              <a:t> 5 </a:t>
            </a:r>
            <a:r>
              <a:rPr lang="fr-FR" sz="3600" dirty="0" err="1"/>
              <a:t>winds</a:t>
            </a:r>
            <a:r>
              <a:rPr lang="fr-FR" sz="3600" dirty="0"/>
              <a:t> populations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71F820-C083-4009-B8C2-706B9AB2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30FD-3CC2-4702-A2AD-A308A287194B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12120A-6A99-443D-98BD-036EDFCA1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36" y="1830808"/>
            <a:ext cx="6077209" cy="27734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1235ED-5C6B-48E2-B3F9-C0A2FC775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84549"/>
            <a:ext cx="6138164" cy="277345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80D4FC-658C-4C1E-AD90-F603BD3CB206}"/>
              </a:ext>
            </a:extLst>
          </p:cNvPr>
          <p:cNvSpPr txBox="1"/>
          <p:nvPr/>
        </p:nvSpPr>
        <p:spPr>
          <a:xfrm>
            <a:off x="809016" y="2271408"/>
            <a:ext cx="1916349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Dakeyo et al.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959B4E-9DCB-44F6-90BC-9E2D22553895}"/>
              </a:ext>
            </a:extLst>
          </p:cNvPr>
          <p:cNvSpPr txBox="1"/>
          <p:nvPr/>
        </p:nvSpPr>
        <p:spPr>
          <a:xfrm>
            <a:off x="175513" y="1493986"/>
            <a:ext cx="372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It looks </a:t>
            </a:r>
            <a:r>
              <a:rPr lang="fr-FR" b="1" dirty="0" err="1"/>
              <a:t>well</a:t>
            </a:r>
            <a:r>
              <a:rPr lang="fr-FR" b="1" dirty="0"/>
              <a:t> but </a:t>
            </a:r>
            <a:r>
              <a:rPr lang="fr-FR" b="1" dirty="0" err="1"/>
              <a:t>we</a:t>
            </a:r>
            <a:r>
              <a:rPr lang="fr-FR" b="1" dirty="0"/>
              <a:t> have </a:t>
            </a:r>
            <a:r>
              <a:rPr lang="fr-FR" b="1" dirty="0" err="1"/>
              <a:t>classified</a:t>
            </a:r>
            <a:r>
              <a:rPr lang="fr-FR" b="1" dirty="0"/>
              <a:t> in speed, </a:t>
            </a:r>
            <a:r>
              <a:rPr lang="fr-FR" b="1" dirty="0" err="1"/>
              <a:t>so</a:t>
            </a:r>
            <a:r>
              <a:rPr lang="fr-FR" b="1" dirty="0"/>
              <a:t> </a:t>
            </a:r>
            <a:r>
              <a:rPr lang="fr-FR" b="1" dirty="0" err="1"/>
              <a:t>it’s</a:t>
            </a:r>
            <a:r>
              <a:rPr lang="fr-FR" b="1" dirty="0"/>
              <a:t> normal right ?</a:t>
            </a:r>
            <a:endParaRPr lang="en-US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2D078F-BF6C-4482-9834-7E98BABF05B9}"/>
              </a:ext>
            </a:extLst>
          </p:cNvPr>
          <p:cNvSpPr txBox="1"/>
          <p:nvPr/>
        </p:nvSpPr>
        <p:spPr>
          <a:xfrm>
            <a:off x="3903784" y="1572768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ym typeface="Wingdings" panose="05000000000000000000" pitchFamily="2" charset="2"/>
              </a:rPr>
              <a:t> </a:t>
            </a:r>
            <a:r>
              <a:rPr lang="fr-FR" sz="2800" b="1" dirty="0"/>
              <a:t>YES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51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9F00AA-CAAE-4002-BCAF-FAB7EB9FD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5244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7359BC8-C321-48B4-8DF8-C89D38C0EB48}"/>
              </a:ext>
            </a:extLst>
          </p:cNvPr>
          <p:cNvSpPr txBox="1"/>
          <p:nvPr/>
        </p:nvSpPr>
        <p:spPr>
          <a:xfrm>
            <a:off x="9212094" y="165369"/>
            <a:ext cx="297990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b="1" dirty="0" err="1"/>
              <a:t>Tp</a:t>
            </a:r>
            <a:r>
              <a:rPr lang="fr-FR" sz="2000" b="1" dirty="0"/>
              <a:t> and </a:t>
            </a:r>
            <a:r>
              <a:rPr lang="fr-FR" sz="2000" b="1" dirty="0" err="1"/>
              <a:t>np</a:t>
            </a:r>
            <a:r>
              <a:rPr lang="fr-FR" sz="2000" b="1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All the populations respect the </a:t>
            </a: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correlation</a:t>
            </a:r>
            <a:r>
              <a:rPr lang="fr-FR" dirty="0"/>
              <a:t> for </a:t>
            </a:r>
            <a:r>
              <a:rPr lang="fr-FR" dirty="0" err="1"/>
              <a:t>solar</a:t>
            </a:r>
            <a:r>
              <a:rPr lang="fr-FR" dirty="0"/>
              <a:t> </a:t>
            </a:r>
            <a:r>
              <a:rPr lang="fr-FR" dirty="0" err="1"/>
              <a:t>wind</a:t>
            </a:r>
            <a:r>
              <a:rPr lang="fr-FR" dirty="0"/>
              <a:t> </a:t>
            </a:r>
            <a:r>
              <a:rPr lang="fr-FR" dirty="0" err="1"/>
              <a:t>while</a:t>
            </a:r>
            <a:r>
              <a:rPr lang="fr-FR" dirty="0"/>
              <a:t> a classification on </a:t>
            </a:r>
            <a:r>
              <a:rPr lang="fr-FR" dirty="0" err="1"/>
              <a:t>wind</a:t>
            </a:r>
            <a:r>
              <a:rPr lang="fr-FR" dirty="0"/>
              <a:t> speed (</a:t>
            </a:r>
            <a:r>
              <a:rPr lang="fr-FR" dirty="0" err="1"/>
              <a:t>Maksimovic</a:t>
            </a:r>
            <a:r>
              <a:rPr lang="fr-FR" dirty="0"/>
              <a:t> 2020)</a:t>
            </a:r>
          </a:p>
          <a:p>
            <a:br>
              <a:rPr lang="fr-FR" dirty="0"/>
            </a:br>
            <a:r>
              <a:rPr lang="fr-FR" b="1" dirty="0"/>
              <a:t>Te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range variation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similar</a:t>
            </a:r>
            <a:r>
              <a:rPr lang="fr-FR" dirty="0"/>
              <a:t> for all the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Te</a:t>
            </a:r>
            <a:r>
              <a:rPr lang="fr-FR" dirty="0"/>
              <a:t> </a:t>
            </a:r>
            <a:r>
              <a:rPr lang="fr-FR" dirty="0" err="1"/>
              <a:t>correlated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b="1" dirty="0"/>
              <a:t>u</a:t>
            </a:r>
            <a:r>
              <a:rPr lang="fr-FR" dirty="0"/>
              <a:t> at 200 </a:t>
            </a:r>
            <a:r>
              <a:rPr lang="fr-FR" dirty="0" err="1"/>
              <a:t>Rs</a:t>
            </a:r>
            <a:r>
              <a:rPr lang="fr-FR" dirty="0"/>
              <a:t>, </a:t>
            </a:r>
            <a:r>
              <a:rPr lang="fr-FR" dirty="0" err="1"/>
              <a:t>while</a:t>
            </a:r>
            <a:r>
              <a:rPr lang="fr-FR" dirty="0"/>
              <a:t> anti-</a:t>
            </a:r>
            <a:r>
              <a:rPr lang="fr-FR" dirty="0" err="1"/>
              <a:t>correlated</a:t>
            </a:r>
            <a:r>
              <a:rPr lang="fr-FR" dirty="0"/>
              <a:t> at 20 </a:t>
            </a:r>
            <a:r>
              <a:rPr lang="fr-FR" dirty="0" err="1"/>
              <a:t>Rs</a:t>
            </a:r>
            <a:r>
              <a:rPr lang="fr-FR" dirty="0"/>
              <a:t>.</a:t>
            </a:r>
          </a:p>
          <a:p>
            <a:r>
              <a:rPr lang="fr-FR" dirty="0"/>
              <a:t> </a:t>
            </a:r>
          </a:p>
          <a:p>
            <a:r>
              <a:rPr lang="fr-FR" sz="2000" b="1" dirty="0"/>
              <a:t>u(r)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Slow </a:t>
            </a:r>
            <a:r>
              <a:rPr lang="fr-FR" dirty="0" err="1"/>
              <a:t>solar</a:t>
            </a:r>
            <a:r>
              <a:rPr lang="fr-FR" dirty="0"/>
              <a:t> </a:t>
            </a:r>
            <a:r>
              <a:rPr lang="fr-FR" dirty="0" err="1"/>
              <a:t>wind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gain 150km/s </a:t>
            </a:r>
            <a:r>
              <a:rPr lang="fr-FR" dirty="0" err="1"/>
              <a:t>between</a:t>
            </a:r>
            <a:r>
              <a:rPr lang="fr-FR" dirty="0"/>
              <a:t> 20 and 215 </a:t>
            </a:r>
            <a:r>
              <a:rPr lang="fr-FR" dirty="0" err="1"/>
              <a:t>Rs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Fast </a:t>
            </a:r>
            <a:r>
              <a:rPr lang="fr-FR" dirty="0" err="1"/>
              <a:t>wind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close to the Sun for PSP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FD51E-CFDE-4AB6-AA2B-094190718478}"/>
              </a:ext>
            </a:extLst>
          </p:cNvPr>
          <p:cNvSpPr/>
          <p:nvPr/>
        </p:nvSpPr>
        <p:spPr>
          <a:xfrm>
            <a:off x="4477732" y="0"/>
            <a:ext cx="4617512" cy="3363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B8D598-D342-4F35-89EC-31BDF8DAB14A}"/>
              </a:ext>
            </a:extLst>
          </p:cNvPr>
          <p:cNvSpPr/>
          <p:nvPr/>
        </p:nvSpPr>
        <p:spPr>
          <a:xfrm>
            <a:off x="4477732" y="3429000"/>
            <a:ext cx="4617512" cy="3363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49ECB-469B-4E1E-AFC4-BE0167D227B1}"/>
              </a:ext>
            </a:extLst>
          </p:cNvPr>
          <p:cNvSpPr/>
          <p:nvPr/>
        </p:nvSpPr>
        <p:spPr>
          <a:xfrm>
            <a:off x="-69890" y="3429000"/>
            <a:ext cx="4617512" cy="3363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FD16A-68EB-43F6-8897-9E0E94C4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7" y="1237656"/>
            <a:ext cx="10131294" cy="4132012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>
                <a:latin typeface="+mn-lt"/>
              </a:rPr>
              <a:t>Wind Modeling </a:t>
            </a:r>
            <a:r>
              <a:rPr lang="fr-FR" sz="6600" b="1" dirty="0" err="1">
                <a:latin typeface="+mn-lt"/>
              </a:rPr>
              <a:t>with</a:t>
            </a:r>
            <a:r>
              <a:rPr lang="fr-FR" sz="6600" b="1" dirty="0">
                <a:latin typeface="+mn-lt"/>
              </a:rPr>
              <a:t> </a:t>
            </a:r>
            <a:r>
              <a:rPr lang="fr-FR" sz="6600" b="1" dirty="0" err="1">
                <a:latin typeface="+mn-lt"/>
              </a:rPr>
              <a:t>Observational</a:t>
            </a:r>
            <a:r>
              <a:rPr lang="fr-FR" sz="6600" b="1" dirty="0">
                <a:latin typeface="+mn-lt"/>
              </a:rPr>
              <a:t> </a:t>
            </a:r>
            <a:r>
              <a:rPr lang="fr-FR" sz="6600" b="1" dirty="0" err="1">
                <a:latin typeface="+mn-lt"/>
              </a:rPr>
              <a:t>constraints</a:t>
            </a:r>
            <a:endParaRPr lang="fr-FR" sz="6600" b="1" u="sng" dirty="0"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B518F4-F161-4537-B5AF-38E1EA02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30FD-3CC2-4702-A2AD-A308A287194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851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3191</TotalTime>
  <Words>599</Words>
  <Application>Microsoft Office PowerPoint</Application>
  <PresentationFormat>Grand écran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Centaur</vt:lpstr>
      <vt:lpstr>DejaVu Serif</vt:lpstr>
      <vt:lpstr>Wingdings</vt:lpstr>
      <vt:lpstr>Céleste</vt:lpstr>
      <vt:lpstr>PNST 2024 Statistical Analysis of the Solar Winds Radial Evolution between 0.1 and 1 au, and their Semi-empirical Iso-poly Fluid Modeling</vt:lpstr>
      <vt:lpstr>Context and Objectives :</vt:lpstr>
      <vt:lpstr>In-situ Observations and Wind classification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Wind Modeling with Observational constraints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PNST 2024 Statistical Analysis of the Radial Evolution of the Solar Winds between 0.1 and 1 au, and their Semi-empirical Iso-poly Fluid Modeling</dc:title>
  <dc:creator>Jean-Baptste Dakeyo</dc:creator>
  <cp:lastModifiedBy>Jean-Baptste Dakeyo</cp:lastModifiedBy>
  <cp:revision>105</cp:revision>
  <dcterms:created xsi:type="dcterms:W3CDTF">2024-01-02T15:13:12Z</dcterms:created>
  <dcterms:modified xsi:type="dcterms:W3CDTF">2024-01-05T16:09:51Z</dcterms:modified>
</cp:coreProperties>
</file>